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70" r:id="rId5"/>
    <p:sldMasterId id="2147483674" r:id="rId6"/>
    <p:sldMasterId id="2147483686" r:id="rId7"/>
    <p:sldMasterId id="2147483689" r:id="rId8"/>
  </p:sldMasterIdLst>
  <p:notesMasterIdLst>
    <p:notesMasterId r:id="rId379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3" r:id="rId15"/>
    <p:sldId id="302" r:id="rId16"/>
    <p:sldId id="262" r:id="rId17"/>
    <p:sldId id="270" r:id="rId18"/>
    <p:sldId id="264" r:id="rId19"/>
    <p:sldId id="303" r:id="rId20"/>
    <p:sldId id="307" r:id="rId21"/>
    <p:sldId id="280" r:id="rId22"/>
    <p:sldId id="276" r:id="rId23"/>
    <p:sldId id="277" r:id="rId24"/>
    <p:sldId id="265" r:id="rId25"/>
    <p:sldId id="266" r:id="rId26"/>
    <p:sldId id="306" r:id="rId27"/>
    <p:sldId id="268" r:id="rId28"/>
    <p:sldId id="281" r:id="rId29"/>
    <p:sldId id="271" r:id="rId30"/>
    <p:sldId id="272" r:id="rId31"/>
    <p:sldId id="278" r:id="rId32"/>
    <p:sldId id="279" r:id="rId33"/>
    <p:sldId id="304" r:id="rId34"/>
    <p:sldId id="305" r:id="rId35"/>
    <p:sldId id="282" r:id="rId36"/>
    <p:sldId id="283" r:id="rId37"/>
    <p:sldId id="284" r:id="rId38"/>
    <p:sldId id="285" r:id="rId39"/>
    <p:sldId id="286" r:id="rId40"/>
    <p:sldId id="293" r:id="rId41"/>
    <p:sldId id="294" r:id="rId42"/>
    <p:sldId id="287" r:id="rId43"/>
    <p:sldId id="289" r:id="rId44"/>
    <p:sldId id="291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290" r:id="rId65"/>
    <p:sldId id="320" r:id="rId66"/>
    <p:sldId id="267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269" r:id="rId83"/>
    <p:sldId id="336" r:id="rId84"/>
    <p:sldId id="337" r:id="rId85"/>
    <p:sldId id="273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292" r:id="rId130"/>
    <p:sldId id="381" r:id="rId131"/>
    <p:sldId id="382" r:id="rId132"/>
    <p:sldId id="383" r:id="rId133"/>
    <p:sldId id="384" r:id="rId134"/>
    <p:sldId id="385" r:id="rId135"/>
    <p:sldId id="288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274" r:id="rId295"/>
    <p:sldId id="544" r:id="rId296"/>
    <p:sldId id="545" r:id="rId297"/>
    <p:sldId id="546" r:id="rId298"/>
    <p:sldId id="547" r:id="rId299"/>
    <p:sldId id="548" r:id="rId300"/>
    <p:sldId id="549" r:id="rId301"/>
    <p:sldId id="550" r:id="rId302"/>
    <p:sldId id="551" r:id="rId303"/>
    <p:sldId id="552" r:id="rId304"/>
    <p:sldId id="553" r:id="rId305"/>
    <p:sldId id="554" r:id="rId306"/>
    <p:sldId id="555" r:id="rId307"/>
    <p:sldId id="556" r:id="rId308"/>
    <p:sldId id="557" r:id="rId309"/>
    <p:sldId id="558" r:id="rId310"/>
    <p:sldId id="559" r:id="rId311"/>
    <p:sldId id="560" r:id="rId312"/>
    <p:sldId id="561" r:id="rId313"/>
    <p:sldId id="562" r:id="rId314"/>
    <p:sldId id="563" r:id="rId315"/>
    <p:sldId id="564" r:id="rId316"/>
    <p:sldId id="565" r:id="rId317"/>
    <p:sldId id="566" r:id="rId318"/>
    <p:sldId id="567" r:id="rId319"/>
    <p:sldId id="568" r:id="rId320"/>
    <p:sldId id="569" r:id="rId321"/>
    <p:sldId id="570" r:id="rId322"/>
    <p:sldId id="571" r:id="rId323"/>
    <p:sldId id="572" r:id="rId324"/>
    <p:sldId id="573" r:id="rId325"/>
    <p:sldId id="574" r:id="rId326"/>
    <p:sldId id="575" r:id="rId327"/>
    <p:sldId id="576" r:id="rId328"/>
    <p:sldId id="577" r:id="rId329"/>
    <p:sldId id="578" r:id="rId330"/>
    <p:sldId id="579" r:id="rId331"/>
    <p:sldId id="580" r:id="rId332"/>
    <p:sldId id="581" r:id="rId333"/>
    <p:sldId id="582" r:id="rId334"/>
    <p:sldId id="583" r:id="rId335"/>
    <p:sldId id="584" r:id="rId336"/>
    <p:sldId id="585" r:id="rId337"/>
    <p:sldId id="275" r:id="rId338"/>
    <p:sldId id="586" r:id="rId339"/>
    <p:sldId id="587" r:id="rId340"/>
    <p:sldId id="588" r:id="rId341"/>
    <p:sldId id="589" r:id="rId342"/>
    <p:sldId id="590" r:id="rId343"/>
    <p:sldId id="591" r:id="rId344"/>
    <p:sldId id="592" r:id="rId345"/>
    <p:sldId id="593" r:id="rId346"/>
    <p:sldId id="594" r:id="rId347"/>
    <p:sldId id="595" r:id="rId348"/>
    <p:sldId id="596" r:id="rId349"/>
    <p:sldId id="597" r:id="rId350"/>
    <p:sldId id="598" r:id="rId351"/>
    <p:sldId id="599" r:id="rId352"/>
    <p:sldId id="600" r:id="rId353"/>
    <p:sldId id="601" r:id="rId354"/>
    <p:sldId id="602" r:id="rId355"/>
    <p:sldId id="603" r:id="rId356"/>
    <p:sldId id="604" r:id="rId357"/>
    <p:sldId id="605" r:id="rId358"/>
    <p:sldId id="606" r:id="rId359"/>
    <p:sldId id="607" r:id="rId360"/>
    <p:sldId id="608" r:id="rId361"/>
    <p:sldId id="609" r:id="rId362"/>
    <p:sldId id="610" r:id="rId363"/>
    <p:sldId id="611" r:id="rId364"/>
    <p:sldId id="612" r:id="rId365"/>
    <p:sldId id="613" r:id="rId366"/>
    <p:sldId id="614" r:id="rId367"/>
    <p:sldId id="615" r:id="rId368"/>
    <p:sldId id="616" r:id="rId369"/>
    <p:sldId id="617" r:id="rId370"/>
    <p:sldId id="618" r:id="rId371"/>
    <p:sldId id="619" r:id="rId372"/>
    <p:sldId id="620" r:id="rId373"/>
    <p:sldId id="621" r:id="rId374"/>
    <p:sldId id="622" r:id="rId375"/>
    <p:sldId id="623" r:id="rId376"/>
    <p:sldId id="624" r:id="rId377"/>
    <p:sldId id="625" r:id="rId3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AA54C9-6E7F-4BE5-B688-F17BA6D8F558}" v="29" dt="2020-03-14T21:37:13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99" Type="http://schemas.openxmlformats.org/officeDocument/2006/relationships/slide" Target="slides/slide291.xml"/><Relationship Id="rId21" Type="http://schemas.openxmlformats.org/officeDocument/2006/relationships/slide" Target="slides/slide13.xml"/><Relationship Id="rId63" Type="http://schemas.openxmlformats.org/officeDocument/2006/relationships/slide" Target="slides/slide55.xml"/><Relationship Id="rId159" Type="http://schemas.openxmlformats.org/officeDocument/2006/relationships/slide" Target="slides/slide151.xml"/><Relationship Id="rId324" Type="http://schemas.openxmlformats.org/officeDocument/2006/relationships/slide" Target="slides/slide316.xml"/><Relationship Id="rId366" Type="http://schemas.openxmlformats.org/officeDocument/2006/relationships/slide" Target="slides/slide358.xml"/><Relationship Id="rId170" Type="http://schemas.openxmlformats.org/officeDocument/2006/relationships/slide" Target="slides/slide162.xml"/><Relationship Id="rId226" Type="http://schemas.openxmlformats.org/officeDocument/2006/relationships/slide" Target="slides/slide218.xml"/><Relationship Id="rId268" Type="http://schemas.openxmlformats.org/officeDocument/2006/relationships/slide" Target="slides/slide260.xml"/><Relationship Id="rId32" Type="http://schemas.openxmlformats.org/officeDocument/2006/relationships/slide" Target="slides/slide24.xml"/><Relationship Id="rId74" Type="http://schemas.openxmlformats.org/officeDocument/2006/relationships/slide" Target="slides/slide66.xml"/><Relationship Id="rId128" Type="http://schemas.openxmlformats.org/officeDocument/2006/relationships/slide" Target="slides/slide120.xml"/><Relationship Id="rId335" Type="http://schemas.openxmlformats.org/officeDocument/2006/relationships/slide" Target="slides/slide327.xml"/><Relationship Id="rId377" Type="http://schemas.openxmlformats.org/officeDocument/2006/relationships/slide" Target="slides/slide369.xml"/><Relationship Id="rId5" Type="http://schemas.openxmlformats.org/officeDocument/2006/relationships/slideMaster" Target="slideMasters/slideMaster2.xml"/><Relationship Id="rId181" Type="http://schemas.openxmlformats.org/officeDocument/2006/relationships/slide" Target="slides/slide173.xml"/><Relationship Id="rId237" Type="http://schemas.openxmlformats.org/officeDocument/2006/relationships/slide" Target="slides/slide229.xml"/><Relationship Id="rId279" Type="http://schemas.openxmlformats.org/officeDocument/2006/relationships/slide" Target="slides/slide271.xml"/><Relationship Id="rId43" Type="http://schemas.openxmlformats.org/officeDocument/2006/relationships/slide" Target="slides/slide35.xml"/><Relationship Id="rId139" Type="http://schemas.openxmlformats.org/officeDocument/2006/relationships/slide" Target="slides/slide131.xml"/><Relationship Id="rId290" Type="http://schemas.openxmlformats.org/officeDocument/2006/relationships/slide" Target="slides/slide282.xml"/><Relationship Id="rId304" Type="http://schemas.openxmlformats.org/officeDocument/2006/relationships/slide" Target="slides/slide296.xml"/><Relationship Id="rId346" Type="http://schemas.openxmlformats.org/officeDocument/2006/relationships/slide" Target="slides/slide338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92" Type="http://schemas.openxmlformats.org/officeDocument/2006/relationships/slide" Target="slides/slide184.xml"/><Relationship Id="rId206" Type="http://schemas.openxmlformats.org/officeDocument/2006/relationships/slide" Target="slides/slide198.xml"/><Relationship Id="rId248" Type="http://schemas.openxmlformats.org/officeDocument/2006/relationships/slide" Target="slides/slide240.xml"/><Relationship Id="rId12" Type="http://schemas.openxmlformats.org/officeDocument/2006/relationships/slide" Target="slides/slide4.xml"/><Relationship Id="rId108" Type="http://schemas.openxmlformats.org/officeDocument/2006/relationships/slide" Target="slides/slide100.xml"/><Relationship Id="rId315" Type="http://schemas.openxmlformats.org/officeDocument/2006/relationships/slide" Target="slides/slide307.xml"/><Relationship Id="rId357" Type="http://schemas.openxmlformats.org/officeDocument/2006/relationships/slide" Target="slides/slide349.xml"/><Relationship Id="rId54" Type="http://schemas.openxmlformats.org/officeDocument/2006/relationships/slide" Target="slides/slide46.xml"/><Relationship Id="rId96" Type="http://schemas.openxmlformats.org/officeDocument/2006/relationships/slide" Target="slides/slide88.xml"/><Relationship Id="rId161" Type="http://schemas.openxmlformats.org/officeDocument/2006/relationships/slide" Target="slides/slide153.xml"/><Relationship Id="rId217" Type="http://schemas.openxmlformats.org/officeDocument/2006/relationships/slide" Target="slides/slide209.xml"/><Relationship Id="rId259" Type="http://schemas.openxmlformats.org/officeDocument/2006/relationships/slide" Target="slides/slide251.xml"/><Relationship Id="rId23" Type="http://schemas.openxmlformats.org/officeDocument/2006/relationships/slide" Target="slides/slide15.xml"/><Relationship Id="rId119" Type="http://schemas.openxmlformats.org/officeDocument/2006/relationships/slide" Target="slides/slide111.xml"/><Relationship Id="rId270" Type="http://schemas.openxmlformats.org/officeDocument/2006/relationships/slide" Target="slides/slide262.xml"/><Relationship Id="rId326" Type="http://schemas.openxmlformats.org/officeDocument/2006/relationships/slide" Target="slides/slide318.xml"/><Relationship Id="rId65" Type="http://schemas.openxmlformats.org/officeDocument/2006/relationships/slide" Target="slides/slide57.xml"/><Relationship Id="rId130" Type="http://schemas.openxmlformats.org/officeDocument/2006/relationships/slide" Target="slides/slide122.xml"/><Relationship Id="rId368" Type="http://schemas.openxmlformats.org/officeDocument/2006/relationships/slide" Target="slides/slide360.xml"/><Relationship Id="rId172" Type="http://schemas.openxmlformats.org/officeDocument/2006/relationships/slide" Target="slides/slide164.xml"/><Relationship Id="rId228" Type="http://schemas.openxmlformats.org/officeDocument/2006/relationships/slide" Target="slides/slide220.xml"/><Relationship Id="rId281" Type="http://schemas.openxmlformats.org/officeDocument/2006/relationships/slide" Target="slides/slide273.xml"/><Relationship Id="rId337" Type="http://schemas.openxmlformats.org/officeDocument/2006/relationships/slide" Target="slides/slide329.xml"/><Relationship Id="rId34" Type="http://schemas.openxmlformats.org/officeDocument/2006/relationships/slide" Target="slides/slide26.xml"/><Relationship Id="rId76" Type="http://schemas.openxmlformats.org/officeDocument/2006/relationships/slide" Target="slides/slide68.xml"/><Relationship Id="rId141" Type="http://schemas.openxmlformats.org/officeDocument/2006/relationships/slide" Target="slides/slide133.xml"/><Relationship Id="rId379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83" Type="http://schemas.openxmlformats.org/officeDocument/2006/relationships/slide" Target="slides/slide175.xml"/><Relationship Id="rId239" Type="http://schemas.openxmlformats.org/officeDocument/2006/relationships/slide" Target="slides/slide231.xml"/><Relationship Id="rId250" Type="http://schemas.openxmlformats.org/officeDocument/2006/relationships/slide" Target="slides/slide242.xml"/><Relationship Id="rId292" Type="http://schemas.openxmlformats.org/officeDocument/2006/relationships/slide" Target="slides/slide284.xml"/><Relationship Id="rId306" Type="http://schemas.openxmlformats.org/officeDocument/2006/relationships/slide" Target="slides/slide298.xml"/><Relationship Id="rId45" Type="http://schemas.openxmlformats.org/officeDocument/2006/relationships/slide" Target="slides/slide37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348" Type="http://schemas.openxmlformats.org/officeDocument/2006/relationships/slide" Target="slides/slide340.xml"/><Relationship Id="rId152" Type="http://schemas.openxmlformats.org/officeDocument/2006/relationships/slide" Target="slides/slide144.xml"/><Relationship Id="rId194" Type="http://schemas.openxmlformats.org/officeDocument/2006/relationships/slide" Target="slides/slide186.xml"/><Relationship Id="rId208" Type="http://schemas.openxmlformats.org/officeDocument/2006/relationships/slide" Target="slides/slide200.xml"/><Relationship Id="rId261" Type="http://schemas.openxmlformats.org/officeDocument/2006/relationships/slide" Target="slides/slide253.xml"/><Relationship Id="rId14" Type="http://schemas.openxmlformats.org/officeDocument/2006/relationships/slide" Target="slides/slide6.xml"/><Relationship Id="rId56" Type="http://schemas.openxmlformats.org/officeDocument/2006/relationships/slide" Target="slides/slide48.xml"/><Relationship Id="rId317" Type="http://schemas.openxmlformats.org/officeDocument/2006/relationships/slide" Target="slides/slide309.xml"/><Relationship Id="rId359" Type="http://schemas.openxmlformats.org/officeDocument/2006/relationships/slide" Target="slides/slide351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63" Type="http://schemas.openxmlformats.org/officeDocument/2006/relationships/slide" Target="slides/slide155.xml"/><Relationship Id="rId219" Type="http://schemas.openxmlformats.org/officeDocument/2006/relationships/slide" Target="slides/slide211.xml"/><Relationship Id="rId370" Type="http://schemas.openxmlformats.org/officeDocument/2006/relationships/slide" Target="slides/slide362.xml"/><Relationship Id="rId230" Type="http://schemas.openxmlformats.org/officeDocument/2006/relationships/slide" Target="slides/slide222.xml"/><Relationship Id="rId25" Type="http://schemas.openxmlformats.org/officeDocument/2006/relationships/slide" Target="slides/slide17.xml"/><Relationship Id="rId67" Type="http://schemas.openxmlformats.org/officeDocument/2006/relationships/slide" Target="slides/slide59.xml"/><Relationship Id="rId272" Type="http://schemas.openxmlformats.org/officeDocument/2006/relationships/slide" Target="slides/slide264.xml"/><Relationship Id="rId328" Type="http://schemas.openxmlformats.org/officeDocument/2006/relationships/slide" Target="slides/slide320.xml"/><Relationship Id="rId132" Type="http://schemas.openxmlformats.org/officeDocument/2006/relationships/slide" Target="slides/slide124.xml"/><Relationship Id="rId174" Type="http://schemas.openxmlformats.org/officeDocument/2006/relationships/slide" Target="slides/slide166.xml"/><Relationship Id="rId381" Type="http://schemas.openxmlformats.org/officeDocument/2006/relationships/viewProps" Target="viewProps.xml"/><Relationship Id="rId241" Type="http://schemas.openxmlformats.org/officeDocument/2006/relationships/slide" Target="slides/slide233.xml"/><Relationship Id="rId36" Type="http://schemas.openxmlformats.org/officeDocument/2006/relationships/slide" Target="slides/slide28.xml"/><Relationship Id="rId283" Type="http://schemas.openxmlformats.org/officeDocument/2006/relationships/slide" Target="slides/slide275.xml"/><Relationship Id="rId339" Type="http://schemas.openxmlformats.org/officeDocument/2006/relationships/slide" Target="slides/slide331.xml"/><Relationship Id="rId78" Type="http://schemas.openxmlformats.org/officeDocument/2006/relationships/slide" Target="slides/slide70.xml"/><Relationship Id="rId101" Type="http://schemas.openxmlformats.org/officeDocument/2006/relationships/slide" Target="slides/slide93.xml"/><Relationship Id="rId143" Type="http://schemas.openxmlformats.org/officeDocument/2006/relationships/slide" Target="slides/slide135.xml"/><Relationship Id="rId185" Type="http://schemas.openxmlformats.org/officeDocument/2006/relationships/slide" Target="slides/slide177.xml"/><Relationship Id="rId350" Type="http://schemas.openxmlformats.org/officeDocument/2006/relationships/slide" Target="slides/slide342.xml"/><Relationship Id="rId9" Type="http://schemas.openxmlformats.org/officeDocument/2006/relationships/slide" Target="slides/slide1.xml"/><Relationship Id="rId210" Type="http://schemas.openxmlformats.org/officeDocument/2006/relationships/slide" Target="slides/slide202.xml"/><Relationship Id="rId252" Type="http://schemas.openxmlformats.org/officeDocument/2006/relationships/slide" Target="slides/slide244.xml"/><Relationship Id="rId294" Type="http://schemas.openxmlformats.org/officeDocument/2006/relationships/slide" Target="slides/slide286.xml"/><Relationship Id="rId308" Type="http://schemas.openxmlformats.org/officeDocument/2006/relationships/slide" Target="slides/slide300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54" Type="http://schemas.openxmlformats.org/officeDocument/2006/relationships/slide" Target="slides/slide146.xml"/><Relationship Id="rId175" Type="http://schemas.openxmlformats.org/officeDocument/2006/relationships/slide" Target="slides/slide167.xml"/><Relationship Id="rId340" Type="http://schemas.openxmlformats.org/officeDocument/2006/relationships/slide" Target="slides/slide332.xml"/><Relationship Id="rId361" Type="http://schemas.openxmlformats.org/officeDocument/2006/relationships/slide" Target="slides/slide353.xml"/><Relationship Id="rId196" Type="http://schemas.openxmlformats.org/officeDocument/2006/relationships/slide" Target="slides/slide188.xml"/><Relationship Id="rId200" Type="http://schemas.openxmlformats.org/officeDocument/2006/relationships/slide" Target="slides/slide192.xml"/><Relationship Id="rId382" Type="http://schemas.openxmlformats.org/officeDocument/2006/relationships/theme" Target="theme/theme1.xml"/><Relationship Id="rId16" Type="http://schemas.openxmlformats.org/officeDocument/2006/relationships/slide" Target="slides/slide8.xml"/><Relationship Id="rId221" Type="http://schemas.openxmlformats.org/officeDocument/2006/relationships/slide" Target="slides/slide213.xml"/><Relationship Id="rId242" Type="http://schemas.openxmlformats.org/officeDocument/2006/relationships/slide" Target="slides/slide234.xml"/><Relationship Id="rId263" Type="http://schemas.openxmlformats.org/officeDocument/2006/relationships/slide" Target="slides/slide255.xml"/><Relationship Id="rId284" Type="http://schemas.openxmlformats.org/officeDocument/2006/relationships/slide" Target="slides/slide276.xml"/><Relationship Id="rId319" Type="http://schemas.openxmlformats.org/officeDocument/2006/relationships/slide" Target="slides/slide311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44" Type="http://schemas.openxmlformats.org/officeDocument/2006/relationships/slide" Target="slides/slide136.xml"/><Relationship Id="rId330" Type="http://schemas.openxmlformats.org/officeDocument/2006/relationships/slide" Target="slides/slide322.xml"/><Relationship Id="rId90" Type="http://schemas.openxmlformats.org/officeDocument/2006/relationships/slide" Target="slides/slide82.xml"/><Relationship Id="rId165" Type="http://schemas.openxmlformats.org/officeDocument/2006/relationships/slide" Target="slides/slide157.xml"/><Relationship Id="rId186" Type="http://schemas.openxmlformats.org/officeDocument/2006/relationships/slide" Target="slides/slide178.xml"/><Relationship Id="rId351" Type="http://schemas.openxmlformats.org/officeDocument/2006/relationships/slide" Target="slides/slide343.xml"/><Relationship Id="rId372" Type="http://schemas.openxmlformats.org/officeDocument/2006/relationships/slide" Target="slides/slide364.xml"/><Relationship Id="rId211" Type="http://schemas.openxmlformats.org/officeDocument/2006/relationships/slide" Target="slides/slide203.xml"/><Relationship Id="rId232" Type="http://schemas.openxmlformats.org/officeDocument/2006/relationships/slide" Target="slides/slide224.xml"/><Relationship Id="rId253" Type="http://schemas.openxmlformats.org/officeDocument/2006/relationships/slide" Target="slides/slide245.xml"/><Relationship Id="rId274" Type="http://schemas.openxmlformats.org/officeDocument/2006/relationships/slide" Target="slides/slide266.xml"/><Relationship Id="rId295" Type="http://schemas.openxmlformats.org/officeDocument/2006/relationships/slide" Target="slides/slide287.xml"/><Relationship Id="rId309" Type="http://schemas.openxmlformats.org/officeDocument/2006/relationships/slide" Target="slides/slide301.xml"/><Relationship Id="rId27" Type="http://schemas.openxmlformats.org/officeDocument/2006/relationships/slide" Target="slides/slide19.xml"/><Relationship Id="rId48" Type="http://schemas.openxmlformats.org/officeDocument/2006/relationships/slide" Target="slides/slide40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34" Type="http://schemas.openxmlformats.org/officeDocument/2006/relationships/slide" Target="slides/slide126.xml"/><Relationship Id="rId320" Type="http://schemas.openxmlformats.org/officeDocument/2006/relationships/slide" Target="slides/slide312.xml"/><Relationship Id="rId80" Type="http://schemas.openxmlformats.org/officeDocument/2006/relationships/slide" Target="slides/slide72.xml"/><Relationship Id="rId155" Type="http://schemas.openxmlformats.org/officeDocument/2006/relationships/slide" Target="slides/slide147.xml"/><Relationship Id="rId176" Type="http://schemas.openxmlformats.org/officeDocument/2006/relationships/slide" Target="slides/slide168.xml"/><Relationship Id="rId197" Type="http://schemas.openxmlformats.org/officeDocument/2006/relationships/slide" Target="slides/slide189.xml"/><Relationship Id="rId341" Type="http://schemas.openxmlformats.org/officeDocument/2006/relationships/slide" Target="slides/slide333.xml"/><Relationship Id="rId362" Type="http://schemas.openxmlformats.org/officeDocument/2006/relationships/slide" Target="slides/slide354.xml"/><Relationship Id="rId383" Type="http://schemas.openxmlformats.org/officeDocument/2006/relationships/tableStyles" Target="tableStyles.xml"/><Relationship Id="rId201" Type="http://schemas.openxmlformats.org/officeDocument/2006/relationships/slide" Target="slides/slide193.xml"/><Relationship Id="rId222" Type="http://schemas.openxmlformats.org/officeDocument/2006/relationships/slide" Target="slides/slide214.xml"/><Relationship Id="rId243" Type="http://schemas.openxmlformats.org/officeDocument/2006/relationships/slide" Target="slides/slide235.xml"/><Relationship Id="rId264" Type="http://schemas.openxmlformats.org/officeDocument/2006/relationships/slide" Target="slides/slide256.xml"/><Relationship Id="rId285" Type="http://schemas.openxmlformats.org/officeDocument/2006/relationships/slide" Target="slides/slide277.xml"/><Relationship Id="rId17" Type="http://schemas.openxmlformats.org/officeDocument/2006/relationships/slide" Target="slides/slide9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24" Type="http://schemas.openxmlformats.org/officeDocument/2006/relationships/slide" Target="slides/slide116.xml"/><Relationship Id="rId310" Type="http://schemas.openxmlformats.org/officeDocument/2006/relationships/slide" Target="slides/slide302.xml"/><Relationship Id="rId70" Type="http://schemas.openxmlformats.org/officeDocument/2006/relationships/slide" Target="slides/slide62.xml"/><Relationship Id="rId91" Type="http://schemas.openxmlformats.org/officeDocument/2006/relationships/slide" Target="slides/slide83.xml"/><Relationship Id="rId145" Type="http://schemas.openxmlformats.org/officeDocument/2006/relationships/slide" Target="slides/slide137.xml"/><Relationship Id="rId166" Type="http://schemas.openxmlformats.org/officeDocument/2006/relationships/slide" Target="slides/slide158.xml"/><Relationship Id="rId187" Type="http://schemas.openxmlformats.org/officeDocument/2006/relationships/slide" Target="slides/slide179.xml"/><Relationship Id="rId331" Type="http://schemas.openxmlformats.org/officeDocument/2006/relationships/slide" Target="slides/slide323.xml"/><Relationship Id="rId352" Type="http://schemas.openxmlformats.org/officeDocument/2006/relationships/slide" Target="slides/slide344.xml"/><Relationship Id="rId373" Type="http://schemas.openxmlformats.org/officeDocument/2006/relationships/slide" Target="slides/slide365.xml"/><Relationship Id="rId1" Type="http://schemas.openxmlformats.org/officeDocument/2006/relationships/customXml" Target="../customXml/item1.xml"/><Relationship Id="rId212" Type="http://schemas.openxmlformats.org/officeDocument/2006/relationships/slide" Target="slides/slide204.xml"/><Relationship Id="rId233" Type="http://schemas.openxmlformats.org/officeDocument/2006/relationships/slide" Target="slides/slide225.xml"/><Relationship Id="rId254" Type="http://schemas.openxmlformats.org/officeDocument/2006/relationships/slide" Target="slides/slide246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275" Type="http://schemas.openxmlformats.org/officeDocument/2006/relationships/slide" Target="slides/slide267.xml"/><Relationship Id="rId296" Type="http://schemas.openxmlformats.org/officeDocument/2006/relationships/slide" Target="slides/slide288.xml"/><Relationship Id="rId300" Type="http://schemas.openxmlformats.org/officeDocument/2006/relationships/slide" Target="slides/slide292.xml"/><Relationship Id="rId60" Type="http://schemas.openxmlformats.org/officeDocument/2006/relationships/slide" Target="slides/slide52.xml"/><Relationship Id="rId81" Type="http://schemas.openxmlformats.org/officeDocument/2006/relationships/slide" Target="slides/slide73.xml"/><Relationship Id="rId135" Type="http://schemas.openxmlformats.org/officeDocument/2006/relationships/slide" Target="slides/slide127.xml"/><Relationship Id="rId156" Type="http://schemas.openxmlformats.org/officeDocument/2006/relationships/slide" Target="slides/slide148.xml"/><Relationship Id="rId177" Type="http://schemas.openxmlformats.org/officeDocument/2006/relationships/slide" Target="slides/slide169.xml"/><Relationship Id="rId198" Type="http://schemas.openxmlformats.org/officeDocument/2006/relationships/slide" Target="slides/slide190.xml"/><Relationship Id="rId321" Type="http://schemas.openxmlformats.org/officeDocument/2006/relationships/slide" Target="slides/slide313.xml"/><Relationship Id="rId342" Type="http://schemas.openxmlformats.org/officeDocument/2006/relationships/slide" Target="slides/slide334.xml"/><Relationship Id="rId363" Type="http://schemas.openxmlformats.org/officeDocument/2006/relationships/slide" Target="slides/slide355.xml"/><Relationship Id="rId384" Type="http://schemas.microsoft.com/office/2016/11/relationships/changesInfo" Target="changesInfos/changesInfo1.xml"/><Relationship Id="rId202" Type="http://schemas.openxmlformats.org/officeDocument/2006/relationships/slide" Target="slides/slide194.xml"/><Relationship Id="rId223" Type="http://schemas.openxmlformats.org/officeDocument/2006/relationships/slide" Target="slides/slide215.xml"/><Relationship Id="rId244" Type="http://schemas.openxmlformats.org/officeDocument/2006/relationships/slide" Target="slides/slide236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265" Type="http://schemas.openxmlformats.org/officeDocument/2006/relationships/slide" Target="slides/slide257.xml"/><Relationship Id="rId286" Type="http://schemas.openxmlformats.org/officeDocument/2006/relationships/slide" Target="slides/slide278.xml"/><Relationship Id="rId50" Type="http://schemas.openxmlformats.org/officeDocument/2006/relationships/slide" Target="slides/slide42.xml"/><Relationship Id="rId104" Type="http://schemas.openxmlformats.org/officeDocument/2006/relationships/slide" Target="slides/slide96.xml"/><Relationship Id="rId125" Type="http://schemas.openxmlformats.org/officeDocument/2006/relationships/slide" Target="slides/slide117.xml"/><Relationship Id="rId146" Type="http://schemas.openxmlformats.org/officeDocument/2006/relationships/slide" Target="slides/slide138.xml"/><Relationship Id="rId167" Type="http://schemas.openxmlformats.org/officeDocument/2006/relationships/slide" Target="slides/slide159.xml"/><Relationship Id="rId188" Type="http://schemas.openxmlformats.org/officeDocument/2006/relationships/slide" Target="slides/slide180.xml"/><Relationship Id="rId311" Type="http://schemas.openxmlformats.org/officeDocument/2006/relationships/slide" Target="slides/slide303.xml"/><Relationship Id="rId332" Type="http://schemas.openxmlformats.org/officeDocument/2006/relationships/slide" Target="slides/slide324.xml"/><Relationship Id="rId353" Type="http://schemas.openxmlformats.org/officeDocument/2006/relationships/slide" Target="slides/slide345.xml"/><Relationship Id="rId374" Type="http://schemas.openxmlformats.org/officeDocument/2006/relationships/slide" Target="slides/slide366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13" Type="http://schemas.openxmlformats.org/officeDocument/2006/relationships/slide" Target="slides/slide205.xml"/><Relationship Id="rId234" Type="http://schemas.openxmlformats.org/officeDocument/2006/relationships/slide" Target="slides/slide226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55" Type="http://schemas.openxmlformats.org/officeDocument/2006/relationships/slide" Target="slides/slide247.xml"/><Relationship Id="rId276" Type="http://schemas.openxmlformats.org/officeDocument/2006/relationships/slide" Target="slides/slide268.xml"/><Relationship Id="rId297" Type="http://schemas.openxmlformats.org/officeDocument/2006/relationships/slide" Target="slides/slide289.xml"/><Relationship Id="rId40" Type="http://schemas.openxmlformats.org/officeDocument/2006/relationships/slide" Target="slides/slide32.xml"/><Relationship Id="rId115" Type="http://schemas.openxmlformats.org/officeDocument/2006/relationships/slide" Target="slides/slide107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178" Type="http://schemas.openxmlformats.org/officeDocument/2006/relationships/slide" Target="slides/slide170.xml"/><Relationship Id="rId301" Type="http://schemas.openxmlformats.org/officeDocument/2006/relationships/slide" Target="slides/slide293.xml"/><Relationship Id="rId322" Type="http://schemas.openxmlformats.org/officeDocument/2006/relationships/slide" Target="slides/slide314.xml"/><Relationship Id="rId343" Type="http://schemas.openxmlformats.org/officeDocument/2006/relationships/slide" Target="slides/slide335.xml"/><Relationship Id="rId364" Type="http://schemas.openxmlformats.org/officeDocument/2006/relationships/slide" Target="slides/slide356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9" Type="http://schemas.openxmlformats.org/officeDocument/2006/relationships/slide" Target="slides/slide191.xml"/><Relationship Id="rId203" Type="http://schemas.openxmlformats.org/officeDocument/2006/relationships/slide" Target="slides/slide195.xml"/><Relationship Id="rId385" Type="http://schemas.microsoft.com/office/2015/10/relationships/revisionInfo" Target="revisionInfo.xml"/><Relationship Id="rId19" Type="http://schemas.openxmlformats.org/officeDocument/2006/relationships/slide" Target="slides/slide11.xml"/><Relationship Id="rId224" Type="http://schemas.openxmlformats.org/officeDocument/2006/relationships/slide" Target="slides/slide216.xml"/><Relationship Id="rId245" Type="http://schemas.openxmlformats.org/officeDocument/2006/relationships/slide" Target="slides/slide237.xml"/><Relationship Id="rId266" Type="http://schemas.openxmlformats.org/officeDocument/2006/relationships/slide" Target="slides/slide258.xml"/><Relationship Id="rId287" Type="http://schemas.openxmlformats.org/officeDocument/2006/relationships/slide" Target="slides/slide279.xml"/><Relationship Id="rId30" Type="http://schemas.openxmlformats.org/officeDocument/2006/relationships/slide" Target="slides/slide2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slide" Target="slides/slide160.xml"/><Relationship Id="rId312" Type="http://schemas.openxmlformats.org/officeDocument/2006/relationships/slide" Target="slides/slide304.xml"/><Relationship Id="rId333" Type="http://schemas.openxmlformats.org/officeDocument/2006/relationships/slide" Target="slides/slide325.xml"/><Relationship Id="rId354" Type="http://schemas.openxmlformats.org/officeDocument/2006/relationships/slide" Target="slides/slide346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189" Type="http://schemas.openxmlformats.org/officeDocument/2006/relationships/slide" Target="slides/slide181.xml"/><Relationship Id="rId375" Type="http://schemas.openxmlformats.org/officeDocument/2006/relationships/slide" Target="slides/slide367.xml"/><Relationship Id="rId3" Type="http://schemas.openxmlformats.org/officeDocument/2006/relationships/customXml" Target="../customXml/item3.xml"/><Relationship Id="rId214" Type="http://schemas.openxmlformats.org/officeDocument/2006/relationships/slide" Target="slides/slide206.xml"/><Relationship Id="rId235" Type="http://schemas.openxmlformats.org/officeDocument/2006/relationships/slide" Target="slides/slide227.xml"/><Relationship Id="rId256" Type="http://schemas.openxmlformats.org/officeDocument/2006/relationships/slide" Target="slides/slide248.xml"/><Relationship Id="rId277" Type="http://schemas.openxmlformats.org/officeDocument/2006/relationships/slide" Target="slides/slide269.xml"/><Relationship Id="rId298" Type="http://schemas.openxmlformats.org/officeDocument/2006/relationships/slide" Target="slides/slide290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302" Type="http://schemas.openxmlformats.org/officeDocument/2006/relationships/slide" Target="slides/slide294.xml"/><Relationship Id="rId323" Type="http://schemas.openxmlformats.org/officeDocument/2006/relationships/slide" Target="slides/slide315.xml"/><Relationship Id="rId344" Type="http://schemas.openxmlformats.org/officeDocument/2006/relationships/slide" Target="slides/slide336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179" Type="http://schemas.openxmlformats.org/officeDocument/2006/relationships/slide" Target="slides/slide171.xml"/><Relationship Id="rId365" Type="http://schemas.openxmlformats.org/officeDocument/2006/relationships/slide" Target="slides/slide357.xml"/><Relationship Id="rId190" Type="http://schemas.openxmlformats.org/officeDocument/2006/relationships/slide" Target="slides/slide182.xml"/><Relationship Id="rId204" Type="http://schemas.openxmlformats.org/officeDocument/2006/relationships/slide" Target="slides/slide196.xml"/><Relationship Id="rId225" Type="http://schemas.openxmlformats.org/officeDocument/2006/relationships/slide" Target="slides/slide217.xml"/><Relationship Id="rId246" Type="http://schemas.openxmlformats.org/officeDocument/2006/relationships/slide" Target="slides/slide238.xml"/><Relationship Id="rId267" Type="http://schemas.openxmlformats.org/officeDocument/2006/relationships/slide" Target="slides/slide259.xml"/><Relationship Id="rId288" Type="http://schemas.openxmlformats.org/officeDocument/2006/relationships/slide" Target="slides/slide280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313" Type="http://schemas.openxmlformats.org/officeDocument/2006/relationships/slide" Target="slides/slide305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94" Type="http://schemas.openxmlformats.org/officeDocument/2006/relationships/slide" Target="slides/slide86.xml"/><Relationship Id="rId148" Type="http://schemas.openxmlformats.org/officeDocument/2006/relationships/slide" Target="slides/slide140.xml"/><Relationship Id="rId169" Type="http://schemas.openxmlformats.org/officeDocument/2006/relationships/slide" Target="slides/slide161.xml"/><Relationship Id="rId334" Type="http://schemas.openxmlformats.org/officeDocument/2006/relationships/slide" Target="slides/slide326.xml"/><Relationship Id="rId355" Type="http://schemas.openxmlformats.org/officeDocument/2006/relationships/slide" Target="slides/slide347.xml"/><Relationship Id="rId376" Type="http://schemas.openxmlformats.org/officeDocument/2006/relationships/slide" Target="slides/slide368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2.xml"/><Relationship Id="rId215" Type="http://schemas.openxmlformats.org/officeDocument/2006/relationships/slide" Target="slides/slide207.xml"/><Relationship Id="rId236" Type="http://schemas.openxmlformats.org/officeDocument/2006/relationships/slide" Target="slides/slide228.xml"/><Relationship Id="rId257" Type="http://schemas.openxmlformats.org/officeDocument/2006/relationships/slide" Target="slides/slide249.xml"/><Relationship Id="rId278" Type="http://schemas.openxmlformats.org/officeDocument/2006/relationships/slide" Target="slides/slide270.xml"/><Relationship Id="rId303" Type="http://schemas.openxmlformats.org/officeDocument/2006/relationships/slide" Target="slides/slide295.xml"/><Relationship Id="rId42" Type="http://schemas.openxmlformats.org/officeDocument/2006/relationships/slide" Target="slides/slide34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345" Type="http://schemas.openxmlformats.org/officeDocument/2006/relationships/slide" Target="slides/slide337.xml"/><Relationship Id="rId191" Type="http://schemas.openxmlformats.org/officeDocument/2006/relationships/slide" Target="slides/slide183.xml"/><Relationship Id="rId205" Type="http://schemas.openxmlformats.org/officeDocument/2006/relationships/slide" Target="slides/slide197.xml"/><Relationship Id="rId247" Type="http://schemas.openxmlformats.org/officeDocument/2006/relationships/slide" Target="slides/slide239.xml"/><Relationship Id="rId107" Type="http://schemas.openxmlformats.org/officeDocument/2006/relationships/slide" Target="slides/slide99.xml"/><Relationship Id="rId289" Type="http://schemas.openxmlformats.org/officeDocument/2006/relationships/slide" Target="slides/slide281.xml"/><Relationship Id="rId11" Type="http://schemas.openxmlformats.org/officeDocument/2006/relationships/slide" Target="slides/slide3.xml"/><Relationship Id="rId53" Type="http://schemas.openxmlformats.org/officeDocument/2006/relationships/slide" Target="slides/slide45.xml"/><Relationship Id="rId149" Type="http://schemas.openxmlformats.org/officeDocument/2006/relationships/slide" Target="slides/slide141.xml"/><Relationship Id="rId314" Type="http://schemas.openxmlformats.org/officeDocument/2006/relationships/slide" Target="slides/slide306.xml"/><Relationship Id="rId356" Type="http://schemas.openxmlformats.org/officeDocument/2006/relationships/slide" Target="slides/slide348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216" Type="http://schemas.openxmlformats.org/officeDocument/2006/relationships/slide" Target="slides/slide208.xml"/><Relationship Id="rId258" Type="http://schemas.openxmlformats.org/officeDocument/2006/relationships/slide" Target="slides/slide250.xml"/><Relationship Id="rId22" Type="http://schemas.openxmlformats.org/officeDocument/2006/relationships/slide" Target="slides/slide14.xml"/><Relationship Id="rId64" Type="http://schemas.openxmlformats.org/officeDocument/2006/relationships/slide" Target="slides/slide56.xml"/><Relationship Id="rId118" Type="http://schemas.openxmlformats.org/officeDocument/2006/relationships/slide" Target="slides/slide110.xml"/><Relationship Id="rId325" Type="http://schemas.openxmlformats.org/officeDocument/2006/relationships/slide" Target="slides/slide317.xml"/><Relationship Id="rId367" Type="http://schemas.openxmlformats.org/officeDocument/2006/relationships/slide" Target="slides/slide359.xml"/><Relationship Id="rId171" Type="http://schemas.openxmlformats.org/officeDocument/2006/relationships/slide" Target="slides/slide163.xml"/><Relationship Id="rId227" Type="http://schemas.openxmlformats.org/officeDocument/2006/relationships/slide" Target="slides/slide219.xml"/><Relationship Id="rId269" Type="http://schemas.openxmlformats.org/officeDocument/2006/relationships/slide" Target="slides/slide261.xml"/><Relationship Id="rId33" Type="http://schemas.openxmlformats.org/officeDocument/2006/relationships/slide" Target="slides/slide25.xml"/><Relationship Id="rId129" Type="http://schemas.openxmlformats.org/officeDocument/2006/relationships/slide" Target="slides/slide121.xml"/><Relationship Id="rId280" Type="http://schemas.openxmlformats.org/officeDocument/2006/relationships/slide" Target="slides/slide272.xml"/><Relationship Id="rId336" Type="http://schemas.openxmlformats.org/officeDocument/2006/relationships/slide" Target="slides/slide328.xml"/><Relationship Id="rId75" Type="http://schemas.openxmlformats.org/officeDocument/2006/relationships/slide" Target="slides/slide67.xml"/><Relationship Id="rId140" Type="http://schemas.openxmlformats.org/officeDocument/2006/relationships/slide" Target="slides/slide132.xml"/><Relationship Id="rId182" Type="http://schemas.openxmlformats.org/officeDocument/2006/relationships/slide" Target="slides/slide174.xml"/><Relationship Id="rId378" Type="http://schemas.openxmlformats.org/officeDocument/2006/relationships/slide" Target="slides/slide370.xml"/><Relationship Id="rId6" Type="http://schemas.openxmlformats.org/officeDocument/2006/relationships/slideMaster" Target="slideMasters/slideMaster3.xml"/><Relationship Id="rId238" Type="http://schemas.openxmlformats.org/officeDocument/2006/relationships/slide" Target="slides/slide230.xml"/><Relationship Id="rId291" Type="http://schemas.openxmlformats.org/officeDocument/2006/relationships/slide" Target="slides/slide283.xml"/><Relationship Id="rId305" Type="http://schemas.openxmlformats.org/officeDocument/2006/relationships/slide" Target="slides/slide297.xml"/><Relationship Id="rId347" Type="http://schemas.openxmlformats.org/officeDocument/2006/relationships/slide" Target="slides/slide339.xml"/><Relationship Id="rId44" Type="http://schemas.openxmlformats.org/officeDocument/2006/relationships/slide" Target="slides/slide36.xml"/><Relationship Id="rId86" Type="http://schemas.openxmlformats.org/officeDocument/2006/relationships/slide" Target="slides/slide78.xml"/><Relationship Id="rId151" Type="http://schemas.openxmlformats.org/officeDocument/2006/relationships/slide" Target="slides/slide143.xml"/><Relationship Id="rId193" Type="http://schemas.openxmlformats.org/officeDocument/2006/relationships/slide" Target="slides/slide185.xml"/><Relationship Id="rId207" Type="http://schemas.openxmlformats.org/officeDocument/2006/relationships/slide" Target="slides/slide199.xml"/><Relationship Id="rId249" Type="http://schemas.openxmlformats.org/officeDocument/2006/relationships/slide" Target="slides/slide241.xml"/><Relationship Id="rId13" Type="http://schemas.openxmlformats.org/officeDocument/2006/relationships/slide" Target="slides/slide5.xml"/><Relationship Id="rId109" Type="http://schemas.openxmlformats.org/officeDocument/2006/relationships/slide" Target="slides/slide101.xml"/><Relationship Id="rId260" Type="http://schemas.openxmlformats.org/officeDocument/2006/relationships/slide" Target="slides/slide252.xml"/><Relationship Id="rId316" Type="http://schemas.openxmlformats.org/officeDocument/2006/relationships/slide" Target="slides/slide308.xml"/><Relationship Id="rId55" Type="http://schemas.openxmlformats.org/officeDocument/2006/relationships/slide" Target="slides/slide47.xml"/><Relationship Id="rId97" Type="http://schemas.openxmlformats.org/officeDocument/2006/relationships/slide" Target="slides/slide89.xml"/><Relationship Id="rId120" Type="http://schemas.openxmlformats.org/officeDocument/2006/relationships/slide" Target="slides/slide112.xml"/><Relationship Id="rId358" Type="http://schemas.openxmlformats.org/officeDocument/2006/relationships/slide" Target="slides/slide350.xml"/><Relationship Id="rId162" Type="http://schemas.openxmlformats.org/officeDocument/2006/relationships/slide" Target="slides/slide154.xml"/><Relationship Id="rId218" Type="http://schemas.openxmlformats.org/officeDocument/2006/relationships/slide" Target="slides/slide210.xml"/><Relationship Id="rId271" Type="http://schemas.openxmlformats.org/officeDocument/2006/relationships/slide" Target="slides/slide263.xml"/><Relationship Id="rId24" Type="http://schemas.openxmlformats.org/officeDocument/2006/relationships/slide" Target="slides/slide16.xml"/><Relationship Id="rId66" Type="http://schemas.openxmlformats.org/officeDocument/2006/relationships/slide" Target="slides/slide58.xml"/><Relationship Id="rId131" Type="http://schemas.openxmlformats.org/officeDocument/2006/relationships/slide" Target="slides/slide123.xml"/><Relationship Id="rId327" Type="http://schemas.openxmlformats.org/officeDocument/2006/relationships/slide" Target="slides/slide319.xml"/><Relationship Id="rId369" Type="http://schemas.openxmlformats.org/officeDocument/2006/relationships/slide" Target="slides/slide361.xml"/><Relationship Id="rId173" Type="http://schemas.openxmlformats.org/officeDocument/2006/relationships/slide" Target="slides/slide165.xml"/><Relationship Id="rId229" Type="http://schemas.openxmlformats.org/officeDocument/2006/relationships/slide" Target="slides/slide221.xml"/><Relationship Id="rId380" Type="http://schemas.openxmlformats.org/officeDocument/2006/relationships/presProps" Target="presProps.xml"/><Relationship Id="rId240" Type="http://schemas.openxmlformats.org/officeDocument/2006/relationships/slide" Target="slides/slide232.xml"/><Relationship Id="rId35" Type="http://schemas.openxmlformats.org/officeDocument/2006/relationships/slide" Target="slides/slide27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282" Type="http://schemas.openxmlformats.org/officeDocument/2006/relationships/slide" Target="slides/slide274.xml"/><Relationship Id="rId338" Type="http://schemas.openxmlformats.org/officeDocument/2006/relationships/slide" Target="slides/slide330.xml"/><Relationship Id="rId8" Type="http://schemas.openxmlformats.org/officeDocument/2006/relationships/slideMaster" Target="slideMasters/slideMaster5.xml"/><Relationship Id="rId142" Type="http://schemas.openxmlformats.org/officeDocument/2006/relationships/slide" Target="slides/slide134.xml"/><Relationship Id="rId184" Type="http://schemas.openxmlformats.org/officeDocument/2006/relationships/slide" Target="slides/slide176.xml"/><Relationship Id="rId251" Type="http://schemas.openxmlformats.org/officeDocument/2006/relationships/slide" Target="slides/slide243.xml"/><Relationship Id="rId46" Type="http://schemas.openxmlformats.org/officeDocument/2006/relationships/slide" Target="slides/slide38.xml"/><Relationship Id="rId293" Type="http://schemas.openxmlformats.org/officeDocument/2006/relationships/slide" Target="slides/slide285.xml"/><Relationship Id="rId307" Type="http://schemas.openxmlformats.org/officeDocument/2006/relationships/slide" Target="slides/slide299.xml"/><Relationship Id="rId349" Type="http://schemas.openxmlformats.org/officeDocument/2006/relationships/slide" Target="slides/slide341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3" Type="http://schemas.openxmlformats.org/officeDocument/2006/relationships/slide" Target="slides/slide145.xml"/><Relationship Id="rId195" Type="http://schemas.openxmlformats.org/officeDocument/2006/relationships/slide" Target="slides/slide187.xml"/><Relationship Id="rId209" Type="http://schemas.openxmlformats.org/officeDocument/2006/relationships/slide" Target="slides/slide201.xml"/><Relationship Id="rId360" Type="http://schemas.openxmlformats.org/officeDocument/2006/relationships/slide" Target="slides/slide352.xml"/><Relationship Id="rId220" Type="http://schemas.openxmlformats.org/officeDocument/2006/relationships/slide" Target="slides/slide212.xml"/><Relationship Id="rId15" Type="http://schemas.openxmlformats.org/officeDocument/2006/relationships/slide" Target="slides/slide7.xml"/><Relationship Id="rId57" Type="http://schemas.openxmlformats.org/officeDocument/2006/relationships/slide" Target="slides/slide49.xml"/><Relationship Id="rId262" Type="http://schemas.openxmlformats.org/officeDocument/2006/relationships/slide" Target="slides/slide254.xml"/><Relationship Id="rId318" Type="http://schemas.openxmlformats.org/officeDocument/2006/relationships/slide" Target="slides/slide310.xml"/><Relationship Id="rId99" Type="http://schemas.openxmlformats.org/officeDocument/2006/relationships/slide" Target="slides/slide91.xml"/><Relationship Id="rId122" Type="http://schemas.openxmlformats.org/officeDocument/2006/relationships/slide" Target="slides/slide114.xml"/><Relationship Id="rId164" Type="http://schemas.openxmlformats.org/officeDocument/2006/relationships/slide" Target="slides/slide156.xml"/><Relationship Id="rId371" Type="http://schemas.openxmlformats.org/officeDocument/2006/relationships/slide" Target="slides/slide363.xml"/><Relationship Id="rId26" Type="http://schemas.openxmlformats.org/officeDocument/2006/relationships/slide" Target="slides/slide18.xml"/><Relationship Id="rId231" Type="http://schemas.openxmlformats.org/officeDocument/2006/relationships/slide" Target="slides/slide223.xml"/><Relationship Id="rId273" Type="http://schemas.openxmlformats.org/officeDocument/2006/relationships/slide" Target="slides/slide265.xml"/><Relationship Id="rId329" Type="http://schemas.openxmlformats.org/officeDocument/2006/relationships/slide" Target="slides/slide3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ne Hansford" userId="77baf64a-aa53-49e3-89d1-4c4d4e523dcb" providerId="ADAL" clId="{B1AA54C9-6E7F-4BE5-B688-F17BA6D8F558}"/>
    <pc:docChg chg="custSel mod addSld modSld sldOrd">
      <pc:chgData name="Dianne Hansford" userId="77baf64a-aa53-49e3-89d1-4c4d4e523dcb" providerId="ADAL" clId="{B1AA54C9-6E7F-4BE5-B688-F17BA6D8F558}" dt="2020-03-14T21:37:17.918" v="1459" actId="1076"/>
      <pc:docMkLst>
        <pc:docMk/>
      </pc:docMkLst>
      <pc:sldChg chg="modSp">
        <pc:chgData name="Dianne Hansford" userId="77baf64a-aa53-49e3-89d1-4c4d4e523dcb" providerId="ADAL" clId="{B1AA54C9-6E7F-4BE5-B688-F17BA6D8F558}" dt="2020-03-14T17:42:54.496" v="27" actId="2711"/>
        <pc:sldMkLst>
          <pc:docMk/>
          <pc:sldMk cId="0" sldId="263"/>
        </pc:sldMkLst>
        <pc:spChg chg="mod">
          <ac:chgData name="Dianne Hansford" userId="77baf64a-aa53-49e3-89d1-4c4d4e523dcb" providerId="ADAL" clId="{B1AA54C9-6E7F-4BE5-B688-F17BA6D8F558}" dt="2020-03-14T17:40:21.351" v="12" actId="20577"/>
          <ac:spMkLst>
            <pc:docMk/>
            <pc:sldMk cId="0" sldId="263"/>
            <ac:spMk id="27651" creationId="{FA2FF830-16B8-4AB4-8983-8FEDC18724DD}"/>
          </ac:spMkLst>
        </pc:spChg>
        <pc:spChg chg="mod">
          <ac:chgData name="Dianne Hansford" userId="77baf64a-aa53-49e3-89d1-4c4d4e523dcb" providerId="ADAL" clId="{B1AA54C9-6E7F-4BE5-B688-F17BA6D8F558}" dt="2020-03-14T17:42:54.496" v="27" actId="2711"/>
          <ac:spMkLst>
            <pc:docMk/>
            <pc:sldMk cId="0" sldId="263"/>
            <ac:spMk id="27654" creationId="{E9B3D50F-650A-4A82-927E-915F0AAB8BB5}"/>
          </ac:spMkLst>
        </pc:spChg>
        <pc:spChg chg="mod">
          <ac:chgData name="Dianne Hansford" userId="77baf64a-aa53-49e3-89d1-4c4d4e523dcb" providerId="ADAL" clId="{B1AA54C9-6E7F-4BE5-B688-F17BA6D8F558}" dt="2020-03-14T17:42:44.683" v="25" actId="2711"/>
          <ac:spMkLst>
            <pc:docMk/>
            <pc:sldMk cId="0" sldId="263"/>
            <ac:spMk id="27656" creationId="{233D24C9-DF2D-4C56-BEC5-D8C883800D2E}"/>
          </ac:spMkLst>
        </pc:spChg>
        <pc:spChg chg="mod">
          <ac:chgData name="Dianne Hansford" userId="77baf64a-aa53-49e3-89d1-4c4d4e523dcb" providerId="ADAL" clId="{B1AA54C9-6E7F-4BE5-B688-F17BA6D8F558}" dt="2020-03-14T17:42:50.002" v="26" actId="2711"/>
          <ac:spMkLst>
            <pc:docMk/>
            <pc:sldMk cId="0" sldId="263"/>
            <ac:spMk id="27661" creationId="{60588CDD-843E-4BB4-8BDE-8F47210F5580}"/>
          </ac:spMkLst>
        </pc:spChg>
      </pc:sldChg>
      <pc:sldChg chg="modSp">
        <pc:chgData name="Dianne Hansford" userId="77baf64a-aa53-49e3-89d1-4c4d4e523dcb" providerId="ADAL" clId="{B1AA54C9-6E7F-4BE5-B688-F17BA6D8F558}" dt="2020-03-14T17:47:44.737" v="118" actId="20577"/>
        <pc:sldMkLst>
          <pc:docMk/>
          <pc:sldMk cId="0" sldId="264"/>
        </pc:sldMkLst>
        <pc:spChg chg="mod">
          <ac:chgData name="Dianne Hansford" userId="77baf64a-aa53-49e3-89d1-4c4d4e523dcb" providerId="ADAL" clId="{B1AA54C9-6E7F-4BE5-B688-F17BA6D8F558}" dt="2020-03-14T17:45:43.810" v="76" actId="20577"/>
          <ac:spMkLst>
            <pc:docMk/>
            <pc:sldMk cId="0" sldId="264"/>
            <ac:spMk id="34819" creationId="{3222BDFB-2A84-4CCE-96E7-F5923C15324C}"/>
          </ac:spMkLst>
        </pc:spChg>
        <pc:spChg chg="mod">
          <ac:chgData name="Dianne Hansford" userId="77baf64a-aa53-49e3-89d1-4c4d4e523dcb" providerId="ADAL" clId="{B1AA54C9-6E7F-4BE5-B688-F17BA6D8F558}" dt="2020-03-14T17:47:44.737" v="118" actId="20577"/>
          <ac:spMkLst>
            <pc:docMk/>
            <pc:sldMk cId="0" sldId="264"/>
            <ac:spMk id="34820" creationId="{A528E03A-F59B-45BF-A309-DA1925F639C4}"/>
          </ac:spMkLst>
        </pc:spChg>
      </pc:sldChg>
      <pc:sldChg chg="modSp">
        <pc:chgData name="Dianne Hansford" userId="77baf64a-aa53-49e3-89d1-4c4d4e523dcb" providerId="ADAL" clId="{B1AA54C9-6E7F-4BE5-B688-F17BA6D8F558}" dt="2020-03-14T18:02:26.276" v="569" actId="20577"/>
        <pc:sldMkLst>
          <pc:docMk/>
          <pc:sldMk cId="0" sldId="265"/>
        </pc:sldMkLst>
        <pc:spChg chg="mod">
          <ac:chgData name="Dianne Hansford" userId="77baf64a-aa53-49e3-89d1-4c4d4e523dcb" providerId="ADAL" clId="{B1AA54C9-6E7F-4BE5-B688-F17BA6D8F558}" dt="2020-03-14T17:59:48.026" v="439" actId="1076"/>
          <ac:spMkLst>
            <pc:docMk/>
            <pc:sldMk cId="0" sldId="265"/>
            <ac:spMk id="44035" creationId="{B3734761-8CC7-494B-89E4-DBFC3215BFAD}"/>
          </ac:spMkLst>
        </pc:spChg>
        <pc:spChg chg="mod">
          <ac:chgData name="Dianne Hansford" userId="77baf64a-aa53-49e3-89d1-4c4d4e523dcb" providerId="ADAL" clId="{B1AA54C9-6E7F-4BE5-B688-F17BA6D8F558}" dt="2020-03-14T18:02:26.276" v="569" actId="20577"/>
          <ac:spMkLst>
            <pc:docMk/>
            <pc:sldMk cId="0" sldId="265"/>
            <ac:spMk id="44036" creationId="{D1B496EE-DC47-448D-AE56-E523F3409B41}"/>
          </ac:spMkLst>
        </pc:spChg>
        <pc:spChg chg="mod">
          <ac:chgData name="Dianne Hansford" userId="77baf64a-aa53-49e3-89d1-4c4d4e523dcb" providerId="ADAL" clId="{B1AA54C9-6E7F-4BE5-B688-F17BA6D8F558}" dt="2020-03-14T17:59:58.125" v="441" actId="1076"/>
          <ac:spMkLst>
            <pc:docMk/>
            <pc:sldMk cId="0" sldId="265"/>
            <ac:spMk id="44039" creationId="{F62CD4E2-FBED-4B51-A9F1-C2041F0F8E9F}"/>
          </ac:spMkLst>
        </pc:spChg>
        <pc:spChg chg="mod">
          <ac:chgData name="Dianne Hansford" userId="77baf64a-aa53-49e3-89d1-4c4d4e523dcb" providerId="ADAL" clId="{B1AA54C9-6E7F-4BE5-B688-F17BA6D8F558}" dt="2020-03-14T18:00:02.845" v="442" actId="1076"/>
          <ac:spMkLst>
            <pc:docMk/>
            <pc:sldMk cId="0" sldId="265"/>
            <ac:spMk id="44040" creationId="{7A75802E-2304-48BF-8B7F-BD2A85291E5B}"/>
          </ac:spMkLst>
        </pc:spChg>
        <pc:picChg chg="mod">
          <ac:chgData name="Dianne Hansford" userId="77baf64a-aa53-49e3-89d1-4c4d4e523dcb" providerId="ADAL" clId="{B1AA54C9-6E7F-4BE5-B688-F17BA6D8F558}" dt="2020-03-14T18:00:05.881" v="443" actId="1076"/>
          <ac:picMkLst>
            <pc:docMk/>
            <pc:sldMk cId="0" sldId="265"/>
            <ac:picMk id="44037" creationId="{C953CE84-E0F0-4EB9-A0A0-6EA399C6CA4E}"/>
          </ac:picMkLst>
        </pc:picChg>
        <pc:picChg chg="mod">
          <ac:chgData name="Dianne Hansford" userId="77baf64a-aa53-49e3-89d1-4c4d4e523dcb" providerId="ADAL" clId="{B1AA54C9-6E7F-4BE5-B688-F17BA6D8F558}" dt="2020-03-14T18:00:12.001" v="444" actId="1076"/>
          <ac:picMkLst>
            <pc:docMk/>
            <pc:sldMk cId="0" sldId="265"/>
            <ac:picMk id="44038" creationId="{CE9690CC-A379-4C71-B215-D3D3B5002C75}"/>
          </ac:picMkLst>
        </pc:picChg>
      </pc:sldChg>
      <pc:sldChg chg="modSp">
        <pc:chgData name="Dianne Hansford" userId="77baf64a-aa53-49e3-89d1-4c4d4e523dcb" providerId="ADAL" clId="{B1AA54C9-6E7F-4BE5-B688-F17BA6D8F558}" dt="2020-03-14T20:41:30.936" v="594" actId="20577"/>
        <pc:sldMkLst>
          <pc:docMk/>
          <pc:sldMk cId="0" sldId="266"/>
        </pc:sldMkLst>
        <pc:spChg chg="mod">
          <ac:chgData name="Dianne Hansford" userId="77baf64a-aa53-49e3-89d1-4c4d4e523dcb" providerId="ADAL" clId="{B1AA54C9-6E7F-4BE5-B688-F17BA6D8F558}" dt="2020-03-14T20:41:30.936" v="594" actId="20577"/>
          <ac:spMkLst>
            <pc:docMk/>
            <pc:sldMk cId="0" sldId="266"/>
            <ac:spMk id="46084" creationId="{9225F86F-0DF9-4DB4-860A-493FDD522FA6}"/>
          </ac:spMkLst>
        </pc:spChg>
      </pc:sldChg>
      <pc:sldChg chg="modSp">
        <pc:chgData name="Dianne Hansford" userId="77baf64a-aa53-49e3-89d1-4c4d4e523dcb" providerId="ADAL" clId="{B1AA54C9-6E7F-4BE5-B688-F17BA6D8F558}" dt="2020-03-14T20:50:30.089" v="690" actId="20577"/>
        <pc:sldMkLst>
          <pc:docMk/>
          <pc:sldMk cId="0" sldId="268"/>
        </pc:sldMkLst>
        <pc:spChg chg="mod">
          <ac:chgData name="Dianne Hansford" userId="77baf64a-aa53-49e3-89d1-4c4d4e523dcb" providerId="ADAL" clId="{B1AA54C9-6E7F-4BE5-B688-F17BA6D8F558}" dt="2020-03-14T20:47:49.073" v="614" actId="1076"/>
          <ac:spMkLst>
            <pc:docMk/>
            <pc:sldMk cId="0" sldId="268"/>
            <ac:spMk id="49155" creationId="{970A322E-BEA2-437A-813C-3699E7A062CB}"/>
          </ac:spMkLst>
        </pc:spChg>
        <pc:spChg chg="mod">
          <ac:chgData name="Dianne Hansford" userId="77baf64a-aa53-49e3-89d1-4c4d4e523dcb" providerId="ADAL" clId="{B1AA54C9-6E7F-4BE5-B688-F17BA6D8F558}" dt="2020-03-14T20:50:30.089" v="690" actId="20577"/>
          <ac:spMkLst>
            <pc:docMk/>
            <pc:sldMk cId="0" sldId="268"/>
            <ac:spMk id="49156" creationId="{391CEADB-AC1A-4656-9603-B69414856BFD}"/>
          </ac:spMkLst>
        </pc:spChg>
      </pc:sldChg>
      <pc:sldChg chg="modSp">
        <pc:chgData name="Dianne Hansford" userId="77baf64a-aa53-49e3-89d1-4c4d4e523dcb" providerId="ADAL" clId="{B1AA54C9-6E7F-4BE5-B688-F17BA6D8F558}" dt="2020-03-14T17:45:02.876" v="66" actId="20577"/>
        <pc:sldMkLst>
          <pc:docMk/>
          <pc:sldMk cId="0" sldId="270"/>
        </pc:sldMkLst>
        <pc:spChg chg="mod">
          <ac:chgData name="Dianne Hansford" userId="77baf64a-aa53-49e3-89d1-4c4d4e523dcb" providerId="ADAL" clId="{B1AA54C9-6E7F-4BE5-B688-F17BA6D8F558}" dt="2020-03-14T17:45:02.876" v="66" actId="20577"/>
          <ac:spMkLst>
            <pc:docMk/>
            <pc:sldMk cId="0" sldId="270"/>
            <ac:spMk id="32772" creationId="{E268DAE7-671F-41D9-A0F9-C84317ECEE2C}"/>
          </ac:spMkLst>
        </pc:spChg>
        <pc:picChg chg="mod">
          <ac:chgData name="Dianne Hansford" userId="77baf64a-aa53-49e3-89d1-4c4d4e523dcb" providerId="ADAL" clId="{B1AA54C9-6E7F-4BE5-B688-F17BA6D8F558}" dt="2020-03-14T17:44:03.141" v="28" actId="1076"/>
          <ac:picMkLst>
            <pc:docMk/>
            <pc:sldMk cId="0" sldId="270"/>
            <ac:picMk id="32773" creationId="{DCAE3AC7-2256-41FA-9DDB-1F7BFFA74C89}"/>
          </ac:picMkLst>
        </pc:picChg>
      </pc:sldChg>
      <pc:sldChg chg="modSp">
        <pc:chgData name="Dianne Hansford" userId="77baf64a-aa53-49e3-89d1-4c4d4e523dcb" providerId="ADAL" clId="{B1AA54C9-6E7F-4BE5-B688-F17BA6D8F558}" dt="2020-03-14T21:10:45.248" v="1090" actId="20577"/>
        <pc:sldMkLst>
          <pc:docMk/>
          <pc:sldMk cId="0" sldId="271"/>
        </pc:sldMkLst>
        <pc:spChg chg="mod">
          <ac:chgData name="Dianne Hansford" userId="77baf64a-aa53-49e3-89d1-4c4d4e523dcb" providerId="ADAL" clId="{B1AA54C9-6E7F-4BE5-B688-F17BA6D8F558}" dt="2020-03-14T20:55:38.646" v="824" actId="20577"/>
          <ac:spMkLst>
            <pc:docMk/>
            <pc:sldMk cId="0" sldId="271"/>
            <ac:spMk id="51204" creationId="{CFA89AEC-6EBE-4C3A-8176-4260D2B1288E}"/>
          </ac:spMkLst>
        </pc:spChg>
        <pc:spChg chg="mod">
          <ac:chgData name="Dianne Hansford" userId="77baf64a-aa53-49e3-89d1-4c4d4e523dcb" providerId="ADAL" clId="{B1AA54C9-6E7F-4BE5-B688-F17BA6D8F558}" dt="2020-03-14T21:10:31.636" v="1081" actId="947"/>
          <ac:spMkLst>
            <pc:docMk/>
            <pc:sldMk cId="0" sldId="271"/>
            <ac:spMk id="51207" creationId="{D20147E5-46EF-475F-9516-7FB82B3D6B53}"/>
          </ac:spMkLst>
        </pc:spChg>
        <pc:spChg chg="mod">
          <ac:chgData name="Dianne Hansford" userId="77baf64a-aa53-49e3-89d1-4c4d4e523dcb" providerId="ADAL" clId="{B1AA54C9-6E7F-4BE5-B688-F17BA6D8F558}" dt="2020-03-14T20:54:22.270" v="738" actId="20577"/>
          <ac:spMkLst>
            <pc:docMk/>
            <pc:sldMk cId="0" sldId="271"/>
            <ac:spMk id="51209" creationId="{5AEA569A-A88B-44F0-B68F-C2C6130EA660}"/>
          </ac:spMkLst>
        </pc:spChg>
        <pc:spChg chg="mod">
          <ac:chgData name="Dianne Hansford" userId="77baf64a-aa53-49e3-89d1-4c4d4e523dcb" providerId="ADAL" clId="{B1AA54C9-6E7F-4BE5-B688-F17BA6D8F558}" dt="2020-03-14T20:53:16.509" v="724" actId="20577"/>
          <ac:spMkLst>
            <pc:docMk/>
            <pc:sldMk cId="0" sldId="271"/>
            <ac:spMk id="51210" creationId="{473DEAA8-CF51-4C81-BD61-2AEA8B36F770}"/>
          </ac:spMkLst>
        </pc:spChg>
        <pc:spChg chg="mod">
          <ac:chgData name="Dianne Hansford" userId="77baf64a-aa53-49e3-89d1-4c4d4e523dcb" providerId="ADAL" clId="{B1AA54C9-6E7F-4BE5-B688-F17BA6D8F558}" dt="2020-03-14T21:10:45.248" v="1090" actId="20577"/>
          <ac:spMkLst>
            <pc:docMk/>
            <pc:sldMk cId="0" sldId="271"/>
            <ac:spMk id="51211" creationId="{F96F3677-5BE2-4305-B983-B559E4C7CD53}"/>
          </ac:spMkLst>
        </pc:spChg>
      </pc:sldChg>
      <pc:sldChg chg="modSp">
        <pc:chgData name="Dianne Hansford" userId="77baf64a-aa53-49e3-89d1-4c4d4e523dcb" providerId="ADAL" clId="{B1AA54C9-6E7F-4BE5-B688-F17BA6D8F558}" dt="2020-03-14T21:11:11.311" v="1104" actId="20577"/>
        <pc:sldMkLst>
          <pc:docMk/>
          <pc:sldMk cId="0" sldId="272"/>
        </pc:sldMkLst>
        <pc:spChg chg="mod">
          <ac:chgData name="Dianne Hansford" userId="77baf64a-aa53-49e3-89d1-4c4d4e523dcb" providerId="ADAL" clId="{B1AA54C9-6E7F-4BE5-B688-F17BA6D8F558}" dt="2020-03-14T21:11:11.311" v="1104" actId="20577"/>
          <ac:spMkLst>
            <pc:docMk/>
            <pc:sldMk cId="0" sldId="272"/>
            <ac:spMk id="53252" creationId="{7EA14BE6-3A68-4AA9-9238-A21BB8E63A6D}"/>
          </ac:spMkLst>
        </pc:spChg>
      </pc:sldChg>
      <pc:sldChg chg="modSp">
        <pc:chgData name="Dianne Hansford" userId="77baf64a-aa53-49e3-89d1-4c4d4e523dcb" providerId="ADAL" clId="{B1AA54C9-6E7F-4BE5-B688-F17BA6D8F558}" dt="2020-03-14T17:58:48.077" v="436" actId="1076"/>
        <pc:sldMkLst>
          <pc:docMk/>
          <pc:sldMk cId="0" sldId="276"/>
        </pc:sldMkLst>
        <pc:spChg chg="mod">
          <ac:chgData name="Dianne Hansford" userId="77baf64a-aa53-49e3-89d1-4c4d4e523dcb" providerId="ADAL" clId="{B1AA54C9-6E7F-4BE5-B688-F17BA6D8F558}" dt="2020-03-14T17:58:48.077" v="436" actId="1076"/>
          <ac:spMkLst>
            <pc:docMk/>
            <pc:sldMk cId="0" sldId="276"/>
            <ac:spMk id="39940" creationId="{9F9FAE37-5314-4561-AFAB-4954EC9726F2}"/>
          </ac:spMkLst>
        </pc:spChg>
      </pc:sldChg>
      <pc:sldChg chg="modSp">
        <pc:chgData name="Dianne Hansford" userId="77baf64a-aa53-49e3-89d1-4c4d4e523dcb" providerId="ADAL" clId="{B1AA54C9-6E7F-4BE5-B688-F17BA6D8F558}" dt="2020-03-14T17:59:36.173" v="438" actId="14100"/>
        <pc:sldMkLst>
          <pc:docMk/>
          <pc:sldMk cId="0" sldId="277"/>
        </pc:sldMkLst>
        <pc:spChg chg="mod">
          <ac:chgData name="Dianne Hansford" userId="77baf64a-aa53-49e3-89d1-4c4d4e523dcb" providerId="ADAL" clId="{B1AA54C9-6E7F-4BE5-B688-F17BA6D8F558}" dt="2020-03-14T17:59:36.173" v="438" actId="14100"/>
          <ac:spMkLst>
            <pc:docMk/>
            <pc:sldMk cId="0" sldId="277"/>
            <ac:spMk id="41988" creationId="{B3C27979-E450-4AEE-B1D1-89B7F33697FC}"/>
          </ac:spMkLst>
        </pc:spChg>
      </pc:sldChg>
      <pc:sldChg chg="delSp modSp">
        <pc:chgData name="Dianne Hansford" userId="77baf64a-aa53-49e3-89d1-4c4d4e523dcb" providerId="ADAL" clId="{B1AA54C9-6E7F-4BE5-B688-F17BA6D8F558}" dt="2020-03-14T21:11:47.108" v="1109"/>
        <pc:sldMkLst>
          <pc:docMk/>
          <pc:sldMk cId="0" sldId="278"/>
        </pc:sldMkLst>
        <pc:spChg chg="mod">
          <ac:chgData name="Dianne Hansford" userId="77baf64a-aa53-49e3-89d1-4c4d4e523dcb" providerId="ADAL" clId="{B1AA54C9-6E7F-4BE5-B688-F17BA6D8F558}" dt="2020-03-14T20:56:45.629" v="834" actId="20577"/>
          <ac:spMkLst>
            <pc:docMk/>
            <pc:sldMk cId="0" sldId="278"/>
            <ac:spMk id="55300" creationId="{146BF8FB-6343-4341-A126-6950BD4B4550}"/>
          </ac:spMkLst>
        </pc:spChg>
        <pc:spChg chg="del mod">
          <ac:chgData name="Dianne Hansford" userId="77baf64a-aa53-49e3-89d1-4c4d4e523dcb" providerId="ADAL" clId="{B1AA54C9-6E7F-4BE5-B688-F17BA6D8F558}" dt="2020-03-14T20:58:20.646" v="846" actId="478"/>
          <ac:spMkLst>
            <pc:docMk/>
            <pc:sldMk cId="0" sldId="278"/>
            <ac:spMk id="55301" creationId="{5935B773-C42A-4DE8-AB86-880B54AA4F00}"/>
          </ac:spMkLst>
        </pc:spChg>
        <pc:spChg chg="del mod">
          <ac:chgData name="Dianne Hansford" userId="77baf64a-aa53-49e3-89d1-4c4d4e523dcb" providerId="ADAL" clId="{B1AA54C9-6E7F-4BE5-B688-F17BA6D8F558}" dt="2020-03-14T21:11:35.032" v="1105" actId="478"/>
          <ac:spMkLst>
            <pc:docMk/>
            <pc:sldMk cId="0" sldId="278"/>
            <ac:spMk id="55302" creationId="{7776DE04-3039-4C79-A6BC-396E13B6D1A6}"/>
          </ac:spMkLst>
        </pc:spChg>
        <pc:spChg chg="del">
          <ac:chgData name="Dianne Hansford" userId="77baf64a-aa53-49e3-89d1-4c4d4e523dcb" providerId="ADAL" clId="{B1AA54C9-6E7F-4BE5-B688-F17BA6D8F558}" dt="2020-03-14T21:09:27.597" v="1078" actId="478"/>
          <ac:spMkLst>
            <pc:docMk/>
            <pc:sldMk cId="0" sldId="278"/>
            <ac:spMk id="55303" creationId="{97E534B0-EA9F-49D2-9A64-D30B49235D9C}"/>
          </ac:spMkLst>
        </pc:spChg>
        <pc:spChg chg="del mod">
          <ac:chgData name="Dianne Hansford" userId="77baf64a-aa53-49e3-89d1-4c4d4e523dcb" providerId="ADAL" clId="{B1AA54C9-6E7F-4BE5-B688-F17BA6D8F558}" dt="2020-03-14T21:11:47.108" v="1109"/>
          <ac:spMkLst>
            <pc:docMk/>
            <pc:sldMk cId="0" sldId="278"/>
            <ac:spMk id="55304" creationId="{8F4575AF-3136-4430-A9D9-75B696292094}"/>
          </ac:spMkLst>
        </pc:spChg>
      </pc:sldChg>
      <pc:sldChg chg="modSp">
        <pc:chgData name="Dianne Hansford" userId="77baf64a-aa53-49e3-89d1-4c4d4e523dcb" providerId="ADAL" clId="{B1AA54C9-6E7F-4BE5-B688-F17BA6D8F558}" dt="2020-03-14T21:12:12.670" v="1112" actId="1076"/>
        <pc:sldMkLst>
          <pc:docMk/>
          <pc:sldMk cId="0" sldId="279"/>
        </pc:sldMkLst>
        <pc:spChg chg="mod">
          <ac:chgData name="Dianne Hansford" userId="77baf64a-aa53-49e3-89d1-4c4d4e523dcb" providerId="ADAL" clId="{B1AA54C9-6E7F-4BE5-B688-F17BA6D8F558}" dt="2020-03-14T21:11:56.849" v="1110" actId="1076"/>
          <ac:spMkLst>
            <pc:docMk/>
            <pc:sldMk cId="0" sldId="279"/>
            <ac:spMk id="57347" creationId="{EBC91415-0D01-4977-8167-6F7283521CA4}"/>
          </ac:spMkLst>
        </pc:spChg>
        <pc:spChg chg="mod">
          <ac:chgData name="Dianne Hansford" userId="77baf64a-aa53-49e3-89d1-4c4d4e523dcb" providerId="ADAL" clId="{B1AA54C9-6E7F-4BE5-B688-F17BA6D8F558}" dt="2020-03-14T21:12:01.822" v="1111" actId="1076"/>
          <ac:spMkLst>
            <pc:docMk/>
            <pc:sldMk cId="0" sldId="279"/>
            <ac:spMk id="57348" creationId="{BC0D6E99-D7BE-4A3A-8451-E5A1DAF6AE08}"/>
          </ac:spMkLst>
        </pc:spChg>
        <pc:picChg chg="mod">
          <ac:chgData name="Dianne Hansford" userId="77baf64a-aa53-49e3-89d1-4c4d4e523dcb" providerId="ADAL" clId="{B1AA54C9-6E7F-4BE5-B688-F17BA6D8F558}" dt="2020-03-14T21:12:12.670" v="1112" actId="1076"/>
          <ac:picMkLst>
            <pc:docMk/>
            <pc:sldMk cId="0" sldId="279"/>
            <ac:picMk id="57349" creationId="{54EC853B-7B8C-46D1-A620-D7BF3FA103A0}"/>
          </ac:picMkLst>
        </pc:picChg>
      </pc:sldChg>
      <pc:sldChg chg="modSp">
        <pc:chgData name="Dianne Hansford" userId="77baf64a-aa53-49e3-89d1-4c4d4e523dcb" providerId="ADAL" clId="{B1AA54C9-6E7F-4BE5-B688-F17BA6D8F558}" dt="2020-03-14T17:58:27.636" v="435" actId="6549"/>
        <pc:sldMkLst>
          <pc:docMk/>
          <pc:sldMk cId="0" sldId="280"/>
        </pc:sldMkLst>
        <pc:spChg chg="mod">
          <ac:chgData name="Dianne Hansford" userId="77baf64a-aa53-49e3-89d1-4c4d4e523dcb" providerId="ADAL" clId="{B1AA54C9-6E7F-4BE5-B688-F17BA6D8F558}" dt="2020-03-14T17:51:51.436" v="128" actId="1076"/>
          <ac:spMkLst>
            <pc:docMk/>
            <pc:sldMk cId="0" sldId="280"/>
            <ac:spMk id="37891" creationId="{8D024A9E-9D4F-45D0-BC42-E5D3600415C7}"/>
          </ac:spMkLst>
        </pc:spChg>
        <pc:spChg chg="mod">
          <ac:chgData name="Dianne Hansford" userId="77baf64a-aa53-49e3-89d1-4c4d4e523dcb" providerId="ADAL" clId="{B1AA54C9-6E7F-4BE5-B688-F17BA6D8F558}" dt="2020-03-14T17:58:27.636" v="435" actId="6549"/>
          <ac:spMkLst>
            <pc:docMk/>
            <pc:sldMk cId="0" sldId="280"/>
            <ac:spMk id="37892" creationId="{D12FB816-EF69-4AF3-8A1E-BF968CFD9310}"/>
          </ac:spMkLst>
        </pc:spChg>
      </pc:sldChg>
      <pc:sldChg chg="modSp ord">
        <pc:chgData name="Dianne Hansford" userId="77baf64a-aa53-49e3-89d1-4c4d4e523dcb" providerId="ADAL" clId="{B1AA54C9-6E7F-4BE5-B688-F17BA6D8F558}" dt="2020-03-14T21:07:31.233" v="1077" actId="20577"/>
        <pc:sldMkLst>
          <pc:docMk/>
          <pc:sldMk cId="0" sldId="281"/>
        </pc:sldMkLst>
        <pc:spChg chg="mod">
          <ac:chgData name="Dianne Hansford" userId="77baf64a-aa53-49e3-89d1-4c4d4e523dcb" providerId="ADAL" clId="{B1AA54C9-6E7F-4BE5-B688-F17BA6D8F558}" dt="2020-03-14T21:07:31.233" v="1077" actId="20577"/>
          <ac:spMkLst>
            <pc:docMk/>
            <pc:sldMk cId="0" sldId="281"/>
            <ac:spMk id="59396" creationId="{D2ADD95C-CD86-4D94-AE59-7DFC08A13F2C}"/>
          </ac:spMkLst>
        </pc:spChg>
      </pc:sldChg>
      <pc:sldChg chg="modSp">
        <pc:chgData name="Dianne Hansford" userId="77baf64a-aa53-49e3-89d1-4c4d4e523dcb" providerId="ADAL" clId="{B1AA54C9-6E7F-4BE5-B688-F17BA6D8F558}" dt="2020-03-14T21:16:05.782" v="1139" actId="20577"/>
        <pc:sldMkLst>
          <pc:docMk/>
          <pc:sldMk cId="0" sldId="282"/>
        </pc:sldMkLst>
        <pc:spChg chg="mod">
          <ac:chgData name="Dianne Hansford" userId="77baf64a-aa53-49e3-89d1-4c4d4e523dcb" providerId="ADAL" clId="{B1AA54C9-6E7F-4BE5-B688-F17BA6D8F558}" dt="2020-03-14T21:16:05.782" v="1139" actId="20577"/>
          <ac:spMkLst>
            <pc:docMk/>
            <pc:sldMk cId="0" sldId="282"/>
            <ac:spMk id="63493" creationId="{F99E1DE4-360A-4882-8B14-3C9F62C52928}"/>
          </ac:spMkLst>
        </pc:spChg>
      </pc:sldChg>
      <pc:sldChg chg="modSp">
        <pc:chgData name="Dianne Hansford" userId="77baf64a-aa53-49e3-89d1-4c4d4e523dcb" providerId="ADAL" clId="{B1AA54C9-6E7F-4BE5-B688-F17BA6D8F558}" dt="2020-03-14T21:17:00.802" v="1141" actId="1076"/>
        <pc:sldMkLst>
          <pc:docMk/>
          <pc:sldMk cId="0" sldId="284"/>
        </pc:sldMkLst>
        <pc:spChg chg="mod">
          <ac:chgData name="Dianne Hansford" userId="77baf64a-aa53-49e3-89d1-4c4d4e523dcb" providerId="ADAL" clId="{B1AA54C9-6E7F-4BE5-B688-F17BA6D8F558}" dt="2020-03-14T21:16:57.113" v="1140" actId="1076"/>
          <ac:spMkLst>
            <pc:docMk/>
            <pc:sldMk cId="0" sldId="284"/>
            <ac:spMk id="34820" creationId="{20E9E7D4-EA29-4EB7-BE8D-36D0C1EE74A4}"/>
          </ac:spMkLst>
        </pc:spChg>
        <pc:spChg chg="mod">
          <ac:chgData name="Dianne Hansford" userId="77baf64a-aa53-49e3-89d1-4c4d4e523dcb" providerId="ADAL" clId="{B1AA54C9-6E7F-4BE5-B688-F17BA6D8F558}" dt="2020-03-14T21:17:00.802" v="1141" actId="1076"/>
          <ac:spMkLst>
            <pc:docMk/>
            <pc:sldMk cId="0" sldId="284"/>
            <ac:spMk id="67590" creationId="{E95D68F8-94E8-4FB0-B83D-20386CFBB4F2}"/>
          </ac:spMkLst>
        </pc:spChg>
      </pc:sldChg>
      <pc:sldChg chg="modSp">
        <pc:chgData name="Dianne Hansford" userId="77baf64a-aa53-49e3-89d1-4c4d4e523dcb" providerId="ADAL" clId="{B1AA54C9-6E7F-4BE5-B688-F17BA6D8F558}" dt="2020-03-14T21:17:44.424" v="1145" actId="27636"/>
        <pc:sldMkLst>
          <pc:docMk/>
          <pc:sldMk cId="0" sldId="285"/>
        </pc:sldMkLst>
        <pc:spChg chg="mod">
          <ac:chgData name="Dianne Hansford" userId="77baf64a-aa53-49e3-89d1-4c4d4e523dcb" providerId="ADAL" clId="{B1AA54C9-6E7F-4BE5-B688-F17BA6D8F558}" dt="2020-03-14T21:17:44.424" v="1145" actId="27636"/>
          <ac:spMkLst>
            <pc:docMk/>
            <pc:sldMk cId="0" sldId="285"/>
            <ac:spMk id="69636" creationId="{B24F9A5A-5AAC-4CF5-A3C6-0C71F7FC98D5}"/>
          </ac:spMkLst>
        </pc:spChg>
      </pc:sldChg>
      <pc:sldChg chg="modSp">
        <pc:chgData name="Dianne Hansford" userId="77baf64a-aa53-49e3-89d1-4c4d4e523dcb" providerId="ADAL" clId="{B1AA54C9-6E7F-4BE5-B688-F17BA6D8F558}" dt="2020-03-14T21:17:59.508" v="1148" actId="1076"/>
        <pc:sldMkLst>
          <pc:docMk/>
          <pc:sldMk cId="0" sldId="286"/>
        </pc:sldMkLst>
        <pc:spChg chg="mod">
          <ac:chgData name="Dianne Hansford" userId="77baf64a-aa53-49e3-89d1-4c4d4e523dcb" providerId="ADAL" clId="{B1AA54C9-6E7F-4BE5-B688-F17BA6D8F558}" dt="2020-03-14T21:17:59.508" v="1148" actId="1076"/>
          <ac:spMkLst>
            <pc:docMk/>
            <pc:sldMk cId="0" sldId="286"/>
            <ac:spMk id="71683" creationId="{02D27AD0-5BE8-49FD-B642-F13ACD605890}"/>
          </ac:spMkLst>
        </pc:spChg>
      </pc:sldChg>
      <pc:sldChg chg="modSp">
        <pc:chgData name="Dianne Hansford" userId="77baf64a-aa53-49e3-89d1-4c4d4e523dcb" providerId="ADAL" clId="{B1AA54C9-6E7F-4BE5-B688-F17BA6D8F558}" dt="2020-03-14T21:21:33.479" v="1316" actId="1076"/>
        <pc:sldMkLst>
          <pc:docMk/>
          <pc:sldMk cId="0" sldId="289"/>
        </pc:sldMkLst>
        <pc:spChg chg="mod">
          <ac:chgData name="Dianne Hansford" userId="77baf64a-aa53-49e3-89d1-4c4d4e523dcb" providerId="ADAL" clId="{B1AA54C9-6E7F-4BE5-B688-F17BA6D8F558}" dt="2020-03-14T21:21:33.479" v="1316" actId="1076"/>
          <ac:spMkLst>
            <pc:docMk/>
            <pc:sldMk cId="0" sldId="289"/>
            <ac:spMk id="38918" creationId="{614A22FD-ED86-48DC-9D9E-BE518C916B5B}"/>
          </ac:spMkLst>
        </pc:spChg>
        <pc:spChg chg="mod">
          <ac:chgData name="Dianne Hansford" userId="77baf64a-aa53-49e3-89d1-4c4d4e523dcb" providerId="ADAL" clId="{B1AA54C9-6E7F-4BE5-B688-F17BA6D8F558}" dt="2020-03-14T21:21:05.676" v="1314" actId="1076"/>
          <ac:spMkLst>
            <pc:docMk/>
            <pc:sldMk cId="0" sldId="289"/>
            <ac:spMk id="77828" creationId="{FE552CC9-A11F-4873-9CA9-D555AF1EAF8B}"/>
          </ac:spMkLst>
        </pc:spChg>
        <pc:spChg chg="mod">
          <ac:chgData name="Dianne Hansford" userId="77baf64a-aa53-49e3-89d1-4c4d4e523dcb" providerId="ADAL" clId="{B1AA54C9-6E7F-4BE5-B688-F17BA6D8F558}" dt="2020-03-14T21:21:11.346" v="1315" actId="1076"/>
          <ac:spMkLst>
            <pc:docMk/>
            <pc:sldMk cId="0" sldId="289"/>
            <ac:spMk id="77829" creationId="{4D51E976-F97C-4A12-8925-E4223EBE2D67}"/>
          </ac:spMkLst>
        </pc:spChg>
      </pc:sldChg>
      <pc:sldChg chg="modSp">
        <pc:chgData name="Dianne Hansford" userId="77baf64a-aa53-49e3-89d1-4c4d4e523dcb" providerId="ADAL" clId="{B1AA54C9-6E7F-4BE5-B688-F17BA6D8F558}" dt="2020-03-14T21:22:14.250" v="1322" actId="27636"/>
        <pc:sldMkLst>
          <pc:docMk/>
          <pc:sldMk cId="0" sldId="291"/>
        </pc:sldMkLst>
        <pc:spChg chg="mod">
          <ac:chgData name="Dianne Hansford" userId="77baf64a-aa53-49e3-89d1-4c4d4e523dcb" providerId="ADAL" clId="{B1AA54C9-6E7F-4BE5-B688-F17BA6D8F558}" dt="2020-03-14T21:22:14.250" v="1322" actId="27636"/>
          <ac:spMkLst>
            <pc:docMk/>
            <pc:sldMk cId="0" sldId="291"/>
            <ac:spMk id="79876" creationId="{E57CC70C-4D7A-4CF5-AAA5-7633DC716F81}"/>
          </ac:spMkLst>
        </pc:spChg>
        <pc:picChg chg="mod">
          <ac:chgData name="Dianne Hansford" userId="77baf64a-aa53-49e3-89d1-4c4d4e523dcb" providerId="ADAL" clId="{B1AA54C9-6E7F-4BE5-B688-F17BA6D8F558}" dt="2020-03-14T21:21:46.373" v="1317" actId="1076"/>
          <ac:picMkLst>
            <pc:docMk/>
            <pc:sldMk cId="0" sldId="291"/>
            <ac:picMk id="79880" creationId="{1621A1AF-D26D-4B82-BABF-8E443356107B}"/>
          </ac:picMkLst>
        </pc:picChg>
      </pc:sldChg>
      <pc:sldChg chg="modSp">
        <pc:chgData name="Dianne Hansford" userId="77baf64a-aa53-49e3-89d1-4c4d4e523dcb" providerId="ADAL" clId="{B1AA54C9-6E7F-4BE5-B688-F17BA6D8F558}" dt="2020-03-14T21:19:30.854" v="1313" actId="20577"/>
        <pc:sldMkLst>
          <pc:docMk/>
          <pc:sldMk cId="0" sldId="293"/>
        </pc:sldMkLst>
        <pc:spChg chg="mod">
          <ac:chgData name="Dianne Hansford" userId="77baf64a-aa53-49e3-89d1-4c4d4e523dcb" providerId="ADAL" clId="{B1AA54C9-6E7F-4BE5-B688-F17BA6D8F558}" dt="2020-03-14T21:19:30.854" v="1313" actId="20577"/>
          <ac:spMkLst>
            <pc:docMk/>
            <pc:sldMk cId="0" sldId="293"/>
            <ac:spMk id="3" creationId="{A6C4C0AB-DD43-42FF-B736-BD0F09A751A6}"/>
          </ac:spMkLst>
        </pc:spChg>
        <pc:spChg chg="mod">
          <ac:chgData name="Dianne Hansford" userId="77baf64a-aa53-49e3-89d1-4c4d4e523dcb" providerId="ADAL" clId="{B1AA54C9-6E7F-4BE5-B688-F17BA6D8F558}" dt="2020-03-14T21:18:25.850" v="1151" actId="1076"/>
          <ac:spMkLst>
            <pc:docMk/>
            <pc:sldMk cId="0" sldId="293"/>
            <ac:spMk id="73730" creationId="{ADF1C84D-80CE-43DD-9A8C-80C61972E765}"/>
          </ac:spMkLst>
        </pc:spChg>
      </pc:sldChg>
      <pc:sldChg chg="modSp">
        <pc:chgData name="Dianne Hansford" userId="77baf64a-aa53-49e3-89d1-4c4d4e523dcb" providerId="ADAL" clId="{B1AA54C9-6E7F-4BE5-B688-F17BA6D8F558}" dt="2020-03-14T21:23:15.950" v="1332" actId="20577"/>
        <pc:sldMkLst>
          <pc:docMk/>
          <pc:sldMk cId="0" sldId="295"/>
        </pc:sldMkLst>
        <pc:spChg chg="mod">
          <ac:chgData name="Dianne Hansford" userId="77baf64a-aa53-49e3-89d1-4c4d4e523dcb" providerId="ADAL" clId="{B1AA54C9-6E7F-4BE5-B688-F17BA6D8F558}" dt="2020-03-14T21:23:15.950" v="1332" actId="20577"/>
          <ac:spMkLst>
            <pc:docMk/>
            <pc:sldMk cId="0" sldId="295"/>
            <ac:spMk id="3" creationId="{9C8B6FDD-F713-4A16-AA08-52EB5D499307}"/>
          </ac:spMkLst>
        </pc:spChg>
      </pc:sldChg>
      <pc:sldChg chg="modSp">
        <pc:chgData name="Dianne Hansford" userId="77baf64a-aa53-49e3-89d1-4c4d4e523dcb" providerId="ADAL" clId="{B1AA54C9-6E7F-4BE5-B688-F17BA6D8F558}" dt="2020-03-14T21:26:37.730" v="1365" actId="20577"/>
        <pc:sldMkLst>
          <pc:docMk/>
          <pc:sldMk cId="0" sldId="296"/>
        </pc:sldMkLst>
        <pc:spChg chg="mod">
          <ac:chgData name="Dianne Hansford" userId="77baf64a-aa53-49e3-89d1-4c4d4e523dcb" providerId="ADAL" clId="{B1AA54C9-6E7F-4BE5-B688-F17BA6D8F558}" dt="2020-03-14T21:26:37.730" v="1365" actId="20577"/>
          <ac:spMkLst>
            <pc:docMk/>
            <pc:sldMk cId="0" sldId="296"/>
            <ac:spMk id="82948" creationId="{56B355C3-71ED-4127-974A-AAEA9BA1865C}"/>
          </ac:spMkLst>
        </pc:spChg>
      </pc:sldChg>
      <pc:sldChg chg="modSp">
        <pc:chgData name="Dianne Hansford" userId="77baf64a-aa53-49e3-89d1-4c4d4e523dcb" providerId="ADAL" clId="{B1AA54C9-6E7F-4BE5-B688-F17BA6D8F558}" dt="2020-03-14T21:27:17.226" v="1368" actId="255"/>
        <pc:sldMkLst>
          <pc:docMk/>
          <pc:sldMk cId="0" sldId="297"/>
        </pc:sldMkLst>
        <pc:spChg chg="mod">
          <ac:chgData name="Dianne Hansford" userId="77baf64a-aa53-49e3-89d1-4c4d4e523dcb" providerId="ADAL" clId="{B1AA54C9-6E7F-4BE5-B688-F17BA6D8F558}" dt="2020-03-14T21:27:00.639" v="1366" actId="1076"/>
          <ac:spMkLst>
            <pc:docMk/>
            <pc:sldMk cId="0" sldId="297"/>
            <ac:spMk id="83971" creationId="{A15083BA-C47D-4ADC-8EC3-38E84D0C8EAF}"/>
          </ac:spMkLst>
        </pc:spChg>
        <pc:spChg chg="mod">
          <ac:chgData name="Dianne Hansford" userId="77baf64a-aa53-49e3-89d1-4c4d4e523dcb" providerId="ADAL" clId="{B1AA54C9-6E7F-4BE5-B688-F17BA6D8F558}" dt="2020-03-14T21:27:17.226" v="1368" actId="255"/>
          <ac:spMkLst>
            <pc:docMk/>
            <pc:sldMk cId="0" sldId="297"/>
            <ac:spMk id="83972" creationId="{2F62170F-7160-4B47-9F8C-76D89BE47276}"/>
          </ac:spMkLst>
        </pc:spChg>
      </pc:sldChg>
      <pc:sldChg chg="modSp">
        <pc:chgData name="Dianne Hansford" userId="77baf64a-aa53-49e3-89d1-4c4d4e523dcb" providerId="ADAL" clId="{B1AA54C9-6E7F-4BE5-B688-F17BA6D8F558}" dt="2020-03-14T21:29:25.532" v="1409" actId="1076"/>
        <pc:sldMkLst>
          <pc:docMk/>
          <pc:sldMk cId="0" sldId="298"/>
        </pc:sldMkLst>
        <pc:spChg chg="mod">
          <ac:chgData name="Dianne Hansford" userId="77baf64a-aa53-49e3-89d1-4c4d4e523dcb" providerId="ADAL" clId="{B1AA54C9-6E7F-4BE5-B688-F17BA6D8F558}" dt="2020-03-14T21:29:15.632" v="1407" actId="1076"/>
          <ac:spMkLst>
            <pc:docMk/>
            <pc:sldMk cId="0" sldId="298"/>
            <ac:spMk id="2" creationId="{DADEC714-C5AB-4F6E-AB71-72679BD79428}"/>
          </ac:spMkLst>
        </pc:spChg>
        <pc:spChg chg="mod">
          <ac:chgData name="Dianne Hansford" userId="77baf64a-aa53-49e3-89d1-4c4d4e523dcb" providerId="ADAL" clId="{B1AA54C9-6E7F-4BE5-B688-F17BA6D8F558}" dt="2020-03-14T21:27:44.089" v="1369" actId="1076"/>
          <ac:spMkLst>
            <pc:docMk/>
            <pc:sldMk cId="0" sldId="298"/>
            <ac:spMk id="84995" creationId="{64120A28-2F55-475C-8190-0C770DFA7644}"/>
          </ac:spMkLst>
        </pc:spChg>
        <pc:spChg chg="mod">
          <ac:chgData name="Dianne Hansford" userId="77baf64a-aa53-49e3-89d1-4c4d4e523dcb" providerId="ADAL" clId="{B1AA54C9-6E7F-4BE5-B688-F17BA6D8F558}" dt="2020-03-14T21:29:00.482" v="1406" actId="20577"/>
          <ac:spMkLst>
            <pc:docMk/>
            <pc:sldMk cId="0" sldId="298"/>
            <ac:spMk id="84996" creationId="{CA57F4ED-AAAB-4373-BE31-E91744354EDD}"/>
          </ac:spMkLst>
        </pc:spChg>
        <pc:spChg chg="mod">
          <ac:chgData name="Dianne Hansford" userId="77baf64a-aa53-49e3-89d1-4c4d4e523dcb" providerId="ADAL" clId="{B1AA54C9-6E7F-4BE5-B688-F17BA6D8F558}" dt="2020-03-14T21:29:18.488" v="1408" actId="1076"/>
          <ac:spMkLst>
            <pc:docMk/>
            <pc:sldMk cId="0" sldId="298"/>
            <ac:spMk id="84998" creationId="{3689362F-C79F-4E6A-A035-9FFABB407C0A}"/>
          </ac:spMkLst>
        </pc:spChg>
        <pc:picChg chg="mod">
          <ac:chgData name="Dianne Hansford" userId="77baf64a-aa53-49e3-89d1-4c4d4e523dcb" providerId="ADAL" clId="{B1AA54C9-6E7F-4BE5-B688-F17BA6D8F558}" dt="2020-03-14T21:29:25.532" v="1409" actId="1076"/>
          <ac:picMkLst>
            <pc:docMk/>
            <pc:sldMk cId="0" sldId="298"/>
            <ac:picMk id="84997" creationId="{CEDBF60B-103C-4B19-B2F1-93C6E1969D45}"/>
          </ac:picMkLst>
        </pc:picChg>
      </pc:sldChg>
      <pc:sldChg chg="modSp">
        <pc:chgData name="Dianne Hansford" userId="77baf64a-aa53-49e3-89d1-4c4d4e523dcb" providerId="ADAL" clId="{B1AA54C9-6E7F-4BE5-B688-F17BA6D8F558}" dt="2020-03-14T21:30:26.603" v="1413" actId="14100"/>
        <pc:sldMkLst>
          <pc:docMk/>
          <pc:sldMk cId="0" sldId="299"/>
        </pc:sldMkLst>
        <pc:spChg chg="mod">
          <ac:chgData name="Dianne Hansford" userId="77baf64a-aa53-49e3-89d1-4c4d4e523dcb" providerId="ADAL" clId="{B1AA54C9-6E7F-4BE5-B688-F17BA6D8F558}" dt="2020-03-14T21:29:43.519" v="1410" actId="1076"/>
          <ac:spMkLst>
            <pc:docMk/>
            <pc:sldMk cId="0" sldId="299"/>
            <ac:spMk id="86019" creationId="{94F4566F-8FD2-4D3A-ADF5-B58755881505}"/>
          </ac:spMkLst>
        </pc:spChg>
        <pc:spChg chg="mod">
          <ac:chgData name="Dianne Hansford" userId="77baf64a-aa53-49e3-89d1-4c4d4e523dcb" providerId="ADAL" clId="{B1AA54C9-6E7F-4BE5-B688-F17BA6D8F558}" dt="2020-03-14T21:30:26.603" v="1413" actId="14100"/>
          <ac:spMkLst>
            <pc:docMk/>
            <pc:sldMk cId="0" sldId="299"/>
            <ac:spMk id="86020" creationId="{22755658-026C-40DA-A876-4FB9B3F1E434}"/>
          </ac:spMkLst>
        </pc:spChg>
      </pc:sldChg>
      <pc:sldChg chg="addSp modSp mod setBg">
        <pc:chgData name="Dianne Hansford" userId="77baf64a-aa53-49e3-89d1-4c4d4e523dcb" providerId="ADAL" clId="{B1AA54C9-6E7F-4BE5-B688-F17BA6D8F558}" dt="2020-03-14T21:37:17.918" v="1459" actId="1076"/>
        <pc:sldMkLst>
          <pc:docMk/>
          <pc:sldMk cId="0" sldId="301"/>
        </pc:sldMkLst>
        <pc:spChg chg="add mod">
          <ac:chgData name="Dianne Hansford" userId="77baf64a-aa53-49e3-89d1-4c4d4e523dcb" providerId="ADAL" clId="{B1AA54C9-6E7F-4BE5-B688-F17BA6D8F558}" dt="2020-03-14T21:37:17.918" v="1459" actId="1076"/>
          <ac:spMkLst>
            <pc:docMk/>
            <pc:sldMk cId="0" sldId="301"/>
            <ac:spMk id="4" creationId="{F1F378A3-6A6A-435D-AA19-8C168D87A8D8}"/>
          </ac:spMkLst>
        </pc:spChg>
        <pc:spChg chg="add">
          <ac:chgData name="Dianne Hansford" userId="77baf64a-aa53-49e3-89d1-4c4d4e523dcb" providerId="ADAL" clId="{B1AA54C9-6E7F-4BE5-B688-F17BA6D8F558}" dt="2020-03-14T21:35:50.600" v="1423" actId="26606"/>
          <ac:spMkLst>
            <pc:docMk/>
            <pc:sldMk cId="0" sldId="301"/>
            <ac:spMk id="73" creationId="{6E3254AE-C4CD-426D-A6E8-7FA13B0F889C}"/>
          </ac:spMkLst>
        </pc:spChg>
        <pc:spChg chg="mod ord">
          <ac:chgData name="Dianne Hansford" userId="77baf64a-aa53-49e3-89d1-4c4d4e523dcb" providerId="ADAL" clId="{B1AA54C9-6E7F-4BE5-B688-F17BA6D8F558}" dt="2020-03-14T21:35:50.653" v="1424" actId="27636"/>
          <ac:spMkLst>
            <pc:docMk/>
            <pc:sldMk cId="0" sldId="301"/>
            <ac:spMk id="88066" creationId="{6B01EA7B-E542-47C6-9E66-04B58C296A33}"/>
          </ac:spMkLst>
        </pc:spChg>
        <pc:spChg chg="mod">
          <ac:chgData name="Dianne Hansford" userId="77baf64a-aa53-49e3-89d1-4c4d4e523dcb" providerId="ADAL" clId="{B1AA54C9-6E7F-4BE5-B688-F17BA6D8F558}" dt="2020-03-14T21:36:08.316" v="1426" actId="1076"/>
          <ac:spMkLst>
            <pc:docMk/>
            <pc:sldMk cId="0" sldId="301"/>
            <ac:spMk id="88067" creationId="{76BCEDDB-E417-4E20-BD72-FBE7085D418F}"/>
          </ac:spMkLst>
        </pc:spChg>
        <pc:spChg chg="mod">
          <ac:chgData name="Dianne Hansford" userId="77baf64a-aa53-49e3-89d1-4c4d4e523dcb" providerId="ADAL" clId="{B1AA54C9-6E7F-4BE5-B688-F17BA6D8F558}" dt="2020-03-14T21:36:19.896" v="1430" actId="27636"/>
          <ac:spMkLst>
            <pc:docMk/>
            <pc:sldMk cId="0" sldId="301"/>
            <ac:spMk id="88068" creationId="{D56F0E7E-2DFC-405D-BBCA-7FE9D3FC321C}"/>
          </ac:spMkLst>
        </pc:spChg>
        <pc:picChg chg="add mod ord">
          <ac:chgData name="Dianne Hansford" userId="77baf64a-aa53-49e3-89d1-4c4d4e523dcb" providerId="ADAL" clId="{B1AA54C9-6E7F-4BE5-B688-F17BA6D8F558}" dt="2020-03-14T21:36:01.507" v="1425" actId="1076"/>
          <ac:picMkLst>
            <pc:docMk/>
            <pc:sldMk cId="0" sldId="301"/>
            <ac:picMk id="3" creationId="{97A2305E-D3F0-41A9-B517-B27646C7FD53}"/>
          </ac:picMkLst>
        </pc:picChg>
        <pc:picChg chg="add">
          <ac:chgData name="Dianne Hansford" userId="77baf64a-aa53-49e3-89d1-4c4d4e523dcb" providerId="ADAL" clId="{B1AA54C9-6E7F-4BE5-B688-F17BA6D8F558}" dt="2020-03-14T21:35:50.600" v="1423" actId="26606"/>
          <ac:picMkLst>
            <pc:docMk/>
            <pc:sldMk cId="0" sldId="301"/>
            <ac:picMk id="75" creationId="{F5C53434-A0C7-4A81-8EB0-D460DAD9BB65}"/>
          </ac:picMkLst>
        </pc:picChg>
      </pc:sldChg>
      <pc:sldChg chg="modSp">
        <pc:chgData name="Dianne Hansford" userId="77baf64a-aa53-49e3-89d1-4c4d4e523dcb" providerId="ADAL" clId="{B1AA54C9-6E7F-4BE5-B688-F17BA6D8F558}" dt="2020-03-14T17:41:59.327" v="24" actId="1076"/>
        <pc:sldMkLst>
          <pc:docMk/>
          <pc:sldMk cId="0" sldId="302"/>
        </pc:sldMkLst>
        <pc:spChg chg="mod">
          <ac:chgData name="Dianne Hansford" userId="77baf64a-aa53-49e3-89d1-4c4d4e523dcb" providerId="ADAL" clId="{B1AA54C9-6E7F-4BE5-B688-F17BA6D8F558}" dt="2020-03-14T17:40:33.944" v="13" actId="1076"/>
          <ac:spMkLst>
            <pc:docMk/>
            <pc:sldMk cId="0" sldId="302"/>
            <ac:spMk id="29698" creationId="{99AAB98F-4B35-43BB-9F95-8090B8F4CEFE}"/>
          </ac:spMkLst>
        </pc:spChg>
        <pc:spChg chg="mod">
          <ac:chgData name="Dianne Hansford" userId="77baf64a-aa53-49e3-89d1-4c4d4e523dcb" providerId="ADAL" clId="{B1AA54C9-6E7F-4BE5-B688-F17BA6D8F558}" dt="2020-03-14T17:41:41.959" v="23" actId="20577"/>
          <ac:spMkLst>
            <pc:docMk/>
            <pc:sldMk cId="0" sldId="302"/>
            <ac:spMk id="29699" creationId="{DF67A19C-2011-4958-96A4-13E302CFA810}"/>
          </ac:spMkLst>
        </pc:spChg>
        <pc:picChg chg="mod">
          <ac:chgData name="Dianne Hansford" userId="77baf64a-aa53-49e3-89d1-4c4d4e523dcb" providerId="ADAL" clId="{B1AA54C9-6E7F-4BE5-B688-F17BA6D8F558}" dt="2020-03-14T17:41:59.327" v="24" actId="1076"/>
          <ac:picMkLst>
            <pc:docMk/>
            <pc:sldMk cId="0" sldId="302"/>
            <ac:picMk id="29701" creationId="{C3BB69FF-EC5E-4855-B7A1-A4340F4F3C3A}"/>
          </ac:picMkLst>
        </pc:picChg>
      </pc:sldChg>
      <pc:sldChg chg="modSp">
        <pc:chgData name="Dianne Hansford" userId="77baf64a-aa53-49e3-89d1-4c4d4e523dcb" providerId="ADAL" clId="{B1AA54C9-6E7F-4BE5-B688-F17BA6D8F558}" dt="2020-03-14T21:00:26.363" v="854" actId="255"/>
        <pc:sldMkLst>
          <pc:docMk/>
          <pc:sldMk cId="0" sldId="306"/>
        </pc:sldMkLst>
        <pc:spChg chg="mod">
          <ac:chgData name="Dianne Hansford" userId="77baf64a-aa53-49e3-89d1-4c4d4e523dcb" providerId="ADAL" clId="{B1AA54C9-6E7F-4BE5-B688-F17BA6D8F558}" dt="2020-03-14T21:00:26.363" v="854" actId="255"/>
          <ac:spMkLst>
            <pc:docMk/>
            <pc:sldMk cId="0" sldId="306"/>
            <ac:spMk id="2" creationId="{8E083934-A564-4024-87FD-200D8C46B1E0}"/>
          </ac:spMkLst>
        </pc:spChg>
        <pc:spChg chg="mod">
          <ac:chgData name="Dianne Hansford" userId="77baf64a-aa53-49e3-89d1-4c4d4e523dcb" providerId="ADAL" clId="{B1AA54C9-6E7F-4BE5-B688-F17BA6D8F558}" dt="2020-03-14T20:47:08.810" v="613" actId="1076"/>
          <ac:spMkLst>
            <pc:docMk/>
            <pc:sldMk cId="0" sldId="306"/>
            <ac:spMk id="48131" creationId="{02890F80-9767-4B18-BA74-E372DBDB0783}"/>
          </ac:spMkLst>
        </pc:spChg>
        <pc:spChg chg="mod">
          <ac:chgData name="Dianne Hansford" userId="77baf64a-aa53-49e3-89d1-4c4d4e523dcb" providerId="ADAL" clId="{B1AA54C9-6E7F-4BE5-B688-F17BA6D8F558}" dt="2020-03-14T20:59:46.939" v="847" actId="2711"/>
          <ac:spMkLst>
            <pc:docMk/>
            <pc:sldMk cId="0" sldId="306"/>
            <ac:spMk id="48133" creationId="{2047F0CD-D2E5-4A24-8275-E0862B532B7F}"/>
          </ac:spMkLst>
        </pc:spChg>
      </pc:sldChg>
      <pc:sldChg chg="modSp add">
        <pc:chgData name="Dianne Hansford" userId="77baf64a-aa53-49e3-89d1-4c4d4e523dcb" providerId="ADAL" clId="{B1AA54C9-6E7F-4BE5-B688-F17BA6D8F558}" dt="2020-03-14T17:51:17.789" v="126" actId="20577"/>
        <pc:sldMkLst>
          <pc:docMk/>
          <pc:sldMk cId="4190917425" sldId="307"/>
        </pc:sldMkLst>
        <pc:spChg chg="mod">
          <ac:chgData name="Dianne Hansford" userId="77baf64a-aa53-49e3-89d1-4c4d4e523dcb" providerId="ADAL" clId="{B1AA54C9-6E7F-4BE5-B688-F17BA6D8F558}" dt="2020-03-14T17:51:17.789" v="126" actId="20577"/>
          <ac:spMkLst>
            <pc:docMk/>
            <pc:sldMk cId="4190917425" sldId="307"/>
            <ac:spMk id="61442" creationId="{83ACDC85-0FB7-4744-A180-841C125CD133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Relationship Id="rId5" Type="http://schemas.openxmlformats.org/officeDocument/2006/relationships/image" Target="../media/image192.wmf"/><Relationship Id="rId4" Type="http://schemas.openxmlformats.org/officeDocument/2006/relationships/image" Target="../media/image1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92EEA-6676-4485-AAB5-029B525FCDE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CD295-F3BB-45E2-A525-1437833C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6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37564205-992F-4152-838E-8064143546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87711DC5-3C17-4BBD-841B-CB7D48008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77EA98A8-A304-46FD-A84C-306EE6DC7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49EC4E-FD2E-4607-A2F9-BA986AE38DB6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24F95569-89B8-407E-BE32-4BB811626E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EF119469-0BEE-48CB-B2A1-0B77E1698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2D54B5E9-FB29-471F-BBCD-1FF401916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694A668-C9FC-4F3B-9B64-E4512DD16A22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AD0ED8BE-2215-495D-A166-96174C4A71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1553D38E-F744-4C80-B0F8-59D64FD0F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8232A593-5CEC-4420-9E3D-EE6BDD81B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187CE0-B613-4727-BDC9-1155686105D9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23702D28-585D-4A52-AE66-F35C1D81D2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FFC57080-4DE3-4B6D-A641-93285B9A1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6EDE6ACC-31F5-4C34-ACEE-50782195E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81E6482-D178-475B-AA51-1F99E3B963D7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DFCD339B-D81C-4460-A5DF-1F43F37686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25DC4763-2981-49D0-8870-C2EF5CFDB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7129A918-CBB5-43DF-847D-0A92C0F5B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3B861E2-543A-4D0A-AF42-B413707EAAC0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300A0B58-2876-432F-BBD7-2F1D0DC3AE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338B5296-F2B6-4EE5-BD5F-372DF7E57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42500F69-B654-4A60-9354-2996295F7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5F767-4829-4E0D-915B-B3860005CF20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97D885E7-A72B-44BE-AF34-F8059A12056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AFC5D053-82A6-4754-A21A-4C117389B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E7D7AE64-0C68-4E07-A977-9BF001BC6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3F72E26-AD7A-4FB0-8449-157196CDC27A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B900E06-6AE3-4045-8DBA-1CA333C744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B2D7B008-F24A-45F2-9DAF-264BB053D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5097E17C-3284-4209-B5C6-F28869196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368FCCF-BED2-42B2-915D-F38DE73A0E50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9B485ED4-B4FA-414B-AC9C-240818AECC6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DE48076D-1363-4525-8F4C-F7DD90976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D4C0019D-8660-4AA5-BFDE-7F0B8F29C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3BBB0BF-743C-4AC9-9CB1-B015E6676B72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F5906597-8B29-45B1-B77A-D92341C426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FF4915D7-2636-41A2-9778-8A953CCA8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743974E4-6500-4EB3-B55E-ADA96382A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B19D4EF-D890-495B-9D05-347D3600B478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A72F242B-B0DB-4574-B01F-5BCDD3E34F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F35A7F3C-272C-4613-8DB8-2DDB5EC2E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3956E5D3-0187-452D-B4C6-8DCCAFD01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8717EEC-9526-4FD4-A448-8E2A3D1A0DE0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F61460CD-A8D5-4EEC-B100-7F6DD34145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2F8E6146-7FA1-47BD-AC45-DF1716D0C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12AB78EB-D085-45E2-878D-51359B277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7F25538-8DC5-4AE0-96EE-B3D252780653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480F180F-4704-46DF-8832-09B2456CE7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1A561F35-E868-48B1-A0F1-C75697404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DA40AD29-E831-4045-A272-D4340CE14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A9FC3B3-1FDA-458A-B375-B3C653AB7E22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457CCAF7-EAE4-43EC-BC04-1B31B2223B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63701638-568B-4E46-AD90-BFF0ACC2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45B43F4C-F392-452D-AB24-B2D35C0CF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CD6FD6F-C045-4A84-9905-F630CA45B2C3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6815DCA6-13AE-412E-B61D-EFC61C3DC1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8114F181-3731-42CB-8CD1-68D0AEE4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B4A0660E-7DF2-4F7D-B26E-B988F4460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5CBEE99-EEF4-4D0B-A6BD-A9A67D2934D6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CCC55C56-2766-4CE7-8778-64DC4C6507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DED0C47D-AFB8-4EFD-9536-556AE3D55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A5CED86F-EEBF-441E-8CA8-1AB4F0733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C6B9BDD-0E4D-41BD-87DA-DA0C6C955D82}" type="slidenum">
              <a:rPr lang="en-US" altLang="en-US" sz="1200" smtClean="0"/>
              <a:pPr/>
              <a:t>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4A0F0DE0-8493-49FB-A053-D9A5667D0F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C75976CE-5389-4180-81E9-B5588C8B3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AEBF72F9-5E5D-402B-B116-AD90C44A7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42271D7-F538-4F63-B4F9-1FA7E20CC212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235D803D-18B8-4A16-B935-6D8CA21C02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5130095D-D671-4F64-B7DD-1F6D8F3E5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BF76405E-1153-47E1-9D5A-C90FE3B7E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FE791C8-C153-4A18-A3F9-63F2D7050227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860F1C74-BA99-40F0-9167-6F69E95F47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09AF883C-7713-4654-BEC7-D533E0346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FE1D51B5-91F9-46C2-BCC8-373DC096E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EFA92D9-49AA-4107-8DFE-B2CD166457D4}" type="slidenum">
              <a:rPr lang="en-US" altLang="en-US" sz="1200" smtClean="0"/>
              <a:pPr/>
              <a:t>35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B8A77742-36CA-415C-BEA3-E284A17565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2E0D61E4-C4BA-43E5-8B23-C0456869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D858DDB2-5B74-4C44-8BFB-65254465A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CEEF48-ED7C-4A83-95FE-9D6991AF3F23}" type="slidenum">
              <a:rPr lang="en-US" altLang="en-US" sz="1200" smtClean="0"/>
              <a:pPr/>
              <a:t>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4D0B7D2F-6F2F-4BE5-BECC-7057A7A9DD6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91086030-AAEF-461F-B73F-4ED6A73BE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D0BCB98E-558B-472F-9958-50F6E329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350D8-24F1-49E4-A973-13887E826A38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E28B06B8-0A65-4F11-A870-59F3B1760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A144B-9B6A-4F36-8D3E-C705C62232D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69D4B82E-205B-410D-9C8C-EA24898FB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4A28E9FA-EB31-485D-9F5F-56D61DAEA3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See plate 20 in ogl for an interesting illustration in the change between mipmaps</a:t>
            </a:r>
          </a:p>
        </p:txBody>
      </p:sp>
    </p:spTree>
    <p:extLst>
      <p:ext uri="{BB962C8B-B14F-4D97-AF65-F5344CB8AC3E}">
        <p14:creationId xmlns:p14="http://schemas.microsoft.com/office/powerpoint/2010/main" val="92398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3086DD12-58F5-4702-855E-006A74C5A1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3B5A47B-4C3B-4B9F-8FF1-06159ADA4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B5101C28-59E2-4328-95DA-4E42CBDCF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3A49AE1-993F-4620-BE80-49A99F8EE16C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77440F8-863A-42DC-8B0C-62C0ADA462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515D0C9-584A-42EB-9953-E43B70EAD8B2}" type="slidenum">
              <a:rPr lang="en-US" altLang="en-US" sz="1200"/>
              <a:pPr/>
              <a:t>154</a:t>
            </a:fld>
            <a:endParaRPr lang="en-US" altLang="en-US" sz="12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2375DC8-425D-45F4-B05B-732610003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90029E9-95D9-43BB-9280-0C12524C8B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1467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7D174CD7-F2EC-460E-85DB-CFCE9C861E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2C8BF83-75EC-4E9F-B50E-DDE51206D0AD}" type="slidenum">
              <a:rPr lang="en-US" altLang="en-US" sz="1200"/>
              <a:pPr/>
              <a:t>155</a:t>
            </a:fld>
            <a:endParaRPr lang="en-US" altLang="en-US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44E9B9AB-E51B-423D-AB49-05E5258AB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FB15D341-5A94-45CB-94B1-C0DD89DBB2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9987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0F1DB9C2-4965-4B0C-832D-EB874BE244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D1851EB-18AE-427B-90FE-3DE74DA670C2}" type="slidenum">
              <a:rPr lang="en-US" altLang="en-US" sz="1200"/>
              <a:pPr/>
              <a:t>156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3CF74F29-C9BB-4C13-8E7C-54C0DAD323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41A0F87F-E073-4572-B617-55CB96CA6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9790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9FFF00D6-D260-4778-B7CD-14D3543F30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169B029-BA3E-4266-A459-F43A070B299E}" type="slidenum">
              <a:rPr lang="en-US" altLang="en-US" sz="1200"/>
              <a:pPr/>
              <a:t>157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5B956C6B-6AF7-4472-A4EF-4CA2DD89DB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94C7FDF1-D5FD-42A1-80E0-D4A48975E0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5946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0408039C-926D-4483-A9FF-4A8816F224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19858DB-926E-49B7-AE88-59D1A5168CF0}" type="slidenum">
              <a:rPr lang="en-US" altLang="en-US" sz="1200"/>
              <a:pPr/>
              <a:t>158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9210DD8-E4CF-42B4-8165-70F4FF4EC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8CBC7EF5-096F-4093-98BD-5698EE454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7453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AAC33C1-B293-44BC-940B-2A23CE756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4559B2D-2C1A-4E33-8907-D7296ACF3764}" type="slidenum">
              <a:rPr lang="en-US" altLang="en-US" sz="1200"/>
              <a:pPr/>
              <a:t>162</a:t>
            </a:fld>
            <a:endParaRPr lang="en-US" altLang="en-US" sz="12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E5AA350D-344A-4132-9471-8B2AA7A71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4623DA6-6F64-45FF-A5BF-D63194CBEF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135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BEB4E7CD-BA49-4EBB-99D7-584D3C2961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172D4A7-5B56-4B2D-A3AA-33038D1752ED}" type="slidenum">
              <a:rPr lang="en-US" altLang="en-US" sz="1200"/>
              <a:pPr/>
              <a:t>165</a:t>
            </a:fld>
            <a:endParaRPr lang="en-US" altLang="en-US" sz="1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0AA1B3B3-EC9D-4A00-8CF1-98782471E4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4213"/>
            <a:ext cx="6091238" cy="3427412"/>
          </a:xfrm>
          <a:ln w="12700" cap="flat">
            <a:solidFill>
              <a:schemeClr val="tx1"/>
            </a:solidFill>
          </a:ln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920DF947-27BC-44C8-86BD-DD0849DC59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56" tIns="46729" rIns="93456" bIns="46729"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8677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CAD363EC-7C5B-422F-B6D8-A610B6AD8A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B4928FE-4A92-4485-BDD1-806EBF26BCE8}" type="slidenum">
              <a:rPr lang="en-US" altLang="en-US" sz="1200"/>
              <a:pPr/>
              <a:t>167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2462FDE0-5D79-48B2-A291-BAFBA255FE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95577DA2-30B6-4F40-A164-635601CE7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77075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CD7E0A30-4EB7-41B4-8883-7EB22041C2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F8FBAE8-050D-4B22-9662-F672A3D956F9}" type="slidenum">
              <a:rPr lang="en-US" altLang="en-US" sz="1200"/>
              <a:pPr/>
              <a:t>168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027F03E9-38D1-497D-96B2-E5CD431B8B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21666A7-8691-44FF-B9D4-E1266AF994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4442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4129210C-DC81-4BB4-A9A0-81BB0FABA4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11F251E-4439-4B54-B717-DEDB2A4800D1}" type="slidenum">
              <a:rPr lang="en-US" altLang="en-US" sz="1200"/>
              <a:pPr/>
              <a:t>170</a:t>
            </a:fld>
            <a:endParaRPr lang="en-US" altLang="en-US" sz="12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469FCE1D-4E8B-4F69-BB58-80C7E41FFC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048646D0-FCA5-4F3A-BF64-5CDA3682D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169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FA5EB6BF-F2E2-4A32-ACC9-5CDA858AFA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07CE3B89-1A3E-4AB1-899A-B30C658F7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F3358FA3-3A6C-4C2D-A4B1-AE8D56126D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F411AB-F7BB-4323-A23D-E1440E06DB26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0B544D28-6380-48F3-80CA-D1A584A0E9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EEEF124-6A91-44E6-A510-657F72723F40}" type="slidenum">
              <a:rPr lang="en-US" altLang="en-US" sz="1200"/>
              <a:pPr/>
              <a:t>172</a:t>
            </a:fld>
            <a:endParaRPr lang="en-US" altLang="en-US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D2F67770-7AA6-42D6-AE09-3F0C69F46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651CE1E0-474A-4727-A356-0BB6CE4DBD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1040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65997DE5-391D-40C5-A4BB-CE821025B5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03395597-9A5D-4734-9449-A7A7D5859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304699E2-9117-42A5-9502-734870477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79744A-09F7-4301-9475-4F000FB1A76E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436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7A583AC8-0C9F-45FB-BAC9-1CCADF1D7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4A429-5DEB-450D-8AD0-49A646D0CA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BFF07D4E-E4E3-49D9-864C-04C5487DB7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5F432A9C-7C49-43A5-817A-F27F5F5EC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DCH – use notes here</a:t>
            </a:r>
          </a:p>
        </p:txBody>
      </p:sp>
    </p:spTree>
    <p:extLst>
      <p:ext uri="{BB962C8B-B14F-4D97-AF65-F5344CB8AC3E}">
        <p14:creationId xmlns:p14="http://schemas.microsoft.com/office/powerpoint/2010/main" val="4033941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9131658A-39AA-4069-86D6-9B3543EF38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01C0360E-F7F3-4170-A7BC-8F0FA9309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32AD5E15-93E7-4F6D-BC9C-03AEC3303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0ABC0-311B-48D1-99CC-0457D977B8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49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3F9B468D-EEFF-4777-A2F8-4F8A74F46B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17BD67C4-28F9-480E-AB18-EE2DA885D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ADB5E0E2-C352-4B76-9B78-F7E1BF0F5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C5E5AB-1BBD-4842-B752-477F01A181C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435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7CB37F4D-75F4-4565-99FD-6EB917DEC6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A231C814-8619-4E7C-8437-3942C9065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BC375D44-0682-4E4D-83C2-AB5FA23D1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F2396-9B57-4BD9-B8D2-2EC50644A9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235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7EBE677-58ED-41F4-9802-7AF21C224E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7943C3-D4E8-4622-BC43-FEC7B7B1C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70832DA2-46CC-491C-ACB4-479882C54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3F494F-4E91-4A46-8565-D365F53BB24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768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DAF93C13-216A-4AB0-9338-AE4AF08870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254BD384-3C87-47D1-B1E9-79B223FE4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762DCC34-7061-4685-ADAC-B12DE4A30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272B8C-BFDA-4EB5-A4B9-8A056E0CE67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2831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26606D9F-5438-4E71-99EB-27F86115B1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F503941E-DB5B-4EC9-B36F-3B086AA3C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DD033417-926C-407F-B932-900EE19C7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411416-0050-477E-8DBE-FD947F82127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1858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2A563E5E-6FDE-47E5-9754-0E8440F3D2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15C8808C-A82B-4D03-B80B-373AAF87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1CE317A8-0A8C-4EFB-B7C9-CF5ACB575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059B4-0728-4611-A8A6-C98CD759F50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397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DF7B6F0C-FB3B-4EA8-8DF5-D7190AEC57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74BD466E-9A0E-4787-A7D2-17697673D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A734FBCF-BF24-4D3C-BFC9-3C0C76799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F03468-0CD1-4CF5-988F-1E81F56146EA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EC776BA4-BB2F-493C-882B-D75A56E8E5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C13A905E-494D-402F-8F4C-555428EEC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C54859CA-AF9C-4705-970B-5B9ECC481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2EB431-E153-4E20-B456-76C8DC3850C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1130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E740DDC4-7FB9-4EC0-8474-A4C5E9E89D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B9F39B1F-870E-407A-B399-81DF2049C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61081103-FC06-43AF-BE94-526DE65688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BAE27-F04A-44F1-8610-CFDB59DFD0C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7484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A24B6D67-D558-4CD9-8FEF-C52E4B21F0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7FBC520E-3C82-40C9-B7E3-BE0547970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437B3F99-EEDE-478D-B5D6-CC60FF1A6C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8DC9E-8D16-425E-BBD6-B2954B7A0D2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1806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DC810082-D7D5-44C9-A8F7-B0A6745AB7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2B21F765-2E09-4A18-B05C-1D06CD859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D11F12A5-1FEA-407E-83BD-17306174B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D2891A-0992-4CF5-A84E-AB358511FE8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283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B7C31CE2-E922-42F8-A1D2-BC0701CDBD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B54C2A18-BEFB-4625-99CD-08E74A2A5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B2405466-12BB-49AD-9B94-F4B4AF66B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965C8-306B-48F3-8D47-CE6B66695A4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9031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0D50276C-0E86-4024-8D41-0B952CCD30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2C4B3E91-C6C6-4DCE-8C4F-D39F13587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DD5841D4-F581-40F4-85FA-2F0FB8866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5409D-185B-4110-A8FF-5FC054571AD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9956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857ECAD6-D2CC-4CE3-85D5-7C949AB0E1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99BDEADC-A95C-488C-8090-813EA2CF6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B17B6848-CB55-409F-B9FD-63FB05928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44509A-7DBF-4385-882E-64021F5C9EE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490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9BE96C3D-EEB0-4077-8269-EF62B16F5F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D4C4B529-2ACC-4940-B62E-F425F5BD5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63F5414E-5E74-4FAA-BB40-32FDD7EE7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EF8BB-9D3C-4D8A-BA45-295489A5521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252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04972165-E282-C7B9-9966-9C2B0A566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B6CCB7D8-16B5-647D-CC0B-42A2CD220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17FEBF67-0E61-DDD4-12B3-B21782FED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DBDF7-70EE-4A40-9951-A440129D4B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54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1CBD4412-572C-4CF5-875E-50AE6F3EBE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7EE88B30-42C8-4B95-8F0A-B695F03B1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88EE22A8-5FD6-408B-B68E-A74B02572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C3E0541-457A-4810-9C79-28D3D54C0E80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E89F9EF4-535A-4B49-A919-82BD8E27F2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F8C90E99-8F71-4F0B-B4A0-032B22DDA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E7486CD1-1663-48C8-A714-92F5D1F5D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F7C6411-3E6F-4C69-9F34-25DF8B101A7C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5BD9B9AE-C38E-4AD2-B02E-058C587F2B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5D0A3458-E7DF-4A43-BD40-418E7D32A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BA5BA3BE-6435-494B-908B-F8AFF08D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116E641-5502-414E-8140-337D6A39893F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D54729BF-DB8F-43A4-9C86-7F9B6C3AA4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85FB1CCE-263B-4A3F-AB5F-A7C07D14B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0C94DDB0-3419-4A2C-9908-42B244383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353E538-46E2-46A4-8216-25F83F87AFB9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67C66C-F103-47A1-BDCE-4890F187E17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68D0EF46-58D7-4182-8A85-5EAECC8CFCE5}" type="slidenum">
              <a:rPr lang="es-ES" altLang="en-US"/>
              <a:pPr lvl="1">
                <a:defRPr/>
              </a:pPr>
              <a:t>‹#›</a:t>
            </a:fld>
            <a:endParaRPr lang="es-E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3BA469-A3F6-4D0A-9105-0069144B8C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43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C864D-6BAA-4259-AAEF-946A78AB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F5693-1ED0-4899-B519-E44F4F70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2294A-D920-4C51-B32B-627F22B7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0A64F1-5D4E-4B2F-B048-5A15F2C7798C}" type="slidenum"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32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847E5A-B347-4CC8-B84A-F65801B6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C6FCCC-575D-4D1A-93FC-D1771259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A208B3-17CE-4D76-B6EB-51AB084A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95858-07E7-4C56-9836-ABC0A7AD3F44}" type="slidenum"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697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8331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524000"/>
            <a:ext cx="50800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8DACCA29-579C-4527-A92A-163FC37E27F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C60465-04F9-4647-96D2-7ACC3147AA87}" type="slidenum">
              <a:rPr kumimoji="0" lang="es-E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9E57FAE-96C1-4F07-94EB-F06B02ECBA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133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524000"/>
            <a:ext cx="508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08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BFF66424-299B-4C73-AE29-1E11A4EF42D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 smtClean="0"/>
            </a:lvl2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1AE213-4842-4737-9015-9925DFDE753F}" type="slidenum">
              <a:rPr kumimoji="0" lang="es-E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9E358DC-D7AF-4B2D-BB99-897B1296D1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121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541FE82-0D17-C918-FD34-DD5D2525A0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7091A62-CDC1-E21D-A3EE-B926C078FC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3F187B-4931-53A7-8632-120AEEAC03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1A0520B-FDAB-45CA-9A8F-59E6B17370FA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721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EB46E1-E626-0172-A633-002A9328B1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670D67-68C5-D32A-355E-020CC5C5C1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BFB5B4-905C-34D2-DDCF-019A66EC70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D84A75C-BF53-43B2-89D1-D3110CD26406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84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92CDD-F9BE-6DE7-F951-7851D72FA1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8588C-BD80-6D30-0694-88F301BFC7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2D72BF-843E-3217-532D-B3C0FD1828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61FF3FCB-DEB0-4245-842A-595E5B5099B5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74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669F11B-D306-6969-A424-39D9DD5DDBF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3B1B5FE7-C6FB-0566-AFB5-B0CE14B0D59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E510EA47-A327-3F65-73C6-6CBE4AA28491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5BC11E6C-677D-C4B8-62DE-2111595C52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123B4BCD-B07F-887B-D833-87F0ECA272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8642AF6C-A26A-C7D7-81CD-BC15A17ED0C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4142C167-9B0E-86BB-4F95-7F0AFB0EF38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69513731-FB3F-EDB3-8B1C-14B0B3F4A0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DA710473-A645-2387-8FAC-300F703B18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C44BFCD6-AA3E-48B5-12E5-942ACEDAAF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DCB1A24A-2EF5-FE39-BDC2-0C02D5BB4B7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4C42CD20-3A88-E9CB-57EA-9D7E656D594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A5F674C2-8E12-049B-314D-508BE7EAFD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47CD32FA-0B69-D81E-14F7-ECB0AE487E0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821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B60A3A3-97FB-8BD4-9317-2A6AB8B59E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A47F7064-376F-8CEF-5CA1-1EF6FC719E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120AE023-839B-3BBB-FCFD-760DADFD37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E0B4184-0601-4425-BABC-C071AC7B1344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653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8B93E85-9B0B-6BD7-AB1D-1A90EBFFDD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4C4445C-6389-A403-67B8-7A465E957D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F8442876-5884-4C26-9000-AA43806ABD2E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9CA1D6B1-B3AC-1605-9416-098D5E92231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81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BD919B-6953-68AF-BE20-13A17DC1D57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2B52B9F-993A-E616-1AE9-0AF0D8DFC8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FDCC10CE-C8DA-4D93-8C59-D6A778D78AC6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525DAF45-7FBA-EF8D-745C-B4E01A984A9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3678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A2BCC17-59DB-9D91-E1D2-F55ED9231FE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CFAF948-BD61-6092-38E6-CDF92C6532D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F756186-12EA-40A7-A1E2-C1BE8150E56D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F4A520AD-8EAF-13C4-F0F6-6AEBE1CF52D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16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F458B22-303C-2521-DFE8-C4A5BC5DA7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C918A28-0022-7A20-65A9-8E773B48D1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26EE3EE2-7D19-4046-BACE-8D2EF2D0337F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002CB6AD-3CE7-D9A6-B093-64F9A967D28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251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5DBBCA-3950-4802-ABD9-E65BD3EB020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63CE1F1-795C-F3A5-C020-472817155B2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8E56987-A668-4C68-A0AF-3B915D001417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4B5FE0DB-D7D8-8FFC-5B54-28D97923903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15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CAF292-BAA0-9FA5-A11B-63730D0BE5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4EF69-9F51-DFB4-2A67-A6702FBD6F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CC5C9CD1-0D0B-4656-9712-777B06680DF6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C3FD8756-95F3-C350-3971-942C7269B3E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6312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C202CD-2110-3E78-77CA-2F3A5208F2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51133EF3-BE68-4CDB-B4D7-60A0B8B5ED88}" type="slidenum">
              <a:rPr lang="es-ES" altLang="en-US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FBD56B0-0E4C-34F1-86E7-2609952425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59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1A8904-7BEB-0D07-7A58-F5B37CB33A2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CEF115FA-4352-4A0A-9341-E4494815851A}" type="slidenum">
              <a:rPr lang="es-ES" altLang="en-US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7BE32A5-6973-5E2D-7034-92436F3A89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335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947624D5-9626-04A5-516C-05F059992499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90654EE4-E23B-E7D1-AC37-89C2D352AAB6}"/>
              </a:ext>
            </a:extLst>
          </p:cNvPr>
          <p:cNvGrpSpPr>
            <a:grpSpLocks/>
          </p:cNvGrpSpPr>
          <p:nvPr/>
        </p:nvGrpSpPr>
        <p:grpSpPr bwMode="auto">
          <a:xfrm>
            <a:off x="9990667" y="2992438"/>
            <a:ext cx="1784351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B97D07D7-4F43-A706-FDA2-FB6F70FF9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C9EED705-8238-5F9F-6E79-3BDFA4619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10AFD9E7-5AF1-972F-D5F5-F86EF9D03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D806D900-AF52-5ACF-5C23-21095FF64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EF02A436-22B7-5C4C-95AE-3DA3E5A98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2185BEFA-8785-333C-278F-CD5D0CE7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0263E9D2-2120-D4F8-7C31-3854B29DB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57DC71A6-6F80-C88E-8E0D-BC8CAFA0D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58D1A253-9C2A-1B4B-44DE-0D223E9A1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5560F783-FA3E-806C-958A-2C38BEB03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E47F8C1A-756E-1D18-0A02-52C3FACB5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4A2C5D9A-1F1B-426F-BFB7-1D969D5DD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4A9614CA-CB99-FF93-3238-68F5E845C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DBEADDB5-5DF9-FAFD-A4D3-6FD804021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74B066A2-E414-2CB9-C724-4B400E97A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2F917677-B1AE-814A-AF16-B2FD0A0A9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7D65DE85-CE15-0102-CCE1-7070D1059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10D32FD4-9E41-3E1C-8C0B-FCF6B04D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0D9D6FE4-1CA4-D410-EFDD-B8ECEC133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FFA6C4D7-6096-A2C1-6417-A8AFF92A7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4D4E6C0E-06BC-FB81-4428-1FBB0C5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C8C3696C-9EA2-3A82-B2F4-AC596FF6F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6A084445-7A6F-F660-0BF1-9250B8796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FD6906E8-6228-31D3-54FD-DB37022DB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8B28D1E1-22A3-E379-8FD9-C3D8AE48B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A3047E3C-42A6-3DE0-4503-E969953AC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895FD799-A49F-ADDB-C9B1-B342193B4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DC9BE7F4-0433-389F-F6EE-84855CCA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EFF37F89-1192-8B11-A1EE-F793AD1A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7A60C59E-2B01-0D72-B61E-E20ACF2D0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03FA40EA-8843-9863-E06A-C0F29455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id="{A68C1F44-E784-BD2A-9244-86A6BF8D2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09728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1217" y="466725"/>
            <a:ext cx="90424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2417" y="3049588"/>
            <a:ext cx="83312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6D014351-E773-67FD-7774-DBDEC040FA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CD46AA63-40EA-DEC6-8E97-F843C54BE0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E1BBC500-63AC-B16B-3A92-7C0BDD7D0C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C47B73F9-B108-4751-9945-5E6C21544710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181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AE0EE84-FB25-ABC5-CF90-E4F209EFB7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610082-E72A-BBD4-0D1E-E6147FA14A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A5D1998-EB6A-9AB6-F739-718C09670F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B6E5587D-EDE5-4475-B097-5CAD6803D331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6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vmlDrawing" Target="../drawings/vmlDrawing1.v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  <p:sldLayoutId id="2147483682" r:id="rId19"/>
    <p:sldLayoutId id="2147483683" r:id="rId20"/>
    <p:sldLayoutId id="2147483684" r:id="rId21"/>
    <p:sldLayoutId id="2147483685" r:id="rId2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CCFF"/>
            </a:gs>
            <a:gs pos="100000">
              <a:srgbClr val="5E5E7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2194A41-1D44-DE85-3066-B8E6B6A63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B0BE903-BF7C-E40E-C4E3-085C77C1C2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28CA07E-8B5C-0D2E-58B3-2486BABB56C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7FE3C9F-9A75-6945-91C3-4171C533D6F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B70BA55-5D01-FED9-BFF6-A85651568A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fld id="{F59DCA80-2806-4E29-B24A-232A1F3B92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51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10EE5EB-6B6F-8557-B434-294DEA82A5D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5065EC5-4425-FE40-B572-8BB4250324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fld id="{170320EC-8168-4A8D-AE87-B4B1183D7E9C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0DB8F733-6FE5-EA21-136A-4B819F10605A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2" name="Rectangle 5">
              <a:extLst>
                <a:ext uri="{FF2B5EF4-FFF2-40B4-BE49-F238E27FC236}">
                  <a16:creationId xmlns:a16="http://schemas.microsoft.com/office/drawing/2014/main" id="{87F25655-4326-6AD7-BC1A-2EFD3C085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>
              <a:extLst>
                <a:ext uri="{FF2B5EF4-FFF2-40B4-BE49-F238E27FC236}">
                  <a16:creationId xmlns:a16="http://schemas.microsoft.com/office/drawing/2014/main" id="{91D56D4B-358A-A9BC-D46F-B7F9EFFE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>
              <a:extLst>
                <a:ext uri="{FF2B5EF4-FFF2-40B4-BE49-F238E27FC236}">
                  <a16:creationId xmlns:a16="http://schemas.microsoft.com/office/drawing/2014/main" id="{BC4B1E1B-DB44-2407-B4EF-F0F4E6238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>
              <a:extLst>
                <a:ext uri="{FF2B5EF4-FFF2-40B4-BE49-F238E27FC236}">
                  <a16:creationId xmlns:a16="http://schemas.microsoft.com/office/drawing/2014/main" id="{B8861593-F913-193A-453B-C78C6CECE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>
              <a:extLst>
                <a:ext uri="{FF2B5EF4-FFF2-40B4-BE49-F238E27FC236}">
                  <a16:creationId xmlns:a16="http://schemas.microsoft.com/office/drawing/2014/main" id="{8E93131A-632F-14F1-3197-8781F119C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>
              <a:extLst>
                <a:ext uri="{FF2B5EF4-FFF2-40B4-BE49-F238E27FC236}">
                  <a16:creationId xmlns:a16="http://schemas.microsoft.com/office/drawing/2014/main" id="{1F84DCB0-C265-AB8B-2805-76A2E39E4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>
              <a:extLst>
                <a:ext uri="{FF2B5EF4-FFF2-40B4-BE49-F238E27FC236}">
                  <a16:creationId xmlns:a16="http://schemas.microsoft.com/office/drawing/2014/main" id="{EF7048C1-7D9D-8C5D-AD07-CD22D20F0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>
              <a:extLst>
                <a:ext uri="{FF2B5EF4-FFF2-40B4-BE49-F238E27FC236}">
                  <a16:creationId xmlns:a16="http://schemas.microsoft.com/office/drawing/2014/main" id="{5A800D57-E293-A72E-2C87-9D5FDA94F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>
              <a:extLst>
                <a:ext uri="{FF2B5EF4-FFF2-40B4-BE49-F238E27FC236}">
                  <a16:creationId xmlns:a16="http://schemas.microsoft.com/office/drawing/2014/main" id="{B50E25BD-0CA5-C5E5-36E0-0A5086C0A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>
            <a:extLst>
              <a:ext uri="{FF2B5EF4-FFF2-40B4-BE49-F238E27FC236}">
                <a16:creationId xmlns:a16="http://schemas.microsoft.com/office/drawing/2014/main" id="{A74D6957-1E13-C4E4-A400-AE005A6AE2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15">
            <a:extLst>
              <a:ext uri="{FF2B5EF4-FFF2-40B4-BE49-F238E27FC236}">
                <a16:creationId xmlns:a16="http://schemas.microsoft.com/office/drawing/2014/main" id="{DB3E66DD-595A-1B16-6C23-676622736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84" name="Rectangle 16">
            <a:extLst>
              <a:ext uri="{FF2B5EF4-FFF2-40B4-BE49-F238E27FC236}">
                <a16:creationId xmlns:a16="http://schemas.microsoft.com/office/drawing/2014/main" id="{E989BA96-C356-7AB6-5B9D-2C27DD0F30F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70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C29FC0C-F919-1239-D336-00D4F7F6B5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228600"/>
            <a:ext cx="8331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D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510D3E5-C4BE-CAF1-5B2D-790083FAB5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3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Click to Edit Master Text Styles</a:t>
            </a:r>
          </a:p>
          <a:p>
            <a:pPr lvl="1"/>
            <a:r>
              <a:rPr lang="es-ES" altLang="en-US"/>
              <a:t>SECOND LEVEL</a:t>
            </a:r>
          </a:p>
          <a:p>
            <a:pPr lvl="2"/>
            <a:r>
              <a:rPr lang="es-ES" altLang="en-US"/>
              <a:t>THIRD LEVEL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81355B2-45EB-4C48-BAFF-4CC95B6640D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69600" y="6324600"/>
            <a:ext cx="508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panose="020B0604020202020204" pitchFamily="34" charset="0"/>
              </a:defRPr>
            </a:lvl2pPr>
          </a:lstStyle>
          <a:p>
            <a:pPr lvl="1"/>
            <a:fld id="{BAE4BE5D-ECC8-4FE2-980B-FE5ACAE2A4F9}" type="slidenum">
              <a:rPr lang="es-ES" altLang="en-US"/>
              <a:pPr lvl="1"/>
              <a:t>‹#›</a:t>
            </a:fld>
            <a:endParaRPr lang="es-ES" alt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3CAECA28-4388-CC86-301E-5DE9B28761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800" y="1447800"/>
            <a:ext cx="8229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aphicFrame>
        <p:nvGraphicFramePr>
          <p:cNvPr id="1030" name="Object 2">
            <a:extLst>
              <a:ext uri="{FF2B5EF4-FFF2-40B4-BE49-F238E27FC236}">
                <a16:creationId xmlns:a16="http://schemas.microsoft.com/office/drawing/2014/main" id="{20CFFB4B-7415-FB3F-CD1F-AED9686AEE0C}"/>
              </a:ext>
            </a:extLst>
          </p:cNvPr>
          <p:cNvGraphicFramePr>
            <a:graphicFrameLocks/>
          </p:cNvGraphicFramePr>
          <p:nvPr/>
        </p:nvGraphicFramePr>
        <p:xfrm>
          <a:off x="203200" y="228600"/>
          <a:ext cx="1828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ClipArt" r:id="rId5" imgW="2354263" imgH="1792288" progId="MS_ClipArt_Gallery.2">
                  <p:embed/>
                </p:oleObj>
              </mc:Choice>
              <mc:Fallback>
                <p:oleObj name="ClipArt" r:id="rId5" imgW="2354263" imgH="1792288" progId="MS_ClipArt_Gallery.2">
                  <p:embed/>
                  <p:pic>
                    <p:nvPicPr>
                      <p:cNvPr id="1030" name="Object 2">
                        <a:extLst>
                          <a:ext uri="{FF2B5EF4-FFF2-40B4-BE49-F238E27FC236}">
                            <a16:creationId xmlns:a16="http://schemas.microsoft.com/office/drawing/2014/main" id="{20CFFB4B-7415-FB3F-CD1F-AED9686AEE0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228600"/>
                        <a:ext cx="18288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7">
            <a:extLst>
              <a:ext uri="{FF2B5EF4-FFF2-40B4-BE49-F238E27FC236}">
                <a16:creationId xmlns:a16="http://schemas.microsoft.com/office/drawing/2014/main" id="{83568255-2B43-4CC8-B2FB-365A5B8E40D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400800"/>
            <a:ext cx="8940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-84" charset="0"/>
                <a:ea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5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1A572C2F-23E0-4877-600B-A61B985D25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57D5DF7-B476-8249-586E-8EBE3AB34B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058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8342167-55BF-A1B0-E690-FA7B333CEB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9509" name="Rectangle 5">
            <a:extLst>
              <a:ext uri="{FF2B5EF4-FFF2-40B4-BE49-F238E27FC236}">
                <a16:creationId xmlns:a16="http://schemas.microsoft.com/office/drawing/2014/main" id="{4FAB0225-7993-B75A-82A4-1737A4B4342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9510" name="Rectangle 6">
            <a:extLst>
              <a:ext uri="{FF2B5EF4-FFF2-40B4-BE49-F238E27FC236}">
                <a16:creationId xmlns:a16="http://schemas.microsoft.com/office/drawing/2014/main" id="{7CCF3F8D-D349-2B82-B700-139B9E19DF3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9511" name="Rectangle 7">
            <a:extLst>
              <a:ext uri="{FF2B5EF4-FFF2-40B4-BE49-F238E27FC236}">
                <a16:creationId xmlns:a16="http://schemas.microsoft.com/office/drawing/2014/main" id="{BBDCF651-137B-4069-CD98-27327AE2807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0C179C50-CFAE-4A83-9DBB-DB68B06E6775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B1A9ABA7-47FF-DF69-6B56-D76A3BBF328A}"/>
              </a:ext>
            </a:extLst>
          </p:cNvPr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2DE75D24-DE12-88EC-13DE-85487DED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5A4DB5E1-6D3E-9E8D-0CD0-E64219AE6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1DCA85FD-2B22-38D4-1BD7-AD8C9B5F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56182A6C-6F3D-CDD4-3641-C8298783B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CF238B48-010C-1FFF-5DD9-CFDD1636D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E5FDF23F-2871-1AED-0DC7-7BA43452A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C59E2A85-E20A-5B90-5017-C170F879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F56DB80C-D5FC-DCE1-F445-EE3E8CBA9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DC64693A-764C-01D2-165F-4C5AF638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357AB277-29A2-5A9D-F9DF-E465C805D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8E1E4D08-0152-B5CF-03BA-E577B1F62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ACFFEE3A-BF05-1C85-94DC-192819974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D5DDF472-51A0-00B9-9BEA-D4CCD7D7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7FBE1F98-845B-FD73-5E04-876350D40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D1B6E430-323A-516E-6F46-51B5134B1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3ACA0915-4A9B-3218-EC21-D07BFACFC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EB9FBFAA-CE53-F6E4-14DF-EA2E98A7B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D20AFAF0-6D05-445F-521C-0DCE0946A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163578AF-687A-1080-9814-2A30BC859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0548F591-A23B-B721-CAEF-1D0B3A37F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70E9171E-32F5-731D-4AE9-CA5DE7FD8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32664CAD-5F9D-406D-38F4-5107F8012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94DDF672-48E6-193A-B907-BAD74551D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23439D33-B227-25F9-AE71-D747C8358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522F61B1-0029-8BE7-01B6-14CB6BD81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8793DF74-A643-0AAA-866B-413165FDD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B4E3ABF9-5136-1E63-7503-FA40A2A40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CBE429A2-D62E-D05E-493D-C62B94212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D90CAE4D-F0D5-06B1-4C6D-3D3244CFA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2CE29E3C-0D24-A669-1847-485E0A70B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7D18B43F-7EFD-8421-ACEB-48CB6B6F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3232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6.png"/><Relationship Id="rId4" Type="http://schemas.openxmlformats.org/officeDocument/2006/relationships/image" Target="../media/image8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hyperlink" Target="https://www.voxel-man.com/gallery/virtual-mummy/head/" TargetMode="External"/><Relationship Id="rId1" Type="http://schemas.openxmlformats.org/officeDocument/2006/relationships/slideLayout" Target="../slideLayouts/slideLayout1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8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www.debevec.org/ReflectionMapping/" TargetMode="External"/><Relationship Id="rId4" Type="http://schemas.openxmlformats.org/officeDocument/2006/relationships/image" Target="../media/image109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0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2.jpe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8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8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8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paulsprojects.net/tutorials/simplebump/simplebump.html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8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8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8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8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8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8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8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8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8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8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8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8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8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RML" TargetMode="External"/><Relationship Id="rId2" Type="http://schemas.openxmlformats.org/officeDocument/2006/relationships/hyperlink" Target="https://en.wikipedia.org/wiki/X3D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threejs.org/" TargetMode="External"/><Relationship Id="rId4" Type="http://schemas.openxmlformats.org/officeDocument/2006/relationships/hyperlink" Target="https://en.wikipedia.org/wiki/OpenSceneGraph" TargetMode="Externa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8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8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8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glfundamentals.org/webgl/lessons/webgl-fog.html" TargetMode="External"/><Relationship Id="rId1" Type="http://schemas.openxmlformats.org/officeDocument/2006/relationships/slideLayout" Target="../slideLayouts/slideLayout18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8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8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8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5.jpe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8.jpe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8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8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8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8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8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8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6.bin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8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8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8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8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8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8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8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8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8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34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34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34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5.jpe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8.jpeg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34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34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34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82.wmf"/><Relationship Id="rId4" Type="http://schemas.openxmlformats.org/officeDocument/2006/relationships/oleObject" Target="../embeddings/oleObject7.bin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gl.org/archives/resources/code/samples/redbook/teapots.c" TargetMode="External"/><Relationship Id="rId1" Type="http://schemas.openxmlformats.org/officeDocument/2006/relationships/slideLayout" Target="../slideLayouts/slideLayout18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34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85.jpe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3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ndering_equation" TargetMode="External"/><Relationship Id="rId1" Type="http://schemas.openxmlformats.org/officeDocument/2006/relationships/slideLayout" Target="../slideLayouts/slideLayout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92.wmf"/><Relationship Id="rId3" Type="http://schemas.openxmlformats.org/officeDocument/2006/relationships/oleObject" Target="../embeddings/oleObject8.bin"/><Relationship Id="rId7" Type="http://schemas.openxmlformats.org/officeDocument/2006/relationships/image" Target="../media/image189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91.wmf"/><Relationship Id="rId5" Type="http://schemas.openxmlformats.org/officeDocument/2006/relationships/image" Target="../media/image193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88.wmf"/><Relationship Id="rId9" Type="http://schemas.openxmlformats.org/officeDocument/2006/relationships/image" Target="../media/image190.wmf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idirectional_reflectance_distribution_function" TargetMode="Externa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opengl.com/Lighting/Materials" TargetMode="External"/><Relationship Id="rId1" Type="http://schemas.openxmlformats.org/officeDocument/2006/relationships/slideLayout" Target="../slideLayouts/slideLayout18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hyperlink" Target="http://jedi.ks.uiuc.edu/~johns/raytracer/raygallery/stills.html" TargetMode="External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36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36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3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36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36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6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3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3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3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36.xml"/><Relationship Id="rId4" Type="http://schemas.openxmlformats.org/officeDocument/2006/relationships/hyperlink" Target="http://www.cs.unc.edu/~andrewz/comp238/hw2/" TargetMode="Externa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3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3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3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vray.org/" TargetMode="External"/><Relationship Id="rId2" Type="http://schemas.openxmlformats.org/officeDocument/2006/relationships/hyperlink" Target="http://www.cgnetworks.com/story_custom.php?story_id=1724&amp;page=1" TargetMode="Externa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://www.ypoart.com/tutorials/Photon-Intro.htm" TargetMode="External"/><Relationship Id="rId4" Type="http://schemas.openxmlformats.org/officeDocument/2006/relationships/hyperlink" Target="http://graphics.ucsd.edu/~henrik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ndering_equ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elpress.com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xar.com/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xar.com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.com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lnl.gov/graphic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tc.com/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://www.autodesk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hyperlink" Target="http://www.dassault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www.alias.com/" TargetMode="External"/><Relationship Id="rId4" Type="http://schemas.openxmlformats.org/officeDocument/2006/relationships/hyperlink" Target="http://www.discreet.com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berware.com/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7.jpeg"/><Relationship Id="rId4" Type="http://schemas.openxmlformats.org/officeDocument/2006/relationships/hyperlink" Target="http://www.immersion.com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immersion.com/" TargetMode="Externa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rism.asu.edu/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www.pixar.com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3dcafe.com/" TargetMode="External"/><Relationship Id="rId2" Type="http://schemas.openxmlformats.org/officeDocument/2006/relationships/hyperlink" Target="http://www.turbosquid.com/" TargetMode="Externa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lshader.com/links.html" TargetMode="External"/><Relationship Id="rId2" Type="http://schemas.openxmlformats.org/officeDocument/2006/relationships/hyperlink" Target="http://nehe.gamedev.net/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www.whoisxiii.com/community/index.php" TargetMode="External"/><Relationship Id="rId5" Type="http://schemas.openxmlformats.org/officeDocument/2006/relationships/hyperlink" Target="http://ikkyuu-an.homeip.net/~shishi/hotaru/" TargetMode="External"/><Relationship Id="rId4" Type="http://schemas.openxmlformats.org/officeDocument/2006/relationships/hyperlink" Target="http://www.celshaded.com/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255-CBEC-4AB0-8C58-A55C3A26F7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Lighting and Shading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99E48-FA7C-40A8-869D-B590CCF0C5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CSE 470</a:t>
            </a:r>
            <a:br>
              <a:rPr lang="en-US" dirty="0"/>
            </a:br>
            <a:r>
              <a:rPr lang="en-US" dirty="0"/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179260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1ACAFF3D-1F0F-478B-A5B7-211E3B83F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A69496D5-0D95-454F-8637-E048BCACAFC0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10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A98BC272-142B-41C4-B3A7-3A413B154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Phong Model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E268DAE7-671F-41D9-A0F9-C84317ECEE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1666" y="2367093"/>
            <a:ext cx="10364452" cy="342410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700" dirty="0">
                <a:ea typeface="ＭＳ Ｐゴシック" panose="020B0600070205080204" pitchFamily="34" charset="-128"/>
              </a:rPr>
              <a:t>A simple model that can be computed rapidly</a:t>
            </a:r>
          </a:p>
          <a:p>
            <a:pPr>
              <a:lnSpc>
                <a:spcPct val="90000"/>
              </a:lnSpc>
            </a:pPr>
            <a:r>
              <a:rPr lang="en-US" altLang="en-US" sz="2700" dirty="0">
                <a:ea typeface="ＭＳ Ｐゴシック" panose="020B0600070205080204" pitchFamily="34" charset="-128"/>
              </a:rPr>
              <a:t>Has three light property components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Diffuse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Specular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Ambient</a:t>
            </a:r>
          </a:p>
          <a:p>
            <a:pPr>
              <a:lnSpc>
                <a:spcPct val="90000"/>
              </a:lnSpc>
            </a:pPr>
            <a:r>
              <a:rPr lang="en-US" altLang="en-US" sz="2700" dirty="0">
                <a:ea typeface="ＭＳ Ｐゴシック" panose="020B0600070205080204" pitchFamily="34" charset="-128"/>
              </a:rPr>
              <a:t>Uses four vectors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To source (l)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To viewer (v)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Normal (n)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Perfect reflector (r)</a:t>
            </a:r>
          </a:p>
          <a:p>
            <a:pPr lvl="1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2773" name="Picture 5" descr="AN06F13">
            <a:extLst>
              <a:ext uri="{FF2B5EF4-FFF2-40B4-BE49-F238E27FC236}">
                <a16:creationId xmlns:a16="http://schemas.microsoft.com/office/drawing/2014/main" id="{DCAE3AC7-2256-41FA-9DDB-1F7BFFA7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236" y="3051175"/>
            <a:ext cx="40767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3BF2C8B2-ED9F-4FD8-9D72-5380F0D75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99AB3D-EFC4-4A1D-9D4F-769250660290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2CBE607-D1B3-42DB-B92D-41205EE94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76550" y="33338"/>
            <a:ext cx="6248400" cy="1066800"/>
          </a:xfrm>
        </p:spPr>
        <p:txBody>
          <a:bodyPr/>
          <a:lstStyle/>
          <a:p>
            <a:r>
              <a:rPr lang="en-US" altLang="en-US" sz="3300">
                <a:ea typeface="ＭＳ Ｐゴシック" panose="020B0600070205080204" pitchFamily="34" charset="-128"/>
              </a:rPr>
              <a:t>(WebGL) Framebuffer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4F3F6A0-3FA9-4162-8A05-54DE9927F2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18437" name="Picture 6">
            <a:extLst>
              <a:ext uri="{FF2B5EF4-FFF2-40B4-BE49-F238E27FC236}">
                <a16:creationId xmlns:a16="http://schemas.microsoft.com/office/drawing/2014/main" id="{BB1E4BA5-DE7E-4DD5-9323-D217B7626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074738"/>
            <a:ext cx="750570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E9E466-7875-4116-9623-CA3206FA4CED}"/>
              </a:ext>
            </a:extLst>
          </p:cNvPr>
          <p:cNvSpPr txBox="1"/>
          <p:nvPr/>
        </p:nvSpPr>
        <p:spPr>
          <a:xfrm>
            <a:off x="1706564" y="939800"/>
            <a:ext cx="23907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Set of buffers that the graphics system uses for rendering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9E079-766C-4BF9-AD75-DFAFBE38FEB2}"/>
              </a:ext>
            </a:extLst>
          </p:cNvPr>
          <p:cNvSpPr txBox="1"/>
          <p:nvPr/>
        </p:nvSpPr>
        <p:spPr>
          <a:xfrm>
            <a:off x="3179764" y="6094413"/>
            <a:ext cx="41136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Can also refer to other (off-screen) buffers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8F7FC9-3B9E-4F81-AA75-54C9AEFAB8DB}"/>
              </a:ext>
            </a:extLst>
          </p:cNvPr>
          <p:cNvSpPr/>
          <p:nvPr/>
        </p:nvSpPr>
        <p:spPr>
          <a:xfrm>
            <a:off x="7924800" y="1235076"/>
            <a:ext cx="247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portion of RAM containing a bitmap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34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B48A773C-B368-4D2A-A51A-815FCEAFA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5D891-2660-45BA-ADAD-64E6203ADB2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B09ABD1E-A09F-4A87-A258-A6FDBA824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333375"/>
            <a:ext cx="6248400" cy="1066800"/>
          </a:xfrm>
        </p:spPr>
        <p:txBody>
          <a:bodyPr/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Where are the Buffers?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CD64C12-CA02-43AA-BB83-63AC726F6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1075" y="1800225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On the graphics card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Front and back color buffers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HTML5 Canvas</a:t>
            </a:r>
            <a:endParaRPr lang="en-US" altLang="en-US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Under control of local window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Most RGBA buffers are 8 bits per component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8 x 4 = 32 bits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Depth buffer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Normally 24 bit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Stencil buffer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Holds masks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Normally 8 bit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Latest are floating point (IEEE)</a:t>
            </a:r>
          </a:p>
        </p:txBody>
      </p:sp>
    </p:spTree>
    <p:extLst>
      <p:ext uri="{BB962C8B-B14F-4D97-AF65-F5344CB8AC3E}">
        <p14:creationId xmlns:p14="http://schemas.microsoft.com/office/powerpoint/2010/main" val="33168537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257739C-6B07-40C1-BC63-B62CCC8C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925" y="209549"/>
            <a:ext cx="6248400" cy="106680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More on the Framebuffer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D3D1B59A-A2F5-4876-A09D-1A22D1869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75" y="1743075"/>
            <a:ext cx="8839200" cy="5715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Generally treated as a black box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Application programmer does not need to deal with details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color individual pixels thru fragment shader,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but no need to know details of framebuffer storage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WebGL allows for read / write of blocks of pixels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BITBLT (bit block transfer)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reading inefficient due to pipeline architecture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want to minimize CPU – GPU transfers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3 types memory involved: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processor memory in CPU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texture memory attached to GPU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memory in the GPU</a:t>
            </a: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7797DAA6-8B39-497E-861F-CEE08335A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CBEBAE-6F74-4A44-99B4-DD5AD62D40D2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772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CE307E9E-EE83-4D94-849A-81D043F6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Images to Framebuffer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DB70A756-8018-4E97-9492-024645F87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 transferred between processor and graphics memory on the graphics card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Typical transfer: images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jpg, png, tiff, ...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Each has its own format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Data must be reformatted to be compatible with framebuffer format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(Images here refer to arrays of pixels)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Details to come with code examples</a:t>
            </a: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580513E7-DD65-4663-99ED-8D47B6647C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C93F9-A67E-4107-AB55-F35161F46CA7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7251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AC49D6D9-30A9-424B-A39E-6BED3CB9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134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Image Formats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Packing and Unpacking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B7859C67-9F66-459D-9F78-53F04A4F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2281107"/>
            <a:ext cx="86106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Compressed or uncompressed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Lossless or lossy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Indexed or RGB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Bit Format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little or big endian (byte order)	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WebGL has little support for packing/unpacking	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HTML/browser allow access to standard formats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texture functions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implement desired functionality in fragment shaders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BC13B63C-1F22-4900-B6A6-0C431B5FA2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09331-9480-44DF-BE5B-D1B5C391AC5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3933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858B2C67-F41F-429B-9CFC-F0E5F5572D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9E9FAE-D2E4-45D4-BB00-09B2C9F6EA2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2FA08C4A-EE46-489D-9DEE-83BDE18E6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63512"/>
            <a:ext cx="10364451" cy="1596177"/>
          </a:xfrm>
        </p:spPr>
        <p:txBody>
          <a:bodyPr/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Buffer Reading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5E55A27-626A-4E25-9B61-205076B897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3425" y="1979613"/>
            <a:ext cx="8382000" cy="4724400"/>
          </a:xfrm>
        </p:spPr>
        <p:txBody>
          <a:bodyPr/>
          <a:lstStyle/>
          <a:p>
            <a:r>
              <a:rPr lang="en-US" altLang="en-US" sz="2700">
                <a:ea typeface="ＭＳ Ｐゴシック" panose="020B0600070205080204" pitchFamily="34" charset="-128"/>
              </a:rPr>
              <a:t>WebGL can read pixels from the framebuffer with gl.readPixels</a:t>
            </a:r>
          </a:p>
          <a:p>
            <a:r>
              <a:rPr lang="en-US" altLang="en-US" sz="2700">
                <a:ea typeface="ＭＳ Ｐゴシック" panose="020B0600070205080204" pitchFamily="34" charset="-128"/>
              </a:rPr>
              <a:t>Returns only 8 bit RGBA values</a:t>
            </a:r>
          </a:p>
          <a:p>
            <a:r>
              <a:rPr lang="en-US" altLang="en-US" sz="2700">
                <a:ea typeface="ＭＳ Ｐゴシック" panose="020B0600070205080204" pitchFamily="34" charset="-128"/>
              </a:rPr>
              <a:t>In general, the format of pixels in the framebuffer is different from that of processor memory and these two types of memory reside in different places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Need packing and unpacking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Reading can be slow</a:t>
            </a:r>
          </a:p>
        </p:txBody>
      </p:sp>
    </p:spTree>
    <p:extLst>
      <p:ext uri="{BB962C8B-B14F-4D97-AF65-F5344CB8AC3E}">
        <p14:creationId xmlns:p14="http://schemas.microsoft.com/office/powerpoint/2010/main" val="4063558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4FCF9323-D0D1-4F68-9513-114F2D76CF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FE3190-A6FB-4F05-8D0A-93424D8DE6AD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747803DE-2FF2-4D74-A2E5-2C2DCEF89B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54835"/>
            <a:ext cx="10364451" cy="1596177"/>
          </a:xfrm>
        </p:spPr>
        <p:txBody>
          <a:bodyPr/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WebGL Pixel Function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B5832DE-77AC-475A-AF92-FE4AC85A1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4" y="1822450"/>
            <a:ext cx="803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gl.readPixels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(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x,y,width,height,format,type,myimage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)</a:t>
            </a:r>
          </a:p>
        </p:txBody>
      </p:sp>
      <p:sp>
        <p:nvSpPr>
          <p:cNvPr id="24581" name="Line 6">
            <a:extLst>
              <a:ext uri="{FF2B5EF4-FFF2-40B4-BE49-F238E27FC236}">
                <a16:creationId xmlns:a16="http://schemas.microsoft.com/office/drawing/2014/main" id="{581A0D7F-29F2-46BD-BEF6-FB0135EE79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3800" y="2209800"/>
            <a:ext cx="7620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2" name="Text Box 7">
            <a:extLst>
              <a:ext uri="{FF2B5EF4-FFF2-40B4-BE49-F238E27FC236}">
                <a16:creationId xmlns:a16="http://schemas.microsoft.com/office/drawing/2014/main" id="{79CED65A-900A-43F3-9D02-683755EDE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914" y="2516188"/>
            <a:ext cx="331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start pixel in frame buffer</a:t>
            </a:r>
          </a:p>
        </p:txBody>
      </p:sp>
      <p:sp>
        <p:nvSpPr>
          <p:cNvPr id="24583" name="Text Box 8">
            <a:extLst>
              <a:ext uri="{FF2B5EF4-FFF2-40B4-BE49-F238E27FC236}">
                <a16:creationId xmlns:a16="http://schemas.microsoft.com/office/drawing/2014/main" id="{ACE759CC-0643-490E-A9F1-1511E6559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1" y="2438400"/>
            <a:ext cx="657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size</a:t>
            </a:r>
          </a:p>
        </p:txBody>
      </p:sp>
      <p:sp>
        <p:nvSpPr>
          <p:cNvPr id="24584" name="Line 9">
            <a:extLst>
              <a:ext uri="{FF2B5EF4-FFF2-40B4-BE49-F238E27FC236}">
                <a16:creationId xmlns:a16="http://schemas.microsoft.com/office/drawing/2014/main" id="{C3210551-C4C1-440E-90A8-DAE0E317D2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2209800"/>
            <a:ext cx="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5" name="Line 10">
            <a:extLst>
              <a:ext uri="{FF2B5EF4-FFF2-40B4-BE49-F238E27FC236}">
                <a16:creationId xmlns:a16="http://schemas.microsoft.com/office/drawing/2014/main" id="{15CB07BD-F8D2-4DF7-A76D-00BB5F018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2133600"/>
            <a:ext cx="304800" cy="685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6" name="Text Box 11">
            <a:extLst>
              <a:ext uri="{FF2B5EF4-FFF2-40B4-BE49-F238E27FC236}">
                <a16:creationId xmlns:a16="http://schemas.microsoft.com/office/drawing/2014/main" id="{C3465905-1A0E-4A95-8772-1D5B7FF2D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114" y="2860675"/>
            <a:ext cx="1857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type of image</a:t>
            </a:r>
          </a:p>
        </p:txBody>
      </p:sp>
      <p:sp>
        <p:nvSpPr>
          <p:cNvPr id="24587" name="Line 12">
            <a:extLst>
              <a:ext uri="{FF2B5EF4-FFF2-40B4-BE49-F238E27FC236}">
                <a16:creationId xmlns:a16="http://schemas.microsoft.com/office/drawing/2014/main" id="{1BA20B0C-DC42-474F-A0AF-E456AEA3C7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2133600"/>
            <a:ext cx="2286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8" name="Text Box 13">
            <a:extLst>
              <a:ext uri="{FF2B5EF4-FFF2-40B4-BE49-F238E27FC236}">
                <a16:creationId xmlns:a16="http://schemas.microsoft.com/office/drawing/2014/main" id="{9D0A1857-66FC-4B90-8D1C-41D16B9E8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438400"/>
            <a:ext cx="184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type of pixels</a:t>
            </a:r>
          </a:p>
        </p:txBody>
      </p:sp>
      <p:sp>
        <p:nvSpPr>
          <p:cNvPr id="24589" name="Line 14">
            <a:extLst>
              <a:ext uri="{FF2B5EF4-FFF2-40B4-BE49-F238E27FC236}">
                <a16:creationId xmlns:a16="http://schemas.microsoft.com/office/drawing/2014/main" id="{F07E6B83-A068-4328-8FF3-2228AD9581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2600" y="2209800"/>
            <a:ext cx="38100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90" name="Line 15">
            <a:extLst>
              <a:ext uri="{FF2B5EF4-FFF2-40B4-BE49-F238E27FC236}">
                <a16:creationId xmlns:a16="http://schemas.microsoft.com/office/drawing/2014/main" id="{2B7FA6CF-3BF5-4006-A229-7C754716FF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67800" y="2209800"/>
            <a:ext cx="152400" cy="609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91" name="Text Box 16">
            <a:extLst>
              <a:ext uri="{FF2B5EF4-FFF2-40B4-BE49-F238E27FC236}">
                <a16:creationId xmlns:a16="http://schemas.microsoft.com/office/drawing/2014/main" id="{ED9C28AC-370E-4C27-8364-C931257AD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1" y="2895601"/>
            <a:ext cx="27045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pointer to processor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 memory</a:t>
            </a:r>
          </a:p>
        </p:txBody>
      </p:sp>
      <p:sp>
        <p:nvSpPr>
          <p:cNvPr id="24592" name="Text Box 17">
            <a:extLst>
              <a:ext uri="{FF2B5EF4-FFF2-40B4-BE49-F238E27FC236}">
                <a16:creationId xmlns:a16="http://schemas.microsoft.com/office/drawing/2014/main" id="{834B4E54-218E-4BFA-8DFE-7C0CE28EF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733801"/>
            <a:ext cx="603242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var myimage[512*512*4];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gl.readPixels(0,0, 512, 512, gl.RGBA,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 gl.UNSIGNED_BYTE, myimage);</a:t>
            </a:r>
          </a:p>
        </p:txBody>
      </p:sp>
    </p:spTree>
    <p:extLst>
      <p:ext uri="{BB962C8B-B14F-4D97-AF65-F5344CB8AC3E}">
        <p14:creationId xmlns:p14="http://schemas.microsoft.com/office/powerpoint/2010/main" val="19322556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5FAF6D3C-8C61-49E2-B62E-5A1656AE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41287"/>
            <a:ext cx="6248400" cy="106680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Render to Texture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F5F8C6BD-E90D-4E08-BDF6-C2CE1CC22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7" y="1341437"/>
            <a:ext cx="81534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Render into texture memory instead of the frame buffer and then read from this memory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GPU has large amount of texture memory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Fast –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independent of window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system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More applications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Image processing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GPGPU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(General Purpose GPU)</a:t>
            </a: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46876085-B98E-455E-942A-6B3D7BAC2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AD3F19-4DE8-4537-8465-3F3BF027C57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6" name="Picture 1">
            <a:extLst>
              <a:ext uri="{FF2B5EF4-FFF2-40B4-BE49-F238E27FC236}">
                <a16:creationId xmlns:a16="http://schemas.microsoft.com/office/drawing/2014/main" id="{11896A93-8527-457F-813D-493CF393F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4" y="2400300"/>
            <a:ext cx="5183187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1184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765C-8414-4D85-9B83-99C8CE03A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Texture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1CDAF-6893-4EFB-8AB5-11C99E4FA2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CSE 470</a:t>
            </a:r>
            <a:br>
              <a:rPr lang="en-US" dirty="0"/>
            </a:br>
            <a:r>
              <a:rPr lang="en-US" dirty="0"/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32969730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A987E53D-1CB5-4909-A5E0-55550065BE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B238E-68F8-45C2-8B2E-990F83FB7385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ED0D467-53E7-4B8C-8787-74F7BA5A66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DAD76180-4786-4EE2-B350-E998BBDE0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2028825"/>
            <a:ext cx="81534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Introduce Mapping Methods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Texture Mapping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Environment Mapping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Bump Mapping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Height Mapping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Fundamentals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 does it work?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 does it fit into the pipeline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(WebGL specifics will come in the next PPT)</a:t>
            </a:r>
          </a:p>
        </p:txBody>
      </p:sp>
    </p:spTree>
    <p:extLst>
      <p:ext uri="{BB962C8B-B14F-4D97-AF65-F5344CB8AC3E}">
        <p14:creationId xmlns:p14="http://schemas.microsoft.com/office/powerpoint/2010/main" val="17850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>
            <a:extLst>
              <a:ext uri="{FF2B5EF4-FFF2-40B4-BE49-F238E27FC236}">
                <a16:creationId xmlns:a16="http://schemas.microsoft.com/office/drawing/2014/main" id="{3D382D9B-841D-47D8-8B16-24E3A274A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C0FB0F47-D451-4159-A149-68928816226F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11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3222BDFB-2A84-4CCE-96E7-F5923C1532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Light -- Material Interaction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528E03A-F59B-45BF-A309-DA1925F639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2728" y="2281107"/>
            <a:ext cx="10585497" cy="472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Light that strikes an object is </a:t>
            </a:r>
            <a:r>
              <a:rPr lang="en-US" altLang="en-US" i="1" dirty="0">
                <a:ea typeface="ＭＳ Ｐゴシック" panose="020B0600070205080204" pitchFamily="34" charset="-128"/>
              </a:rPr>
              <a:t>partially absorbed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partially scattered </a:t>
            </a:r>
            <a:r>
              <a:rPr lang="en-US" altLang="en-US" dirty="0">
                <a:ea typeface="ＭＳ Ｐゴシック" panose="020B0600070205080204" pitchFamily="34" charset="-128"/>
              </a:rPr>
              <a:t>(reflected)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amount of reflected light determines the </a:t>
            </a:r>
            <a:r>
              <a:rPr lang="en-US" altLang="en-US" i="1" dirty="0">
                <a:ea typeface="ＭＳ Ｐゴシック" panose="020B0600070205080204" pitchFamily="34" charset="-128"/>
              </a:rPr>
              <a:t>color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brightness</a:t>
            </a:r>
            <a:r>
              <a:rPr lang="en-US" altLang="en-US" dirty="0">
                <a:ea typeface="ＭＳ Ｐゴシック" panose="020B0600070205080204" pitchFamily="34" charset="-128"/>
              </a:rPr>
              <a:t> of the object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Example: A surface appears red under white light because the red component of the light is reflected and the rest is absorbed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reflected light is scattered in a manner that depends on the smoothness and orientation of the surface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Normal vector orientation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7577C06A-AF9E-4214-8B96-E4D97249CA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A7DC13-957F-4729-8495-5EAA86BDEAE8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85CF6D1A-15C4-45BF-9579-30FC502D6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1800" y="228600"/>
            <a:ext cx="6248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Four Types of Mapping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391C05A6-C55B-456B-916C-CFCABEBC7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2950" y="1666875"/>
            <a:ext cx="7772400" cy="556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Mapping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Uses images to fill inside of polygons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Create complexity in an image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without the overhead of building large geometric models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Environment (reflection mapping)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Uses a picture of the environment for texture maps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Allows simulation of highly specular surfaces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Bump mapping or Normal mapping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Emulates altering normal vectors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Height Maps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Geometry from color maps</a:t>
            </a:r>
          </a:p>
        </p:txBody>
      </p:sp>
    </p:spTree>
    <p:extLst>
      <p:ext uri="{BB962C8B-B14F-4D97-AF65-F5344CB8AC3E}">
        <p14:creationId xmlns:p14="http://schemas.microsoft.com/office/powerpoint/2010/main" val="4561925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9A25DD06-A792-4D09-9ACE-7A4CBECB8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7E49BE-740C-4C59-BDDF-3AF33ED2DA24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EB3BA0DE-264F-4316-8E90-E56FE84D7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0800" y="304800"/>
            <a:ext cx="7315200" cy="106680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The Limits of Geometric Modeling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CB0A675A-0DE9-4F24-96CC-1E6F78CE4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714500"/>
            <a:ext cx="79248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Although graphics cards can render over 10 million polygons per second, that number is insufficient for many phenomena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Clouds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Grass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Terrain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Skin</a:t>
            </a:r>
          </a:p>
        </p:txBody>
      </p:sp>
    </p:spTree>
    <p:extLst>
      <p:ext uri="{BB962C8B-B14F-4D97-AF65-F5344CB8AC3E}">
        <p14:creationId xmlns:p14="http://schemas.microsoft.com/office/powerpoint/2010/main" val="20968255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44016629-F371-4C7A-ACF4-0A14D9A1E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AFB99-C228-407F-AF12-241F6DD02388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CACB01A-E418-464C-94CB-BE06AB7073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96893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Example: Modeling an Orange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84422173-B902-44FE-8E8D-8A64BE467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1790700"/>
            <a:ext cx="10077450" cy="4724400"/>
          </a:xfrm>
        </p:spPr>
        <p:txBody>
          <a:bodyPr>
            <a:normAutofit fontScale="925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Start with an orange-colored sphere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Too simple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Replace sphere with a more complex shape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Difficult to capture surface characteristics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Takes too many polygons to model all the dimples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Take a picture of a real orange, scan it, and “paste” onto simple geometric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This process is known as texture mapping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Surface’s interaction with light will be incorrect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Bump mapping helps with this problem</a:t>
            </a:r>
          </a:p>
        </p:txBody>
      </p:sp>
      <p:pic>
        <p:nvPicPr>
          <p:cNvPr id="21510" name="Picture 1">
            <a:extLst>
              <a:ext uri="{FF2B5EF4-FFF2-40B4-BE49-F238E27FC236}">
                <a16:creationId xmlns:a16="http://schemas.microsoft.com/office/drawing/2014/main" id="{C1A0094F-7B7D-40BF-98D3-B43A19CA6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930" y="1216820"/>
            <a:ext cx="4605338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5296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349DE591-0141-4C60-B43F-2506331F88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FDCC7-C813-488A-B5AE-4743F6D85B3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7D4473F8-AAF8-4304-B1D3-CD6A61D74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199417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Mapping</a:t>
            </a:r>
          </a:p>
        </p:txBody>
      </p:sp>
      <p:pic>
        <p:nvPicPr>
          <p:cNvPr id="23556" name="Picture 5" descr="hue1">
            <a:extLst>
              <a:ext uri="{FF2B5EF4-FFF2-40B4-BE49-F238E27FC236}">
                <a16:creationId xmlns:a16="http://schemas.microsoft.com/office/drawing/2014/main" id="{8526AEEE-3E99-4BE7-B2CD-205F08D98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1903413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7" descr="hue4">
            <a:extLst>
              <a:ext uri="{FF2B5EF4-FFF2-40B4-BE49-F238E27FC236}">
                <a16:creationId xmlns:a16="http://schemas.microsoft.com/office/drawing/2014/main" id="{243FB207-1D0B-4977-AE94-38014860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6" y="1912938"/>
            <a:ext cx="37242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8">
            <a:extLst>
              <a:ext uri="{FF2B5EF4-FFF2-40B4-BE49-F238E27FC236}">
                <a16:creationId xmlns:a16="http://schemas.microsoft.com/office/drawing/2014/main" id="{7F64063C-B19E-4E78-BCD6-23CBC7736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0" y="5637213"/>
            <a:ext cx="243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geometric model</a:t>
            </a:r>
          </a:p>
        </p:txBody>
      </p:sp>
      <p:sp>
        <p:nvSpPr>
          <p:cNvPr id="23559" name="Text Box 10">
            <a:extLst>
              <a:ext uri="{FF2B5EF4-FFF2-40B4-BE49-F238E27FC236}">
                <a16:creationId xmlns:a16="http://schemas.microsoft.com/office/drawing/2014/main" id="{31CFDDAF-F092-462A-9858-6115A91E3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1" y="5638800"/>
            <a:ext cx="230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texture mapped</a:t>
            </a:r>
          </a:p>
        </p:txBody>
      </p:sp>
    </p:spTree>
    <p:extLst>
      <p:ext uri="{BB962C8B-B14F-4D97-AF65-F5344CB8AC3E}">
        <p14:creationId xmlns:p14="http://schemas.microsoft.com/office/powerpoint/2010/main" val="26489178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teapotwhite">
            <a:extLst>
              <a:ext uri="{FF2B5EF4-FFF2-40B4-BE49-F238E27FC236}">
                <a16:creationId xmlns:a16="http://schemas.microsoft.com/office/drawing/2014/main" id="{8658387A-EC31-4109-B895-FD384AA8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686176"/>
            <a:ext cx="4038600" cy="2830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2">
            <a:extLst>
              <a:ext uri="{FF2B5EF4-FFF2-40B4-BE49-F238E27FC236}">
                <a16:creationId xmlns:a16="http://schemas.microsoft.com/office/drawing/2014/main" id="{234A0BA7-F934-4431-975F-9F301F6B53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514600" y="152400"/>
            <a:ext cx="7772400" cy="1143000"/>
          </a:xfrm>
        </p:spPr>
        <p:txBody>
          <a:bodyPr/>
          <a:lstStyle/>
          <a:p>
            <a:r>
              <a:rPr lang="en-US" altLang="en-US" sz="4400">
                <a:ea typeface="ＭＳ Ｐゴシック" panose="020B0600070205080204" pitchFamily="34" charset="-128"/>
              </a:rPr>
              <a:t>Texture Mapping Examples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9FCD65F1-C800-42C3-81E2-50E9713E7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0" y="1788844"/>
            <a:ext cx="4343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Create complexity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without overhead of building large geometric models.</a:t>
            </a:r>
          </a:p>
        </p:txBody>
      </p:sp>
      <p:pic>
        <p:nvPicPr>
          <p:cNvPr id="3" name="Picture 6" descr="brickwall">
            <a:extLst>
              <a:ext uri="{FF2B5EF4-FFF2-40B4-BE49-F238E27FC236}">
                <a16:creationId xmlns:a16="http://schemas.microsoft.com/office/drawing/2014/main" id="{6BE21ED0-648C-466B-ADBC-01A25C35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20082"/>
            <a:ext cx="476250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437F2-C14C-42D6-A46E-6B26AD3809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946C0-3969-4059-AD1F-ABF1CDB6747A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8661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09E5383A-C38E-42BD-8F37-555AD239F1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546E9-24F0-432D-903D-4AE4E943AB9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2C1BE4A-30B1-4F7D-A9F4-50E5EBE537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975" y="64349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Environment Mapping 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EF4132C-0D1F-49ED-AD3F-5C00F48EAB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5605" name="Picture 5" descr="hue7">
            <a:extLst>
              <a:ext uri="{FF2B5EF4-FFF2-40B4-BE49-F238E27FC236}">
                <a16:creationId xmlns:a16="http://schemas.microsoft.com/office/drawing/2014/main" id="{B00283A4-37AB-449C-8D14-A972B611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1752601"/>
            <a:ext cx="418147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4425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76DD571D-2DE3-49B2-9D94-5A4EA1C35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BFDA0-0D0A-4A56-9338-F9743AF28F6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87643F2D-B3C8-4D76-B5AE-F21015D9F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-73210"/>
            <a:ext cx="10364451" cy="1596177"/>
          </a:xfrm>
        </p:spPr>
        <p:txBody>
          <a:bodyPr/>
          <a:lstStyle/>
          <a:p>
            <a:r>
              <a:rPr lang="en-US" altLang="en-US" b="0" dirty="0">
                <a:ea typeface="ＭＳ Ｐゴシック" panose="020B0600070205080204" pitchFamily="34" charset="-128"/>
              </a:rPr>
              <a:t>Bump Mapping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C516833E-886F-4322-B566-E021154EE8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6629" name="Picture 5" descr="hue6">
            <a:extLst>
              <a:ext uri="{FF2B5EF4-FFF2-40B4-BE49-F238E27FC236}">
                <a16:creationId xmlns:a16="http://schemas.microsoft.com/office/drawing/2014/main" id="{5B0FF355-330A-47D8-830C-82109E2E2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2076451"/>
            <a:ext cx="42576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7276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512B5918-622B-4ABD-8FD8-BACE247D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Height Mapping</a:t>
            </a: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BFCFB21E-73DE-40DB-B0E3-EF9A8C77FA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5CB02-8B79-4BBE-98B1-DCCB12DBCB17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7653" name="Picture 8" descr="robotfrog_heightmap">
            <a:extLst>
              <a:ext uri="{FF2B5EF4-FFF2-40B4-BE49-F238E27FC236}">
                <a16:creationId xmlns:a16="http://schemas.microsoft.com/office/drawing/2014/main" id="{A2F217CF-758F-4AEB-B9DE-DF8D7BC787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0" y="2971800"/>
            <a:ext cx="4762500" cy="1981200"/>
          </a:xfrm>
          <a:noFill/>
        </p:spPr>
      </p:pic>
    </p:spTree>
    <p:extLst>
      <p:ext uri="{BB962C8B-B14F-4D97-AF65-F5344CB8AC3E}">
        <p14:creationId xmlns:p14="http://schemas.microsoft.com/office/powerpoint/2010/main" val="37241578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>
            <a:extLst>
              <a:ext uri="{FF2B5EF4-FFF2-40B4-BE49-F238E27FC236}">
                <a16:creationId xmlns:a16="http://schemas.microsoft.com/office/drawing/2014/main" id="{2113EB54-F0E9-413C-B99D-53C0495434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CA98-F006-46B3-B1EA-D7B8C168F88D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654B304-A6B7-445A-97FE-662EFB5C1A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14650" y="457200"/>
            <a:ext cx="6553200" cy="10668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Where does mapping take place?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23DF09FE-1EA2-41AA-B628-646FAD512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1848" y="1716946"/>
            <a:ext cx="10640051" cy="3424107"/>
          </a:xfrm>
        </p:spPr>
        <p:txBody>
          <a:bodyPr/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Mapping techniques are implemented at the end of the rendering pipeline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Very efficient because only visible polygons make it past the clipper </a:t>
            </a:r>
          </a:p>
        </p:txBody>
      </p:sp>
      <p:pic>
        <p:nvPicPr>
          <p:cNvPr id="28677" name="Picture 8" descr="AN08F26.EPS">
            <a:extLst>
              <a:ext uri="{FF2B5EF4-FFF2-40B4-BE49-F238E27FC236}">
                <a16:creationId xmlns:a16="http://schemas.microsoft.com/office/drawing/2014/main" id="{6C358D63-B5F3-46B0-912C-F7DFCB481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3581400"/>
            <a:ext cx="746601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6464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4E153A56-60EB-41AD-A176-A040F67532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E5222-4727-4B7C-A918-2FEE747D1395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12C6942-DE51-4E8F-ABAE-99EF176C1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-44331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Mapping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288574F-F7B5-46BB-B38B-48F03139F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3" y="1524000"/>
            <a:ext cx="10364451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Although the idea is simple ---map an image to a surface---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there are 3 or 4 coordinate systems involved</a:t>
            </a:r>
          </a:p>
        </p:txBody>
      </p:sp>
      <p:pic>
        <p:nvPicPr>
          <p:cNvPr id="30725" name="Picture 5" descr="AN07F15">
            <a:extLst>
              <a:ext uri="{FF2B5EF4-FFF2-40B4-BE49-F238E27FC236}">
                <a16:creationId xmlns:a16="http://schemas.microsoft.com/office/drawing/2014/main" id="{428D54CE-9E6B-4C24-858C-DE9FAB83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38" y="2913064"/>
            <a:ext cx="426720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Line 6">
            <a:extLst>
              <a:ext uri="{FF2B5EF4-FFF2-40B4-BE49-F238E27FC236}">
                <a16:creationId xmlns:a16="http://schemas.microsoft.com/office/drawing/2014/main" id="{C7E3DA89-A3FC-4C05-9D58-DD490F5FB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221038"/>
            <a:ext cx="457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F831A284-D93F-4147-AB95-61E00EBB2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814" y="2870537"/>
            <a:ext cx="30953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Texture: 2D image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m x n array of pixels called </a:t>
            </a:r>
            <a:b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texels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 (texture elements)</a:t>
            </a:r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9692ADA6-26DE-4232-AE66-1B28311A0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6425" y="4419600"/>
            <a:ext cx="165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3D surface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DD98FF-2B2D-4874-ACC4-ADDA142C72BD}"/>
              </a:ext>
            </a:extLst>
          </p:cNvPr>
          <p:cNvSpPr/>
          <p:nvPr/>
        </p:nvSpPr>
        <p:spPr>
          <a:xfrm>
            <a:off x="2095500" y="5602069"/>
            <a:ext cx="75438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Textures can also be 1-d or 3-d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Do you remember an example of a 1-d texture?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88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6E9F03EE-483C-4FE0-8076-BD77A891B5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Light Source Properties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2051EB6-9795-4304-A30C-0BFE72DAA0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ambient light</a:t>
            </a:r>
            <a:br>
              <a:rPr lang="en-US" altLang="en-US" sz="2800">
                <a:ea typeface="ＭＳ Ｐゴシック" panose="020B0600070205080204" pitchFamily="34" charset="-128"/>
              </a:rPr>
            </a:br>
            <a:r>
              <a:rPr lang="en-US" altLang="en-US" sz="2800">
                <a:ea typeface="ＭＳ Ｐゴシック" panose="020B0600070205080204" pitchFamily="34" charset="-128"/>
              </a:rPr>
              <a:t>	</a:t>
            </a:r>
            <a:r>
              <a:rPr lang="en-US" altLang="en-US" sz="2400">
                <a:ea typeface="ＭＳ Ｐゴシック" panose="020B0600070205080204" pitchFamily="34" charset="-128"/>
              </a:rPr>
              <a:t>scattered, no detectable direction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	</a:t>
            </a:r>
            <a:r>
              <a:rPr lang="en-US" altLang="en-US" sz="2400" i="1">
                <a:ea typeface="ＭＳ Ｐゴシック" panose="020B0600070205080204" pitchFamily="34" charset="-128"/>
              </a:rPr>
              <a:t>backlighting in a room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diffuse light</a:t>
            </a:r>
            <a:br>
              <a:rPr lang="en-US" altLang="en-US" sz="2800">
                <a:ea typeface="ＭＳ Ｐゴシック" panose="020B0600070205080204" pitchFamily="34" charset="-128"/>
              </a:rPr>
            </a:br>
            <a:r>
              <a:rPr lang="en-US" altLang="en-US" sz="2800">
                <a:ea typeface="ＭＳ Ｐゴシック" panose="020B0600070205080204" pitchFamily="34" charset="-128"/>
              </a:rPr>
              <a:t>	</a:t>
            </a:r>
            <a:r>
              <a:rPr lang="en-US" altLang="en-US" sz="2400">
                <a:ea typeface="ＭＳ Ｐゴシック" panose="020B0600070205080204" pitchFamily="34" charset="-128"/>
              </a:rPr>
              <a:t>directional, scatters once hits object,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	closest to </a:t>
            </a:r>
            <a:r>
              <a:rPr lang="en-US" altLang="en-US" sz="2400" i="1">
                <a:ea typeface="ＭＳ Ｐゴシック" panose="020B0600070205080204" pitchFamily="34" charset="-128"/>
              </a:rPr>
              <a:t>the color of light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specular light</a:t>
            </a:r>
            <a:br>
              <a:rPr lang="en-US" altLang="en-US" sz="2800">
                <a:ea typeface="ＭＳ Ｐゴシック" panose="020B0600070205080204" pitchFamily="34" charset="-128"/>
              </a:rPr>
            </a:br>
            <a:r>
              <a:rPr lang="en-US" altLang="en-US" sz="2800">
                <a:ea typeface="ＭＳ Ｐゴシック" panose="020B0600070205080204" pitchFamily="34" charset="-128"/>
              </a:rPr>
              <a:t>	</a:t>
            </a:r>
            <a:r>
              <a:rPr lang="en-US" altLang="en-US" sz="2400">
                <a:ea typeface="ＭＳ Ｐゴシック" panose="020B0600070205080204" pitchFamily="34" charset="-128"/>
              </a:rPr>
              <a:t>directed and 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	bounces off object in preferred direction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	plays a role in </a:t>
            </a:r>
            <a:r>
              <a:rPr lang="en-US" altLang="en-US" sz="2400" i="1">
                <a:ea typeface="ＭＳ Ｐゴシック" panose="020B0600070205080204" pitchFamily="34" charset="-128"/>
              </a:rPr>
              <a:t>shininess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E9D58-C760-48D5-B299-3C86182A4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68D0EF46-58D7-4182-8A85-5EAECC8CFCE5}" type="slidenum">
              <a:rPr lang="es-ES" altLang="en-US" smtClean="0"/>
              <a:pPr lvl="1">
                <a:defRPr/>
              </a:pPr>
              <a:t>12</a:t>
            </a:fld>
            <a:endParaRPr lang="es-ES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>
            <a:extLst>
              <a:ext uri="{FF2B5EF4-FFF2-40B4-BE49-F238E27FC236}">
                <a16:creationId xmlns:a16="http://schemas.microsoft.com/office/drawing/2014/main" id="{D298792C-3801-43EB-9EAB-A4E9B8955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73DFA6-81C7-40FC-A238-522AFE45D77C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C337F61-8314-40A5-BA66-83EF63E1D3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42267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Coordinate Systems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5B643FD-407E-432E-8C14-232D172A29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7750" y="1747969"/>
            <a:ext cx="82296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Parametric coordinates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May be used to model curves and surfaces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Texture coordinates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Used to identify points in the image to be mapped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Object or World Coordinates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Conceptually, where the mapping takes place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Window Coordinates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Where the final image is really produced</a:t>
            </a:r>
          </a:p>
        </p:txBody>
      </p:sp>
    </p:spTree>
    <p:extLst>
      <p:ext uri="{BB962C8B-B14F-4D97-AF65-F5344CB8AC3E}">
        <p14:creationId xmlns:p14="http://schemas.microsoft.com/office/powerpoint/2010/main" val="14508811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0BFA7F73-BEF4-4B01-8A0C-4C907B856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DF87F7-CABD-4524-AE70-001C66B77219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3C2B061A-8BB0-4188-8B8B-91828D464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9950" y="1458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Mapping Coordinate Systems</a:t>
            </a:r>
          </a:p>
        </p:txBody>
      </p:sp>
      <p:pic>
        <p:nvPicPr>
          <p:cNvPr id="32772" name="Picture 5" descr="AN07F16">
            <a:extLst>
              <a:ext uri="{FF2B5EF4-FFF2-40B4-BE49-F238E27FC236}">
                <a16:creationId xmlns:a16="http://schemas.microsoft.com/office/drawing/2014/main" id="{4FC66030-AA8A-43F1-8985-973F823F7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39" y="1399381"/>
            <a:ext cx="7993063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 Box 8">
            <a:extLst>
              <a:ext uri="{FF2B5EF4-FFF2-40B4-BE49-F238E27FC236}">
                <a16:creationId xmlns:a16="http://schemas.microsoft.com/office/drawing/2014/main" id="{00B485A5-246D-4405-B9B7-52B52F11D8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2133600"/>
            <a:ext cx="2895600" cy="457200"/>
          </a:xfrm>
          <a:noFill/>
        </p:spPr>
        <p:txBody>
          <a:bodyPr>
            <a:normAutofit fontScale="85000" lnSpcReduction="10000"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parametric coordinates</a:t>
            </a:r>
          </a:p>
        </p:txBody>
      </p:sp>
      <p:sp>
        <p:nvSpPr>
          <p:cNvPr id="32774" name="Text Box 9">
            <a:extLst>
              <a:ext uri="{FF2B5EF4-FFF2-40B4-BE49-F238E27FC236}">
                <a16:creationId xmlns:a16="http://schemas.microsoft.com/office/drawing/2014/main" id="{3D7FE988-C11A-4525-9902-608F76673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486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190500" indent="-1905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190500" marR="0" lvl="0" indent="-1905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texture coordinates</a:t>
            </a:r>
          </a:p>
        </p:txBody>
      </p:sp>
      <p:sp>
        <p:nvSpPr>
          <p:cNvPr id="32775" name="Text Box 10">
            <a:extLst>
              <a:ext uri="{FF2B5EF4-FFF2-40B4-BE49-F238E27FC236}">
                <a16:creationId xmlns:a16="http://schemas.microsoft.com/office/drawing/2014/main" id="{BEEE9BCB-6435-4A8B-A194-6C958C9ED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867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190500" indent="-1905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190500" marR="0" lvl="0" indent="-1905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world coordinates</a:t>
            </a:r>
          </a:p>
        </p:txBody>
      </p:sp>
      <p:sp>
        <p:nvSpPr>
          <p:cNvPr id="32776" name="Text Box 11">
            <a:extLst>
              <a:ext uri="{FF2B5EF4-FFF2-40B4-BE49-F238E27FC236}">
                <a16:creationId xmlns:a16="http://schemas.microsoft.com/office/drawing/2014/main" id="{685CCDFB-54C1-4CCD-99F6-0762CAFF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1813" y="57150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190500" indent="-1905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190500" marR="0" lvl="0" indent="-1905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window coordinates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77F1D4-B2FD-475E-8D89-AB7A4D64A672}"/>
              </a:ext>
            </a:extLst>
          </p:cNvPr>
          <p:cNvSpPr txBox="1"/>
          <p:nvPr/>
        </p:nvSpPr>
        <p:spPr>
          <a:xfrm>
            <a:off x="2451100" y="5862638"/>
            <a:ext cx="71019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texels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E4E7E-C873-45EB-B91D-D3B07BBB70B1}"/>
              </a:ext>
            </a:extLst>
          </p:cNvPr>
          <p:cNvSpPr txBox="1"/>
          <p:nvPr/>
        </p:nvSpPr>
        <p:spPr>
          <a:xfrm>
            <a:off x="8872538" y="6103938"/>
            <a:ext cx="7170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pixels</a:t>
            </a:r>
          </a:p>
        </p:txBody>
      </p:sp>
      <p:cxnSp>
        <p:nvCxnSpPr>
          <p:cNvPr id="32779" name="Straight Arrow Connector 4">
            <a:extLst>
              <a:ext uri="{FF2B5EF4-FFF2-40B4-BE49-F238E27FC236}">
                <a16:creationId xmlns:a16="http://schemas.microsoft.com/office/drawing/2014/main" id="{1D7C15BE-C4FB-469B-AB3E-1029C671C2A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95600" y="3276600"/>
            <a:ext cx="0" cy="762000"/>
          </a:xfrm>
          <a:prstGeom prst="straightConnector1">
            <a:avLst/>
          </a:prstGeom>
          <a:noFill/>
          <a:ln w="41275" algn="ctr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683624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9F14CCBF-9BF8-4415-886D-03AAA8A8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Texture </a:t>
            </a:r>
            <a:r>
              <a:rPr lang="en-US" altLang="en-US">
                <a:ea typeface="ＭＳ Ｐゴシック" panose="020B0600070205080204" pitchFamily="34" charset="-128"/>
                <a:sym typeface="Wingdings" panose="05000000000000000000" pitchFamily="2" charset="2"/>
              </a:rPr>
              <a:t> </a:t>
            </a:r>
            <a:r>
              <a:rPr lang="en-US" altLang="en-US">
                <a:ea typeface="ＭＳ Ｐゴシック" panose="020B0600070205080204" pitchFamily="34" charset="-128"/>
              </a:rPr>
              <a:t>Surface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81E52-B15F-4793-BB95-BFD377CF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66" y="2336931"/>
            <a:ext cx="10746560" cy="342410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Three common solutions for assigning texture coordinates to points on surface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dirty="0"/>
              <a:t>Surface domain (for parametric surfaces)</a:t>
            </a:r>
            <a:br>
              <a:rPr lang="en-US" dirty="0"/>
            </a:br>
            <a:r>
              <a:rPr lang="en-US" dirty="0"/>
              <a:t>Very straight forward 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dirty="0"/>
              <a:t>Auxiliary surface (Cylinder, Sphere)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dirty="0"/>
              <a:t>Flatten the surface</a:t>
            </a:r>
            <a:br>
              <a:rPr lang="en-US" dirty="0"/>
            </a:br>
            <a:r>
              <a:rPr lang="en-US" dirty="0"/>
              <a:t>When no parametrization for the surface exists (polygonal mesh)</a:t>
            </a:r>
            <a:br>
              <a:rPr lang="en-US" dirty="0"/>
            </a:br>
            <a:r>
              <a:rPr lang="en-US" dirty="0"/>
              <a:t>create parametrization by flattening to 2D.</a:t>
            </a:r>
            <a:br>
              <a:rPr lang="en-US" dirty="0"/>
            </a:br>
            <a:r>
              <a:rPr lang="en-US" dirty="0"/>
              <a:t>Then treat like #1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42326FE6-AF92-4D3D-BE2C-98AC5C5EE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8107A-7DDF-483B-8A6D-5C6840C4F76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4294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A04B234-B042-4A26-B8BD-001AB51C6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Texture </a:t>
            </a:r>
            <a:r>
              <a:rPr lang="en-US" altLang="en-US">
                <a:ea typeface="ＭＳ Ｐゴシック" panose="020B0600070205080204" pitchFamily="34" charset="-128"/>
                <a:sym typeface="Wingdings" panose="05000000000000000000" pitchFamily="2" charset="2"/>
              </a:rPr>
              <a:t> </a:t>
            </a:r>
            <a:r>
              <a:rPr lang="en-US" altLang="en-US">
                <a:ea typeface="ＭＳ Ｐゴシック" panose="020B0600070205080204" pitchFamily="34" charset="-128"/>
              </a:rPr>
              <a:t>Surface Mapping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Parametric Surface Domain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368845E-49FC-4861-9134-A3222B84B2D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1800">
                <a:ea typeface="ＭＳ Ｐゴシック" panose="020B0600070205080204" pitchFamily="34" charset="-128"/>
              </a:rPr>
              <a:t>Parametric surfaces make assignment easy</a:t>
            </a:r>
            <a:br>
              <a:rPr lang="en-US" altLang="en-US" sz="1800">
                <a:ea typeface="ＭＳ Ｐゴシック" panose="020B0600070205080204" pitchFamily="34" charset="-128"/>
              </a:rPr>
            </a:br>
            <a:endParaRPr lang="en-US" altLang="en-US" sz="1800">
              <a:ea typeface="ＭＳ Ｐゴシック" panose="020B0600070205080204" pitchFamily="34" charset="-128"/>
            </a:endParaRPr>
          </a:p>
          <a:p>
            <a:r>
              <a:rPr lang="en-US" altLang="en-US" sz="1800">
                <a:ea typeface="ＭＳ Ｐゴシック" panose="020B0600070205080204" pitchFamily="34" charset="-128"/>
              </a:rPr>
              <a:t>However, distortion of texture will occur</a:t>
            </a:r>
            <a:br>
              <a:rPr lang="en-US" altLang="en-US" sz="1800">
                <a:ea typeface="ＭＳ Ｐゴシック" panose="020B0600070205080204" pitchFamily="34" charset="-128"/>
              </a:rPr>
            </a:br>
            <a:endParaRPr lang="en-US" altLang="en-US" sz="1800">
              <a:ea typeface="ＭＳ Ｐゴシック" panose="020B0600070205080204" pitchFamily="34" charset="-128"/>
            </a:endParaRPr>
          </a:p>
          <a:p>
            <a:r>
              <a:rPr lang="en-US" altLang="en-US" sz="1800">
                <a:ea typeface="ＭＳ Ｐゴシック" panose="020B0600070205080204" pitchFamily="34" charset="-128"/>
              </a:rPr>
              <a:t>Can minimize distortions by preserving aspect ratio of texture and geometry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DF5130F6-DD90-433F-8FA0-8E10A58B2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105400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EA19B0E5-54F4-4C63-ABA5-FABD20560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105400"/>
            <a:ext cx="1981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3FEE346D-0CA0-4F6A-A22B-E6A839A40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1" y="6248401"/>
            <a:ext cx="10374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texture</a:t>
            </a:r>
          </a:p>
        </p:txBody>
      </p:sp>
      <p:sp>
        <p:nvSpPr>
          <p:cNvPr id="34823" name="Text Box 7">
            <a:extLst>
              <a:ext uri="{FF2B5EF4-FFF2-40B4-BE49-F238E27FC236}">
                <a16:creationId xmlns:a16="http://schemas.microsoft.com/office/drawing/2014/main" id="{1F318801-5CDD-4536-B73D-DDDF451C5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6172201"/>
            <a:ext cx="1345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geometry</a:t>
            </a:r>
          </a:p>
        </p:txBody>
      </p:sp>
      <p:sp>
        <p:nvSpPr>
          <p:cNvPr id="34824" name="Text Box 9">
            <a:extLst>
              <a:ext uri="{FF2B5EF4-FFF2-40B4-BE49-F238E27FC236}">
                <a16:creationId xmlns:a16="http://schemas.microsoft.com/office/drawing/2014/main" id="{0E51807D-499D-437B-AA31-72EB3C25C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4800601"/>
            <a:ext cx="4340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Two solutions:</a:t>
            </a:r>
            <a:b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1) repeat texture</a:t>
            </a:r>
            <a:b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2) use just a portion of the texture</a:t>
            </a:r>
            <a:b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(to match the aspect ratio)</a:t>
            </a:r>
          </a:p>
        </p:txBody>
      </p:sp>
      <p:pic>
        <p:nvPicPr>
          <p:cNvPr id="34825" name="Picture 10" descr="texturemapdistort">
            <a:extLst>
              <a:ext uri="{FF2B5EF4-FFF2-40B4-BE49-F238E27FC236}">
                <a16:creationId xmlns:a16="http://schemas.microsoft.com/office/drawing/2014/main" id="{71DA4BCD-AACD-4FE9-9B51-33E6574E9C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8400" y="1981200"/>
            <a:ext cx="4038600" cy="184943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CA26C-F644-41CF-A258-8182242E1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0A64F1-5D4E-4B2F-B048-5A15F2C7798C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1539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>
            <a:extLst>
              <a:ext uri="{FF2B5EF4-FFF2-40B4-BE49-F238E27FC236}">
                <a16:creationId xmlns:a16="http://schemas.microsoft.com/office/drawing/2014/main" id="{8B928ABF-B3FF-4A8F-8A86-AC12F956E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F0D7-F204-4B4A-91E8-4D5E146C1133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55678C9-3674-4886-82C3-0817355AEA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519112"/>
            <a:ext cx="7353300" cy="10668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 </a:t>
            </a:r>
            <a:r>
              <a:rPr lang="en-US" altLang="en-US" dirty="0">
                <a:ea typeface="ＭＳ Ｐゴシック" panose="020B0600070205080204" pitchFamily="34" charset="-128"/>
              </a:rPr>
              <a:t>Surface Mapping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Auxiliary Surface Method * </a:t>
            </a:r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Step 1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055E2996-E8BA-48AD-AFFF-76A2A46B48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2133601"/>
            <a:ext cx="8305800" cy="448151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Map the texture to a simple intermediate surface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Example: map to cylinder</a:t>
            </a:r>
          </a:p>
        </p:txBody>
      </p:sp>
      <p:pic>
        <p:nvPicPr>
          <p:cNvPr id="35845" name="Picture 5" descr="AN07F20">
            <a:extLst>
              <a:ext uri="{FF2B5EF4-FFF2-40B4-BE49-F238E27FC236}">
                <a16:creationId xmlns:a16="http://schemas.microsoft.com/office/drawing/2014/main" id="{E92EFBDE-9270-4EF9-807A-6F7A6292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3810000"/>
            <a:ext cx="3235325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3417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>
            <a:extLst>
              <a:ext uri="{FF2B5EF4-FFF2-40B4-BE49-F238E27FC236}">
                <a16:creationId xmlns:a16="http://schemas.microsoft.com/office/drawing/2014/main" id="{577168AA-0F95-4973-8C5E-E749A874B3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28CBCA-2C16-4191-94A8-FC6911FA8138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43C60AE6-9E5F-4BF9-9A5A-60DCB4CD8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116311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Cylindrical Mapping</a:t>
            </a:r>
          </a:p>
        </p:txBody>
      </p:sp>
      <p:sp>
        <p:nvSpPr>
          <p:cNvPr id="36868" name="Text Box 5">
            <a:extLst>
              <a:ext uri="{FF2B5EF4-FFF2-40B4-BE49-F238E27FC236}">
                <a16:creationId xmlns:a16="http://schemas.microsoft.com/office/drawing/2014/main" id="{1ACC8661-C800-467D-9207-E27D3D2CB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1719998"/>
            <a:ext cx="276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parametric cylinder</a:t>
            </a:r>
          </a:p>
        </p:txBody>
      </p:sp>
      <p:sp>
        <p:nvSpPr>
          <p:cNvPr id="36869" name="Text Box 6">
            <a:extLst>
              <a:ext uri="{FF2B5EF4-FFF2-40B4-BE49-F238E27FC236}">
                <a16:creationId xmlns:a16="http://schemas.microsoft.com/office/drawing/2014/main" id="{70EB37E8-7A12-4AA2-B0FE-E9F893F53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1" y="2286001"/>
            <a:ext cx="18854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 = r cos 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 = r sin 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p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z =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vh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70" name="Text Box 7">
            <a:extLst>
              <a:ext uri="{FF2B5EF4-FFF2-40B4-BE49-F238E27FC236}">
                <a16:creationId xmlns:a16="http://schemas.microsoft.com/office/drawing/2014/main" id="{BF700F66-9B98-45B9-89CC-E27DA938E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3561794"/>
            <a:ext cx="76498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Maps rectangle in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u,v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space [0,1] x [0,1]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to cylinder of radius r and height h in world coordinates</a:t>
            </a:r>
          </a:p>
        </p:txBody>
      </p:sp>
      <p:sp>
        <p:nvSpPr>
          <p:cNvPr id="36871" name="Text Box 8">
            <a:extLst>
              <a:ext uri="{FF2B5EF4-FFF2-40B4-BE49-F238E27FC236}">
                <a16:creationId xmlns:a16="http://schemas.microsoft.com/office/drawing/2014/main" id="{927B2FA1-4A52-4C54-9B9A-4170D1263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748214"/>
            <a:ext cx="785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 = 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 = v</a:t>
            </a:r>
          </a:p>
        </p:txBody>
      </p:sp>
      <p:sp>
        <p:nvSpPr>
          <p:cNvPr id="36872" name="Text Box 9">
            <a:extLst>
              <a:ext uri="{FF2B5EF4-FFF2-40B4-BE49-F238E27FC236}">
                <a16:creationId xmlns:a16="http://schemas.microsoft.com/office/drawing/2014/main" id="{FD7CA8AF-65A5-4CC0-9566-1C699D329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03" y="5654675"/>
            <a:ext cx="3571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Maps from texture space</a:t>
            </a:r>
          </a:p>
        </p:txBody>
      </p:sp>
    </p:spTree>
    <p:extLst>
      <p:ext uri="{BB962C8B-B14F-4D97-AF65-F5344CB8AC3E}">
        <p14:creationId xmlns:p14="http://schemas.microsoft.com/office/powerpoint/2010/main" val="27945552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:a16="http://schemas.microsoft.com/office/drawing/2014/main" id="{D38B2B07-FAB1-4AC9-BDDA-FCB2D186B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6AFB6-333A-4380-A569-E328E81A71E3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5F3C1FD1-13FE-4F55-9598-1E0C19B9A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28575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Spherical Map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EA007E41-5760-40E0-86A6-A2B507E3EB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499" y="1606393"/>
            <a:ext cx="5562600" cy="6096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parametric sphere</a:t>
            </a:r>
          </a:p>
        </p:txBody>
      </p:sp>
      <p:sp>
        <p:nvSpPr>
          <p:cNvPr id="37893" name="Text Box 4">
            <a:extLst>
              <a:ext uri="{FF2B5EF4-FFF2-40B4-BE49-F238E27FC236}">
                <a16:creationId xmlns:a16="http://schemas.microsoft.com/office/drawing/2014/main" id="{05E968C5-069D-4D22-A145-8EB5F13C0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564" y="2228671"/>
            <a:ext cx="295144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 = r cos 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p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 = r sin 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p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 cos 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p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z = r sin 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p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 sin 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p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</a:p>
        </p:txBody>
      </p:sp>
      <p:sp>
        <p:nvSpPr>
          <p:cNvPr id="37894" name="Text Box 5">
            <a:extLst>
              <a:ext uri="{FF2B5EF4-FFF2-40B4-BE49-F238E27FC236}">
                <a16:creationId xmlns:a16="http://schemas.microsoft.com/office/drawing/2014/main" id="{E23EC2BE-ABEC-4889-AF75-BD2D51F33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15" y="3944283"/>
            <a:ext cx="944244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Maps rectangle in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u,v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space [0,1] x [0,1] to sphere of radius r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-- This maps a square to a sphere – try this with a piece of paper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-- Have to decide where to put the distortion (north/south poles)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Spheres are used in environmental maps</a:t>
            </a:r>
          </a:p>
        </p:txBody>
      </p:sp>
    </p:spTree>
    <p:extLst>
      <p:ext uri="{BB962C8B-B14F-4D97-AF65-F5344CB8AC3E}">
        <p14:creationId xmlns:p14="http://schemas.microsoft.com/office/powerpoint/2010/main" val="38080066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>
            <a:extLst>
              <a:ext uri="{FF2B5EF4-FFF2-40B4-BE49-F238E27FC236}">
                <a16:creationId xmlns:a16="http://schemas.microsoft.com/office/drawing/2014/main" id="{7B4F5E13-5DE7-41F2-BD98-EEE5883CA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B5C2A2-5597-49B6-BCA3-1F63FD2F2A04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861335D-E320-4370-9D03-EA2C646D2B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17084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Cube Mapping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0C2FD57-0EEA-4438-87CD-0AB156C4B5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88392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Easy to use with simple orthographic projection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Also used in environment maps</a:t>
            </a:r>
          </a:p>
        </p:txBody>
      </p:sp>
      <p:pic>
        <p:nvPicPr>
          <p:cNvPr id="38917" name="Picture 4" descr="AN07F21">
            <a:extLst>
              <a:ext uri="{FF2B5EF4-FFF2-40B4-BE49-F238E27FC236}">
                <a16:creationId xmlns:a16="http://schemas.microsoft.com/office/drawing/2014/main" id="{BEAA0022-F057-426C-A7E0-626E6EBCB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352800"/>
            <a:ext cx="5900738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6479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E0B74A48-D1C2-4BCF-988A-70479A3752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44244E-D7AD-456D-8EC5-B3C66AB3E0EC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A15E506C-6EA8-437D-A669-E5B8DD4002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349" y="297713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 </a:t>
            </a:r>
            <a:r>
              <a:rPr lang="en-US" altLang="en-US" dirty="0">
                <a:ea typeface="ＭＳ Ｐゴシック" panose="020B0600070205080204" pitchFamily="34" charset="-128"/>
              </a:rPr>
              <a:t>Surface Mapping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Auxiliary Surface Method * </a:t>
            </a:r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Step 2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2B0602A-0F9E-47BA-B45E-BC3D02B437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175" y="1717806"/>
            <a:ext cx="10364452" cy="3424107"/>
          </a:xfrm>
        </p:spPr>
        <p:txBody>
          <a:bodyPr/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Map from intermediate object to actual object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from intermediate to actual (left)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from actual to intermediate (middle)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Vectors from center of intermediate (right)</a:t>
            </a:r>
          </a:p>
        </p:txBody>
      </p:sp>
      <p:pic>
        <p:nvPicPr>
          <p:cNvPr id="39941" name="Picture 5" descr="AN07F22">
            <a:extLst>
              <a:ext uri="{FF2B5EF4-FFF2-40B4-BE49-F238E27FC236}">
                <a16:creationId xmlns:a16="http://schemas.microsoft.com/office/drawing/2014/main" id="{4B89A0BD-EE00-4128-8E04-DB0267A7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199" y="4427539"/>
            <a:ext cx="7524750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Line 6">
            <a:extLst>
              <a:ext uri="{FF2B5EF4-FFF2-40B4-BE49-F238E27FC236}">
                <a16:creationId xmlns:a16="http://schemas.microsoft.com/office/drawing/2014/main" id="{508155B1-99DC-4EED-A75A-BB0758C1D9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39238" y="4218784"/>
            <a:ext cx="609600" cy="381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773D3DBC-D9A2-481B-AFE9-BAACE34B0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064" y="3779047"/>
            <a:ext cx="158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intermediate</a:t>
            </a:r>
          </a:p>
        </p:txBody>
      </p:sp>
      <p:sp>
        <p:nvSpPr>
          <p:cNvPr id="39944" name="Line 8">
            <a:extLst>
              <a:ext uri="{FF2B5EF4-FFF2-40B4-BE49-F238E27FC236}">
                <a16:creationId xmlns:a16="http://schemas.microsoft.com/office/drawing/2014/main" id="{DBA8D19B-DCFE-42A7-90B7-D367CE323DA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2214" y="4340226"/>
            <a:ext cx="609600" cy="685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88B7A4C6-853A-4B03-9AE7-F3FE4863B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034" y="3943351"/>
            <a:ext cx="862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9440433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9E9D66E-9547-4982-B3E1-2F1093E6E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13717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  </a:t>
            </a:r>
            <a:r>
              <a:rPr lang="en-US" altLang="en-US" dirty="0">
                <a:ea typeface="ＭＳ Ｐゴシック" panose="020B0600070205080204" pitchFamily="34" charset="-128"/>
              </a:rPr>
              <a:t>Surface Mapping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Flatten the Surface Method</a:t>
            </a:r>
          </a:p>
        </p:txBody>
      </p:sp>
      <p:pic>
        <p:nvPicPr>
          <p:cNvPr id="40963" name="Content Placeholder 5">
            <a:extLst>
              <a:ext uri="{FF2B5EF4-FFF2-40B4-BE49-F238E27FC236}">
                <a16:creationId xmlns:a16="http://schemas.microsoft.com/office/drawing/2014/main" id="{FBAF36C6-C9E1-44C2-9D41-DAC6EB73A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2019300"/>
            <a:ext cx="7772400" cy="3886200"/>
          </a:xfrm>
        </p:spPr>
      </p:pic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44C34A5F-731A-4C1E-9F07-613EAAAA3D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F6CC47-FBF2-4DF8-BA5E-DD12AA55FCA8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01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83ACDC85-0FB7-4744-A180-841C125CD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Light Source Properties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Examples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8F9D3C85-1D2C-4E8E-9D0A-E744567CE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600" y="4267200"/>
            <a:ext cx="2743200" cy="457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increasing diffuse</a:t>
            </a:r>
          </a:p>
        </p:txBody>
      </p:sp>
      <p:pic>
        <p:nvPicPr>
          <p:cNvPr id="61444" name="Picture 4" descr="C:\My Documents\dch\teaching\cse470\Fall2003\Class Notes\figures\diffuse-example.jpg">
            <a:extLst>
              <a:ext uri="{FF2B5EF4-FFF2-40B4-BE49-F238E27FC236}">
                <a16:creationId xmlns:a16="http://schemas.microsoft.com/office/drawing/2014/main" id="{A46E7D6A-238C-4D55-B961-08F791479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3276600"/>
            <a:ext cx="362267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6" descr="C:\My Documents\dch\teaching\cse470\Fall2003\Class Notes\figures\ambient-example.jpg">
            <a:extLst>
              <a:ext uri="{FF2B5EF4-FFF2-40B4-BE49-F238E27FC236}">
                <a16:creationId xmlns:a16="http://schemas.microsoft.com/office/drawing/2014/main" id="{EEBA624D-044F-4C60-928C-E37D53661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276601"/>
            <a:ext cx="349726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 Box 10">
            <a:extLst>
              <a:ext uri="{FF2B5EF4-FFF2-40B4-BE49-F238E27FC236}">
                <a16:creationId xmlns:a16="http://schemas.microsoft.com/office/drawing/2014/main" id="{5193B774-5AAF-4BB1-97AF-340E82108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4267200"/>
            <a:ext cx="2720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increasing ambient</a:t>
            </a:r>
          </a:p>
        </p:txBody>
      </p:sp>
      <p:pic>
        <p:nvPicPr>
          <p:cNvPr id="61447" name="Picture 11" descr="C:\My Documents\dch\teaching\cse470\Fall2003\Class Notes\figures\specular-example.jpg">
            <a:extLst>
              <a:ext uri="{FF2B5EF4-FFF2-40B4-BE49-F238E27FC236}">
                <a16:creationId xmlns:a16="http://schemas.microsoft.com/office/drawing/2014/main" id="{02B86D37-5028-4CE7-A67D-496ECAB9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029201"/>
            <a:ext cx="36576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8" name="Text Box 12">
            <a:extLst>
              <a:ext uri="{FF2B5EF4-FFF2-40B4-BE49-F238E27FC236}">
                <a16:creationId xmlns:a16="http://schemas.microsoft.com/office/drawing/2014/main" id="{36329371-6753-4A94-B667-6ED0B5086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096000"/>
            <a:ext cx="2751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increasing specular</a:t>
            </a:r>
          </a:p>
        </p:txBody>
      </p:sp>
      <p:sp>
        <p:nvSpPr>
          <p:cNvPr id="61449" name="AutoShape 13">
            <a:extLst>
              <a:ext uri="{FF2B5EF4-FFF2-40B4-BE49-F238E27FC236}">
                <a16:creationId xmlns:a16="http://schemas.microsoft.com/office/drawing/2014/main" id="{0ADB8A13-EF75-4D16-8746-EC2C9C7E5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362201"/>
            <a:ext cx="7315200" cy="485775"/>
          </a:xfrm>
          <a:custGeom>
            <a:avLst/>
            <a:gdLst>
              <a:gd name="T0" fmla="*/ 1858060461 w 21600"/>
              <a:gd name="T1" fmla="*/ 0 h 21600"/>
              <a:gd name="T2" fmla="*/ 0 w 21600"/>
              <a:gd name="T3" fmla="*/ 5462450 h 21600"/>
              <a:gd name="T4" fmla="*/ 1858060461 w 21600"/>
              <a:gd name="T5" fmla="*/ 10924877 h 21600"/>
              <a:gd name="T6" fmla="*/ 2147483646 w 21600"/>
              <a:gd name="T7" fmla="*/ 54624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tx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F3311-EE22-429E-8076-0DEA6E3FC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68D0EF46-58D7-4182-8A85-5EAECC8CFCE5}" type="slidenum">
              <a:rPr lang="es-ES" altLang="en-US" smtClean="0"/>
              <a:pPr lvl="1">
                <a:defRPr/>
              </a:pPr>
              <a:t>13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1909174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777788AF-1393-4D02-9B65-87A71799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2799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Mapping Big Picture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5783AC41-E1FE-4B39-AD37-BD5C98B6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2028825"/>
            <a:ext cx="8915400" cy="4724400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Step 1: Establish texture to surface mapping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one of 3 methods (parametric, auxiliary, flatten)</a:t>
            </a:r>
            <a:b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Step 2: Assign texture coordinates to triangle vertices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Creates correspondence  (</a:t>
            </a:r>
            <a:r>
              <a:rPr lang="en-US" altLang="en-US" dirty="0" err="1">
                <a:ea typeface="ＭＳ Ｐゴシック" panose="020B0600070205080204" pitchFamily="34" charset="-128"/>
              </a:rPr>
              <a:t>s,t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(</a:t>
            </a:r>
            <a:r>
              <a:rPr lang="en-US" altLang="en-US" dirty="0" err="1">
                <a:ea typeface="ＭＳ Ｐゴシック" panose="020B0600070205080204" pitchFamily="34" charset="-128"/>
                <a:sym typeface="Wingdings" panose="05000000000000000000" pitchFamily="2" charset="2"/>
              </a:rPr>
              <a:t>u,v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)  Surf(</a:t>
            </a:r>
            <a:r>
              <a:rPr lang="en-US" altLang="en-US" dirty="0" err="1">
                <a:ea typeface="ＭＳ Ｐゴシック" panose="020B0600070205080204" pitchFamily="34" charset="-128"/>
                <a:sym typeface="Wingdings" panose="05000000000000000000" pitchFamily="2" charset="2"/>
              </a:rPr>
              <a:t>u,v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Send texture coordinate info to GPU with vertices</a:t>
            </a:r>
            <a:b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(</a:t>
            </a:r>
            <a:r>
              <a:rPr lang="en-US" altLang="en-US" dirty="0" err="1">
                <a:ea typeface="ＭＳ Ｐゴシック" panose="020B0600070205080204" pitchFamily="34" charset="-128"/>
                <a:sym typeface="Wingdings" panose="05000000000000000000" pitchFamily="2" charset="2"/>
              </a:rPr>
              <a:t>s,t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) for every (</a:t>
            </a:r>
            <a:r>
              <a:rPr lang="en-US" altLang="en-US" dirty="0" err="1">
                <a:ea typeface="ＭＳ Ｐゴシック" panose="020B0600070205080204" pitchFamily="34" charset="-128"/>
                <a:sym typeface="Wingdings" panose="05000000000000000000" pitchFamily="2" charset="2"/>
              </a:rPr>
              <a:t>x,y,z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)</a:t>
            </a:r>
            <a:b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</a:br>
            <a:endParaRPr lang="en-US" altLang="en-US" dirty="0">
              <a:ea typeface="ＭＳ Ｐゴシック" panose="020B0600070205080204" pitchFamily="34" charset="-128"/>
              <a:sym typeface="Wingdings" panose="05000000000000000000" pitchFamily="2" charset="2"/>
            </a:endParaRP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Assign color to pixel (belonging to a triangle)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Texture coordinates at vertices interpolated over triangle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Interpolation generates (</a:t>
            </a:r>
            <a:r>
              <a:rPr lang="en-US" altLang="en-US" dirty="0" err="1">
                <a:ea typeface="ＭＳ Ｐゴシック" panose="020B0600070205080204" pitchFamily="34" charset="-128"/>
                <a:sym typeface="Wingdings" panose="05000000000000000000" pitchFamily="2" charset="2"/>
              </a:rPr>
              <a:t>s,t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) for pixel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find color in texture map</a:t>
            </a: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BE9D64D5-E421-4BE3-96F2-991F24DAF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95A7B-1E9B-4383-8DE4-0E01D9CC5E9C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740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97ABC54-7BEF-4EC2-AE74-B097FC2836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34186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Coordinates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D53A5A5C-0FFF-4A03-985D-F3B457705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6" y="1539874"/>
            <a:ext cx="5622923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texture is usually addressed by values between zero and one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“addresses” of points on the texture consist of two numbers (</a:t>
            </a:r>
            <a:r>
              <a:rPr lang="en-US" altLang="en-US" i="1" dirty="0">
                <a:ea typeface="ＭＳ Ｐゴシック" panose="020B0600070205080204" pitchFamily="34" charset="-128"/>
              </a:rPr>
              <a:t>s, t)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3D vertex is associated with a point on the texture by assigning it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texture coordinates</a:t>
            </a:r>
            <a:br>
              <a:rPr lang="en-US" altLang="en-US" sz="2800" i="1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43012" name="Picture 4" descr="checks3232">
            <a:extLst>
              <a:ext uri="{FF2B5EF4-FFF2-40B4-BE49-F238E27FC236}">
                <a16:creationId xmlns:a16="http://schemas.microsoft.com/office/drawing/2014/main" id="{EF16B371-BE11-4624-80B4-7404D12F4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505201"/>
            <a:ext cx="2011363" cy="20113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3" name="Line 5">
            <a:extLst>
              <a:ext uri="{FF2B5EF4-FFF2-40B4-BE49-F238E27FC236}">
                <a16:creationId xmlns:a16="http://schemas.microsoft.com/office/drawing/2014/main" id="{A01B9051-4E36-430F-AFE3-3428249A5B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9163" y="5821363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3014" name="Line 6">
            <a:extLst>
              <a:ext uri="{FF2B5EF4-FFF2-40B4-BE49-F238E27FC236}">
                <a16:creationId xmlns:a16="http://schemas.microsoft.com/office/drawing/2014/main" id="{248E29C5-4721-4D36-AD72-A8C9F65BC9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4363" y="3535363"/>
            <a:ext cx="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69C63860-83D3-4F27-8564-0F6E37B4A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0159" y="5705872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64AC00A-97E4-49B3-A90C-2B605A210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4" y="3664744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</a:t>
            </a:r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657D1908-1D79-4FCA-B9BF-FA0E5CE2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4" y="5668963"/>
            <a:ext cx="884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[0,0]</a:t>
            </a:r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130DD199-120C-40EB-A778-77E6183F1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564" y="5516563"/>
            <a:ext cx="1036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[1, 0]</a:t>
            </a:r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FB94A937-2BEE-4529-85AA-E3CC522A5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4" y="3001963"/>
            <a:ext cx="1036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[0, 1]</a:t>
            </a:r>
          </a:p>
        </p:txBody>
      </p:sp>
      <p:sp>
        <p:nvSpPr>
          <p:cNvPr id="43020" name="Text Box 12">
            <a:extLst>
              <a:ext uri="{FF2B5EF4-FFF2-40B4-BE49-F238E27FC236}">
                <a16:creationId xmlns:a16="http://schemas.microsoft.com/office/drawing/2014/main" id="{E254FAFA-9CA7-44ED-BE0B-C1F0BEC72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638" y="6199981"/>
            <a:ext cx="79089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[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s,t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]-space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 [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u,v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]-space of surface  [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x,y,z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]-space of surface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560B9761-C1CF-4A6C-A76E-4DD7841E1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2278" y="1533219"/>
            <a:ext cx="33938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…although it is really just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an array of pixels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C50CF3-C835-45C4-A83F-C72737AE9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4386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ACA5D04-AF86-4744-8137-6AF270785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201667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Pixels &amp; Texture Coordinates</a:t>
            </a:r>
          </a:p>
        </p:txBody>
      </p:sp>
      <p:pic>
        <p:nvPicPr>
          <p:cNvPr id="44035" name="Picture 4" descr="checks3232">
            <a:extLst>
              <a:ext uri="{FF2B5EF4-FFF2-40B4-BE49-F238E27FC236}">
                <a16:creationId xmlns:a16="http://schemas.microsoft.com/office/drawing/2014/main" id="{F111D713-8625-4DE8-82D7-E033DBCE3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1981201"/>
            <a:ext cx="2011363" cy="20113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6" name="Line 5">
            <a:extLst>
              <a:ext uri="{FF2B5EF4-FFF2-40B4-BE49-F238E27FC236}">
                <a16:creationId xmlns:a16="http://schemas.microsoft.com/office/drawing/2014/main" id="{48C80C40-1BD8-47E6-BD5D-75BDEBAEE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1963" y="4297363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4037" name="Line 6">
            <a:extLst>
              <a:ext uri="{FF2B5EF4-FFF2-40B4-BE49-F238E27FC236}">
                <a16:creationId xmlns:a16="http://schemas.microsoft.com/office/drawing/2014/main" id="{AFF45833-379D-40BC-83C3-FA40397ACB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7163" y="2011363"/>
            <a:ext cx="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4038" name="Text Box 7">
            <a:extLst>
              <a:ext uri="{FF2B5EF4-FFF2-40B4-BE49-F238E27FC236}">
                <a16:creationId xmlns:a16="http://schemas.microsoft.com/office/drawing/2014/main" id="{A173FD9D-E8CD-474F-995A-A4D4DD630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363" y="4449763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</a:t>
            </a:r>
          </a:p>
        </p:txBody>
      </p:sp>
      <p:sp>
        <p:nvSpPr>
          <p:cNvPr id="44039" name="Text Box 8">
            <a:extLst>
              <a:ext uri="{FF2B5EF4-FFF2-40B4-BE49-F238E27FC236}">
                <a16:creationId xmlns:a16="http://schemas.microsoft.com/office/drawing/2014/main" id="{AD183169-E448-41CE-8F75-47635F577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2925763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</a:t>
            </a:r>
          </a:p>
        </p:txBody>
      </p:sp>
      <p:sp>
        <p:nvSpPr>
          <p:cNvPr id="44040" name="Text Box 10">
            <a:extLst>
              <a:ext uri="{FF2B5EF4-FFF2-40B4-BE49-F238E27FC236}">
                <a16:creationId xmlns:a16="http://schemas.microsoft.com/office/drawing/2014/main" id="{47224DFC-2C24-4720-8472-EE6290FF0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4" y="4144963"/>
            <a:ext cx="884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[0,0]</a:t>
            </a:r>
          </a:p>
        </p:txBody>
      </p:sp>
      <p:sp>
        <p:nvSpPr>
          <p:cNvPr id="44041" name="Text Box 11">
            <a:extLst>
              <a:ext uri="{FF2B5EF4-FFF2-40B4-BE49-F238E27FC236}">
                <a16:creationId xmlns:a16="http://schemas.microsoft.com/office/drawing/2014/main" id="{66F580B6-5A12-42DF-A9BC-2A620EB5C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9364" y="3992563"/>
            <a:ext cx="1036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[1, 0]</a:t>
            </a:r>
          </a:p>
        </p:txBody>
      </p:sp>
      <p:sp>
        <p:nvSpPr>
          <p:cNvPr id="44042" name="Text Box 12">
            <a:extLst>
              <a:ext uri="{FF2B5EF4-FFF2-40B4-BE49-F238E27FC236}">
                <a16:creationId xmlns:a16="http://schemas.microsoft.com/office/drawing/2014/main" id="{DF388F9E-4FEA-41AC-B201-7CC17F8BC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4" y="1477963"/>
            <a:ext cx="960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[0, 1]</a:t>
            </a:r>
          </a:p>
        </p:txBody>
      </p:sp>
      <p:grpSp>
        <p:nvGrpSpPr>
          <p:cNvPr id="25616" name="Group 16">
            <a:extLst>
              <a:ext uri="{FF2B5EF4-FFF2-40B4-BE49-F238E27FC236}">
                <a16:creationId xmlns:a16="http://schemas.microsoft.com/office/drawing/2014/main" id="{8EEA17BC-A68A-47FC-B956-A988E07F211C}"/>
              </a:ext>
            </a:extLst>
          </p:cNvPr>
          <p:cNvGrpSpPr>
            <a:grpSpLocks/>
          </p:cNvGrpSpPr>
          <p:nvPr/>
        </p:nvGrpSpPr>
        <p:grpSpPr bwMode="auto">
          <a:xfrm>
            <a:off x="3840163" y="2011363"/>
            <a:ext cx="5486400" cy="1219200"/>
            <a:chOff x="1488" y="1488"/>
            <a:chExt cx="3456" cy="768"/>
          </a:xfrm>
        </p:grpSpPr>
        <p:sp>
          <p:nvSpPr>
            <p:cNvPr id="44045" name="Line 14">
              <a:extLst>
                <a:ext uri="{FF2B5EF4-FFF2-40B4-BE49-F238E27FC236}">
                  <a16:creationId xmlns:a16="http://schemas.microsoft.com/office/drawing/2014/main" id="{A34BFFFB-CAAB-4BE9-BF5E-1A264B0FE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8" y="1632"/>
              <a:ext cx="1920" cy="624"/>
            </a:xfrm>
            <a:prstGeom prst="line">
              <a:avLst/>
            </a:prstGeom>
            <a:noFill/>
            <a:ln w="5715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4046" name="Text Box 15">
              <a:extLst>
                <a:ext uri="{FF2B5EF4-FFF2-40B4-BE49-F238E27FC236}">
                  <a16:creationId xmlns:a16="http://schemas.microsoft.com/office/drawing/2014/main" id="{3584974C-6AEB-4131-B3E1-5A5A9639D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488"/>
              <a:ext cx="139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s, t = .33, .33</a:t>
              </a:r>
            </a:p>
          </p:txBody>
        </p:sp>
      </p:grpSp>
      <p:sp>
        <p:nvSpPr>
          <p:cNvPr id="44044" name="Text Box 17">
            <a:extLst>
              <a:ext uri="{FF2B5EF4-FFF2-40B4-BE49-F238E27FC236}">
                <a16:creationId xmlns:a16="http://schemas.microsoft.com/office/drawing/2014/main" id="{6D543D93-D5D9-4176-9AF8-7B93C62F5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124200"/>
            <a:ext cx="411480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For example: 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a 4 x 4 pixel image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mychecker[4][4][3];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AE81BE-B8CE-4A1C-93E7-0C196C3E68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0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F77E09C-FEEE-40B9-8E78-F921F382B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52072"/>
            <a:ext cx="10364451" cy="1596177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Texture Coordinates to Polygons</a:t>
            </a:r>
          </a:p>
        </p:txBody>
      </p:sp>
      <p:pic>
        <p:nvPicPr>
          <p:cNvPr id="45059" name="Picture 4" descr="cubechecks">
            <a:extLst>
              <a:ext uri="{FF2B5EF4-FFF2-40B4-BE49-F238E27FC236}">
                <a16:creationId xmlns:a16="http://schemas.microsoft.com/office/drawing/2014/main" id="{960A8FF1-4942-4CDB-B8BB-91BF5317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28801"/>
            <a:ext cx="3714750" cy="374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45060" name="Text Box 5">
            <a:extLst>
              <a:ext uri="{FF2B5EF4-FFF2-40B4-BE49-F238E27FC236}">
                <a16:creationId xmlns:a16="http://schemas.microsoft.com/office/drawing/2014/main" id="{380E5DF5-82EB-4301-BAEB-28DCE1B18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8288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1,0</a:t>
            </a:r>
          </a:p>
        </p:txBody>
      </p:sp>
      <p:sp>
        <p:nvSpPr>
          <p:cNvPr id="45061" name="Text Box 6">
            <a:extLst>
              <a:ext uri="{FF2B5EF4-FFF2-40B4-BE49-F238E27FC236}">
                <a16:creationId xmlns:a16="http://schemas.microsoft.com/office/drawing/2014/main" id="{CDEF43FD-0CCE-46DB-B90B-D643BAAAF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18288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1,1</a:t>
            </a:r>
          </a:p>
        </p:txBody>
      </p:sp>
      <p:sp>
        <p:nvSpPr>
          <p:cNvPr id="45062" name="Text Box 7">
            <a:extLst>
              <a:ext uri="{FF2B5EF4-FFF2-40B4-BE49-F238E27FC236}">
                <a16:creationId xmlns:a16="http://schemas.microsoft.com/office/drawing/2014/main" id="{DFEB4AC9-8AEC-4937-9BDC-46A7CCA8C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2004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0,0</a:t>
            </a:r>
          </a:p>
        </p:txBody>
      </p:sp>
      <p:sp>
        <p:nvSpPr>
          <p:cNvPr id="45063" name="Text Box 8">
            <a:extLst>
              <a:ext uri="{FF2B5EF4-FFF2-40B4-BE49-F238E27FC236}">
                <a16:creationId xmlns:a16="http://schemas.microsoft.com/office/drawing/2014/main" id="{84FB892E-021E-4441-8E47-FD4341CE6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004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1,0</a:t>
            </a:r>
          </a:p>
        </p:txBody>
      </p:sp>
      <p:sp>
        <p:nvSpPr>
          <p:cNvPr id="45064" name="Text Box 9">
            <a:extLst>
              <a:ext uri="{FF2B5EF4-FFF2-40B4-BE49-F238E27FC236}">
                <a16:creationId xmlns:a16="http://schemas.microsoft.com/office/drawing/2014/main" id="{B2F582DE-3796-48A7-84F4-B38D73E12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286000"/>
            <a:ext cx="1828800" cy="8318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Texture Coordinates</a:t>
            </a:r>
          </a:p>
        </p:txBody>
      </p:sp>
      <p:grpSp>
        <p:nvGrpSpPr>
          <p:cNvPr id="26637" name="Group 13">
            <a:extLst>
              <a:ext uri="{FF2B5EF4-FFF2-40B4-BE49-F238E27FC236}">
                <a16:creationId xmlns:a16="http://schemas.microsoft.com/office/drawing/2014/main" id="{C17AC19E-4C9A-478A-8513-2984978C1FF9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505200"/>
            <a:ext cx="3124200" cy="1828800"/>
            <a:chOff x="2064" y="2208"/>
            <a:chExt cx="1968" cy="1152"/>
          </a:xfrm>
        </p:grpSpPr>
        <p:sp>
          <p:nvSpPr>
            <p:cNvPr id="45084" name="Line 10">
              <a:extLst>
                <a:ext uri="{FF2B5EF4-FFF2-40B4-BE49-F238E27FC236}">
                  <a16:creationId xmlns:a16="http://schemas.microsoft.com/office/drawing/2014/main" id="{28114CFE-C0D4-4832-8573-724FACFBF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08"/>
              <a:ext cx="1968" cy="0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085" name="Line 11">
              <a:extLst>
                <a:ext uri="{FF2B5EF4-FFF2-40B4-BE49-F238E27FC236}">
                  <a16:creationId xmlns:a16="http://schemas.microsoft.com/office/drawing/2014/main" id="{3CC76AD1-C1A6-4768-9F11-A771D5609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352"/>
              <a:ext cx="1920" cy="1008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086" name="Line 12">
              <a:extLst>
                <a:ext uri="{FF2B5EF4-FFF2-40B4-BE49-F238E27FC236}">
                  <a16:creationId xmlns:a16="http://schemas.microsoft.com/office/drawing/2014/main" id="{41798BDC-DD76-4329-986C-D8C8E457A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304"/>
              <a:ext cx="1680" cy="864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grpSp>
        <p:nvGrpSpPr>
          <p:cNvPr id="26641" name="Group 17">
            <a:extLst>
              <a:ext uri="{FF2B5EF4-FFF2-40B4-BE49-F238E27FC236}">
                <a16:creationId xmlns:a16="http://schemas.microsoft.com/office/drawing/2014/main" id="{B6DB1359-CC10-4CB5-B77B-5F4EEC7722AA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3124200"/>
            <a:ext cx="3276600" cy="1447800"/>
            <a:chOff x="2928" y="1968"/>
            <a:chExt cx="2064" cy="912"/>
          </a:xfrm>
        </p:grpSpPr>
        <p:sp>
          <p:nvSpPr>
            <p:cNvPr id="45081" name="Line 14">
              <a:extLst>
                <a:ext uri="{FF2B5EF4-FFF2-40B4-BE49-F238E27FC236}">
                  <a16:creationId xmlns:a16="http://schemas.microsoft.com/office/drawing/2014/main" id="{EC685BD9-696D-422B-9217-CAC8ECE69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1968"/>
              <a:ext cx="2064" cy="336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082" name="Line 15">
              <a:extLst>
                <a:ext uri="{FF2B5EF4-FFF2-40B4-BE49-F238E27FC236}">
                  <a16:creationId xmlns:a16="http://schemas.microsoft.com/office/drawing/2014/main" id="{FB7C508C-248B-4C5D-930F-A78A7D538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112"/>
              <a:ext cx="1104" cy="144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083" name="Line 16">
              <a:extLst>
                <a:ext uri="{FF2B5EF4-FFF2-40B4-BE49-F238E27FC236}">
                  <a16:creationId xmlns:a16="http://schemas.microsoft.com/office/drawing/2014/main" id="{A528A778-42E3-4CDB-BD7A-B52503B8A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56"/>
              <a:ext cx="1872" cy="624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grpSp>
        <p:nvGrpSpPr>
          <p:cNvPr id="26645" name="Group 21">
            <a:extLst>
              <a:ext uri="{FF2B5EF4-FFF2-40B4-BE49-F238E27FC236}">
                <a16:creationId xmlns:a16="http://schemas.microsoft.com/office/drawing/2014/main" id="{8B0A4B99-5323-4750-8BBB-47B1C5BA0D46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2057400"/>
            <a:ext cx="3581400" cy="1066800"/>
            <a:chOff x="2832" y="1296"/>
            <a:chExt cx="2256" cy="672"/>
          </a:xfrm>
        </p:grpSpPr>
        <p:sp>
          <p:nvSpPr>
            <p:cNvPr id="45078" name="Line 18">
              <a:extLst>
                <a:ext uri="{FF2B5EF4-FFF2-40B4-BE49-F238E27FC236}">
                  <a16:creationId xmlns:a16="http://schemas.microsoft.com/office/drawing/2014/main" id="{64BD7EB2-7D38-4678-8898-F571BC764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392"/>
              <a:ext cx="528" cy="288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079" name="Line 19">
              <a:extLst>
                <a:ext uri="{FF2B5EF4-FFF2-40B4-BE49-F238E27FC236}">
                  <a16:creationId xmlns:a16="http://schemas.microsoft.com/office/drawing/2014/main" id="{C72D54F8-4042-4BE3-BE64-B1DB9ED53E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296"/>
              <a:ext cx="1440" cy="192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080" name="Line 20">
              <a:extLst>
                <a:ext uri="{FF2B5EF4-FFF2-40B4-BE49-F238E27FC236}">
                  <a16:creationId xmlns:a16="http://schemas.microsoft.com/office/drawing/2014/main" id="{712656F9-9D65-4A57-A087-EC2B98D84C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344"/>
              <a:ext cx="2208" cy="624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grpSp>
        <p:nvGrpSpPr>
          <p:cNvPr id="26649" name="Group 25">
            <a:extLst>
              <a:ext uri="{FF2B5EF4-FFF2-40B4-BE49-F238E27FC236}">
                <a16:creationId xmlns:a16="http://schemas.microsoft.com/office/drawing/2014/main" id="{2FBED65D-D2EE-414D-A8B8-7379CE1D9522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2057400"/>
            <a:ext cx="3124200" cy="1981200"/>
            <a:chOff x="2016" y="1296"/>
            <a:chExt cx="1968" cy="1248"/>
          </a:xfrm>
        </p:grpSpPr>
        <p:sp>
          <p:nvSpPr>
            <p:cNvPr id="45075" name="Line 22">
              <a:extLst>
                <a:ext uri="{FF2B5EF4-FFF2-40B4-BE49-F238E27FC236}">
                  <a16:creationId xmlns:a16="http://schemas.microsoft.com/office/drawing/2014/main" id="{CCD8F4E3-2EBD-456A-9D5E-F1553FD65F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344"/>
              <a:ext cx="1968" cy="912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076" name="Line 23">
              <a:extLst>
                <a:ext uri="{FF2B5EF4-FFF2-40B4-BE49-F238E27FC236}">
                  <a16:creationId xmlns:a16="http://schemas.microsoft.com/office/drawing/2014/main" id="{CA05DD93-4564-4EF3-821B-550AB1B58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296"/>
              <a:ext cx="1104" cy="336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077" name="Line 24">
              <a:extLst>
                <a:ext uri="{FF2B5EF4-FFF2-40B4-BE49-F238E27FC236}">
                  <a16:creationId xmlns:a16="http://schemas.microsoft.com/office/drawing/2014/main" id="{2CE38C99-1727-4F6F-83AB-23AE0D649D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392"/>
              <a:ext cx="1344" cy="1152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grpSp>
        <p:nvGrpSpPr>
          <p:cNvPr id="26657" name="Group 33">
            <a:extLst>
              <a:ext uri="{FF2B5EF4-FFF2-40B4-BE49-F238E27FC236}">
                <a16:creationId xmlns:a16="http://schemas.microsoft.com/office/drawing/2014/main" id="{8F2DAFC5-5B73-4F0F-A8E4-56475AE53B77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048001"/>
            <a:ext cx="6400800" cy="2447925"/>
            <a:chOff x="384" y="1920"/>
            <a:chExt cx="4032" cy="1542"/>
          </a:xfrm>
        </p:grpSpPr>
        <p:sp>
          <p:nvSpPr>
            <p:cNvPr id="45071" name="Text Box 28">
              <a:extLst>
                <a:ext uri="{FF2B5EF4-FFF2-40B4-BE49-F238E27FC236}">
                  <a16:creationId xmlns:a16="http://schemas.microsoft.com/office/drawing/2014/main" id="{F71909F6-014F-4E46-943A-5228460151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168"/>
              <a:ext cx="139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s, t = .33, .33</a:t>
              </a:r>
            </a:p>
          </p:txBody>
        </p:sp>
        <p:sp>
          <p:nvSpPr>
            <p:cNvPr id="45072" name="Line 29">
              <a:extLst>
                <a:ext uri="{FF2B5EF4-FFF2-40B4-BE49-F238E27FC236}">
                  <a16:creationId xmlns:a16="http://schemas.microsoft.com/office/drawing/2014/main" id="{79E7D670-5B69-422D-A90E-279471E059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688"/>
              <a:ext cx="1824" cy="576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073" name="Line 30">
              <a:extLst>
                <a:ext uri="{FF2B5EF4-FFF2-40B4-BE49-F238E27FC236}">
                  <a16:creationId xmlns:a16="http://schemas.microsoft.com/office/drawing/2014/main" id="{5C26A2E2-A611-4853-865A-890678BC78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832"/>
              <a:ext cx="2400" cy="480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074" name="Line 31">
              <a:extLst>
                <a:ext uri="{FF2B5EF4-FFF2-40B4-BE49-F238E27FC236}">
                  <a16:creationId xmlns:a16="http://schemas.microsoft.com/office/drawing/2014/main" id="{A7D56E52-13C7-4F2D-A99B-54F46DC2D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1920"/>
              <a:ext cx="2304" cy="1296"/>
            </a:xfrm>
            <a:prstGeom prst="line">
              <a:avLst/>
            </a:prstGeom>
            <a:noFill/>
            <a:ln w="38100">
              <a:solidFill>
                <a:srgbClr val="FF030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26658" name="Text Box 34">
            <a:extLst>
              <a:ext uri="{FF2B5EF4-FFF2-40B4-BE49-F238E27FC236}">
                <a16:creationId xmlns:a16="http://schemas.microsoft.com/office/drawing/2014/main" id="{C73D858D-6B6B-4F8D-AE0A-8E10E7294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5689601"/>
            <a:ext cx="875665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Each vertex of each polygon in assigned a texture coordinate.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WebGL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finds the appropriate texture coordinate for points “between” vertices during rasterization. – same idea as smooth shading!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8CB6F-4C85-4201-8BC8-A752DCEA8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28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CBB9841-7A9F-4E2F-A2A8-BFCFE1E224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Modes of Operation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32A6DC7-7AD4-48D3-84AA-734E9DE50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Decal: 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only the texture color determines the color we see in the frame buffer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Modulation: 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texture color multiplied by the computed lighting model color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Blend: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Similar to modulation but add alpha-blending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4E669-7A1A-4B22-B947-B34E5D5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2268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6FBD32BB-6C0A-4B36-9508-B55A6745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1850" y="28514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Mapping Issues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824F8C0-8017-44EF-9EA1-87CF368AA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23950" y="2277083"/>
            <a:ext cx="10439400" cy="3962400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What should happen when we zoom in close or zoom out far away?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How do we generate texture coordinates ?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What happens if we use texture coordinates outside [0,1]?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Are texture maps only for putting color on objects?</a:t>
            </a:r>
          </a:p>
          <a:p>
            <a:pPr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AF367-6C23-4036-AA7B-D76004312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1083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>
            <a:extLst>
              <a:ext uri="{FF2B5EF4-FFF2-40B4-BE49-F238E27FC236}">
                <a16:creationId xmlns:a16="http://schemas.microsoft.com/office/drawing/2014/main" id="{1F16A86E-C082-431B-9290-0B9FFC4AB5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800E82-FA75-4DA3-BBD3-2146363E5E60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4D2AEEA-367D-44E7-A6C1-608D42D1F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9000" y="-6527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Aliasing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7721113F-88F0-480C-AABA-905E25610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9025" y="1640746"/>
            <a:ext cx="10364452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Point sampling of the texture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can lead to aliasing errors</a:t>
            </a:r>
          </a:p>
        </p:txBody>
      </p:sp>
      <p:pic>
        <p:nvPicPr>
          <p:cNvPr id="48133" name="Picture 5" descr="AN07F18">
            <a:extLst>
              <a:ext uri="{FF2B5EF4-FFF2-40B4-BE49-F238E27FC236}">
                <a16:creationId xmlns:a16="http://schemas.microsoft.com/office/drawing/2014/main" id="{22D61E85-FBB9-4E4D-80DC-837CCA2A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25" y="3659381"/>
            <a:ext cx="5570538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Text Box 6">
            <a:extLst>
              <a:ext uri="{FF2B5EF4-FFF2-40B4-BE49-F238E27FC236}">
                <a16:creationId xmlns:a16="http://schemas.microsoft.com/office/drawing/2014/main" id="{C8450AFD-2DCB-4922-86AD-085367A8F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0899" y="3735265"/>
            <a:ext cx="40373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point samples in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u,v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space</a:t>
            </a:r>
          </a:p>
        </p:txBody>
      </p:sp>
      <p:sp>
        <p:nvSpPr>
          <p:cNvPr id="48135" name="Text Box 7">
            <a:extLst>
              <a:ext uri="{FF2B5EF4-FFF2-40B4-BE49-F238E27FC236}">
                <a16:creationId xmlns:a16="http://schemas.microsoft.com/office/drawing/2014/main" id="{96F04797-9119-4898-8273-1DEDBE967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186" y="3069946"/>
            <a:ext cx="4303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point samples in texture space</a:t>
            </a:r>
          </a:p>
        </p:txBody>
      </p:sp>
      <p:sp>
        <p:nvSpPr>
          <p:cNvPr id="48139" name="Text Box 11">
            <a:extLst>
              <a:ext uri="{FF2B5EF4-FFF2-40B4-BE49-F238E27FC236}">
                <a16:creationId xmlns:a16="http://schemas.microsoft.com/office/drawing/2014/main" id="{B074F687-ED02-4119-B5D7-4BCD94097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431" y="3542259"/>
            <a:ext cx="2455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miss blue stripes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DED0BD-B7AB-411F-B4A1-1BE62656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777" y="784949"/>
            <a:ext cx="2933700" cy="133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91A99-4962-48B1-BE38-22900BB83551}"/>
              </a:ext>
            </a:extLst>
          </p:cNvPr>
          <p:cNvSpPr txBox="1"/>
          <p:nvPr/>
        </p:nvSpPr>
        <p:spPr>
          <a:xfrm>
            <a:off x="8286774" y="2231174"/>
            <a:ext cx="3728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aliasing: distortion caused by sampling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left: aliasing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right: antialiasing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    (attempt to reduce distortion)</a:t>
            </a:r>
          </a:p>
        </p:txBody>
      </p:sp>
    </p:spTree>
    <p:extLst>
      <p:ext uri="{BB962C8B-B14F-4D97-AF65-F5344CB8AC3E}">
        <p14:creationId xmlns:p14="http://schemas.microsoft.com/office/powerpoint/2010/main" val="7228369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>
            <a:extLst>
              <a:ext uri="{FF2B5EF4-FFF2-40B4-BE49-F238E27FC236}">
                <a16:creationId xmlns:a16="http://schemas.microsoft.com/office/drawing/2014/main" id="{3A40A1DB-1A5E-4744-99CA-59B73616E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153450-5AF4-4B50-AA19-F3CF0F8FED6F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39968A48-6D25-472C-A55B-33377042D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196535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Area Averaging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BA8665F3-1C42-4126-96E6-DEF17B2421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68539" y="1523999"/>
            <a:ext cx="7924800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700" dirty="0">
                <a:ea typeface="ＭＳ Ｐゴシック" panose="020B0600070205080204" pitchFamily="34" charset="-128"/>
              </a:rPr>
              <a:t>Average </a:t>
            </a:r>
            <a:r>
              <a:rPr lang="en-US" altLang="en-US" sz="2700" dirty="0" err="1">
                <a:ea typeface="ＭＳ Ｐゴシック" panose="020B0600070205080204" pitchFamily="34" charset="-128"/>
              </a:rPr>
              <a:t>texels</a:t>
            </a:r>
            <a:r>
              <a:rPr lang="en-US" altLang="en-US" sz="2700" dirty="0">
                <a:ea typeface="ＭＳ Ｐゴシック" panose="020B0600070205080204" pitchFamily="34" charset="-128"/>
              </a:rPr>
              <a:t> around current (</a:t>
            </a:r>
            <a:r>
              <a:rPr lang="en-US" altLang="en-US" sz="2700" dirty="0" err="1">
                <a:ea typeface="ＭＳ Ｐゴシック" panose="020B0600070205080204" pitchFamily="34" charset="-128"/>
              </a:rPr>
              <a:t>s,t</a:t>
            </a:r>
            <a:r>
              <a:rPr lang="en-US" altLang="en-US" sz="2700" dirty="0">
                <a:ea typeface="ＭＳ Ｐゴシック" panose="020B0600070205080204" pitchFamily="34" charset="-128"/>
              </a:rPr>
              <a:t>)  </a:t>
            </a:r>
            <a:endParaRPr lang="en-US" altLang="en-US" sz="2700" i="1" dirty="0">
              <a:ea typeface="ＭＳ Ｐゴシック" panose="020B0600070205080204" pitchFamily="34" charset="-128"/>
            </a:endParaRPr>
          </a:p>
        </p:txBody>
      </p:sp>
      <p:pic>
        <p:nvPicPr>
          <p:cNvPr id="49157" name="Picture 5" descr="AN07F17">
            <a:extLst>
              <a:ext uri="{FF2B5EF4-FFF2-40B4-BE49-F238E27FC236}">
                <a16:creationId xmlns:a16="http://schemas.microsoft.com/office/drawing/2014/main" id="{B6DDAC79-17FA-4318-B7C3-BC768A007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0"/>
            <a:ext cx="710565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 Box 6">
            <a:extLst>
              <a:ext uri="{FF2B5EF4-FFF2-40B4-BE49-F238E27FC236}">
                <a16:creationId xmlns:a16="http://schemas.microsoft.com/office/drawing/2014/main" id="{032A8FD8-14EA-4520-9EFF-3A94E727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32901"/>
            <a:ext cx="93746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Surface is curved resulting in non-uniformity of pixel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surface area.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Surface is the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preimage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of the pixel.</a:t>
            </a:r>
          </a:p>
        </p:txBody>
      </p:sp>
      <p:sp>
        <p:nvSpPr>
          <p:cNvPr id="49159" name="Line 7">
            <a:extLst>
              <a:ext uri="{FF2B5EF4-FFF2-40B4-BE49-F238E27FC236}">
                <a16:creationId xmlns:a16="http://schemas.microsoft.com/office/drawing/2014/main" id="{80A86A05-2B68-4AD2-B480-179E49D757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86800" y="3352800"/>
            <a:ext cx="304800" cy="1219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9160" name="Text Box 8">
            <a:extLst>
              <a:ext uri="{FF2B5EF4-FFF2-40B4-BE49-F238E27FC236}">
                <a16:creationId xmlns:a16="http://schemas.microsoft.com/office/drawing/2014/main" id="{BC2ACB9F-F599-4FBD-A39B-CCE84928F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4572000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pixel</a:t>
            </a:r>
          </a:p>
        </p:txBody>
      </p:sp>
      <p:sp>
        <p:nvSpPr>
          <p:cNvPr id="49161" name="Text Box 9">
            <a:extLst>
              <a:ext uri="{FF2B5EF4-FFF2-40B4-BE49-F238E27FC236}">
                <a16:creationId xmlns:a16="http://schemas.microsoft.com/office/drawing/2014/main" id="{5B20E697-200C-4772-BD6F-A87B63327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939" y="4724400"/>
            <a:ext cx="1457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preimage</a:t>
            </a:r>
          </a:p>
        </p:txBody>
      </p:sp>
      <p:sp>
        <p:nvSpPr>
          <p:cNvPr id="49162" name="Line 10">
            <a:extLst>
              <a:ext uri="{FF2B5EF4-FFF2-40B4-BE49-F238E27FC236}">
                <a16:creationId xmlns:a16="http://schemas.microsoft.com/office/drawing/2014/main" id="{6848FA49-B7A6-46D3-9E03-F71679379FC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15000" y="3962400"/>
            <a:ext cx="990600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273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D84BD58-7CD9-4A02-B81A-61027AD91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Texture to Surface Mapping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782267B2-D519-43E8-952F-6A00D23FF56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61999" y="1435895"/>
            <a:ext cx="10249301" cy="321230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Texture map to surface takes place during rendering Similar to smooth shading method: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-- Triangle rasterized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-- Each pixel mapped back to the texture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-- Use known values at triangle vertices to interpolation over the texture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Each pixel is associated with small region of surface </a:t>
            </a:r>
            <a:r>
              <a:rPr lang="en-US" altLang="en-US" i="1" dirty="0">
                <a:ea typeface="ＭＳ Ｐゴシック" panose="020B0600070205080204" pitchFamily="34" charset="-128"/>
                <a:sym typeface="Wingdings" panose="05000000000000000000" pitchFamily="2" charset="2"/>
              </a:rPr>
              <a:t>and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 to a small area of texture. 3 possibilities for </a:t>
            </a:r>
            <a:r>
              <a:rPr lang="en-US" altLang="en-US" dirty="0" err="1">
                <a:ea typeface="ＭＳ Ｐゴシック" panose="020B0600070205080204" pitchFamily="34" charset="-128"/>
                <a:sym typeface="Wingdings" panose="05000000000000000000" pitchFamily="2" charset="2"/>
              </a:rPr>
              <a:t>texel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-pixel association:</a:t>
            </a:r>
            <a:b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</a:br>
            <a:b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	1) one </a:t>
            </a:r>
            <a:r>
              <a:rPr lang="en-US" altLang="en-US" dirty="0" err="1">
                <a:ea typeface="ＭＳ Ｐゴシック" panose="020B0600070205080204" pitchFamily="34" charset="-128"/>
                <a:sym typeface="Wingdings" panose="05000000000000000000" pitchFamily="2" charset="2"/>
              </a:rPr>
              <a:t>texel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 to one pixel (rare) </a:t>
            </a:r>
            <a:b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	2) magnification</a:t>
            </a:r>
            <a:b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	3) minification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50180" name="Picture 6" descr="checks3232">
            <a:extLst>
              <a:ext uri="{FF2B5EF4-FFF2-40B4-BE49-F238E27FC236}">
                <a16:creationId xmlns:a16="http://schemas.microsoft.com/office/drawing/2014/main" id="{CA216879-A9E7-44AA-BC37-2371FEA19320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5029200"/>
            <a:ext cx="914400" cy="91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1" name="Rectangle 8">
            <a:extLst>
              <a:ext uri="{FF2B5EF4-FFF2-40B4-BE49-F238E27FC236}">
                <a16:creationId xmlns:a16="http://schemas.microsoft.com/office/drawing/2014/main" id="{00186318-ACD4-4E76-94B8-3C1CDBF82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029200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82" name="Rectangle 9">
            <a:extLst>
              <a:ext uri="{FF2B5EF4-FFF2-40B4-BE49-F238E27FC236}">
                <a16:creationId xmlns:a16="http://schemas.microsoft.com/office/drawing/2014/main" id="{55DD04E7-CD5D-4873-8BA2-7C2E3A912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5029200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0183" name="Picture 11" descr="checks3232">
            <a:extLst>
              <a:ext uri="{FF2B5EF4-FFF2-40B4-BE49-F238E27FC236}">
                <a16:creationId xmlns:a16="http://schemas.microsoft.com/office/drawing/2014/main" id="{040DBC2B-42FC-46C4-BBF5-5B3CAACD8D70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0" y="5029200"/>
            <a:ext cx="914400" cy="9144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4" name="Rectangle 12">
            <a:extLst>
              <a:ext uri="{FF2B5EF4-FFF2-40B4-BE49-F238E27FC236}">
                <a16:creationId xmlns:a16="http://schemas.microsoft.com/office/drawing/2014/main" id="{0488D262-D096-4B2B-9626-45006DE67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257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85" name="Rectangle 13">
            <a:extLst>
              <a:ext uri="{FF2B5EF4-FFF2-40B4-BE49-F238E27FC236}">
                <a16:creationId xmlns:a16="http://schemas.microsoft.com/office/drawing/2014/main" id="{EA5623C2-CB54-469B-9334-E7A29C459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181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86" name="Rectangle 14">
            <a:extLst>
              <a:ext uri="{FF2B5EF4-FFF2-40B4-BE49-F238E27FC236}">
                <a16:creationId xmlns:a16="http://schemas.microsoft.com/office/drawing/2014/main" id="{C0F2599D-0BB1-4038-8875-CE3B2EB82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181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87" name="Rectangle 15">
            <a:extLst>
              <a:ext uri="{FF2B5EF4-FFF2-40B4-BE49-F238E27FC236}">
                <a16:creationId xmlns:a16="http://schemas.microsoft.com/office/drawing/2014/main" id="{2D10C646-48AA-4D08-A84E-0445C7929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5257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88" name="Line 17">
            <a:extLst>
              <a:ext uri="{FF2B5EF4-FFF2-40B4-BE49-F238E27FC236}">
                <a16:creationId xmlns:a16="http://schemas.microsoft.com/office/drawing/2014/main" id="{AB3A7DAA-B874-4174-9900-4C9F3BE870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5257800"/>
            <a:ext cx="1371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0189" name="Line 18">
            <a:extLst>
              <a:ext uri="{FF2B5EF4-FFF2-40B4-BE49-F238E27FC236}">
                <a16:creationId xmlns:a16="http://schemas.microsoft.com/office/drawing/2014/main" id="{414C33E1-E068-49C1-B295-5B9A93E983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5334000"/>
            <a:ext cx="1447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0190" name="Text Box 19">
            <a:extLst>
              <a:ext uri="{FF2B5EF4-FFF2-40B4-BE49-F238E27FC236}">
                <a16:creationId xmlns:a16="http://schemas.microsoft.com/office/drawing/2014/main" id="{2B8BC807-C823-41E0-88C8-C8269A480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6019801"/>
            <a:ext cx="318928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Magnification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one texel to many pixels</a:t>
            </a:r>
          </a:p>
        </p:txBody>
      </p:sp>
      <p:sp>
        <p:nvSpPr>
          <p:cNvPr id="50191" name="Text Box 20">
            <a:extLst>
              <a:ext uri="{FF2B5EF4-FFF2-40B4-BE49-F238E27FC236}">
                <a16:creationId xmlns:a16="http://schemas.microsoft.com/office/drawing/2014/main" id="{C3746EA3-5D92-4834-80B9-9B7D566D5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6019801"/>
            <a:ext cx="318928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Minification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56BCFE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many texels to one pixel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952F1-6AAC-4705-A917-35165153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95858-07E7-4C56-9836-ABC0A7AD3F4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9772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46E1CD16-8F2D-4161-BD1F-A4C7DF3BB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7010400" cy="106680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Zoom In: Magnification Problem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7B72D44-EE3B-48E7-98C5-E3CB0F2015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229600" cy="4525963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51204" name="Picture 4" descr="lena64">
            <a:extLst>
              <a:ext uri="{FF2B5EF4-FFF2-40B4-BE49-F238E27FC236}">
                <a16:creationId xmlns:a16="http://schemas.microsoft.com/office/drawing/2014/main" id="{B53A3D01-93BA-41DD-85DF-AB15EBE24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95400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797" name="Group 5">
            <a:extLst>
              <a:ext uri="{FF2B5EF4-FFF2-40B4-BE49-F238E27FC236}">
                <a16:creationId xmlns:a16="http://schemas.microsoft.com/office/drawing/2014/main" id="{5C33162D-FAAB-4173-A190-173C52276BE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676400"/>
            <a:ext cx="3352800" cy="4089400"/>
            <a:chOff x="432" y="1392"/>
            <a:chExt cx="2112" cy="2576"/>
          </a:xfrm>
        </p:grpSpPr>
        <p:pic>
          <p:nvPicPr>
            <p:cNvPr id="51211" name="Picture 6" descr="lena256">
              <a:extLst>
                <a:ext uri="{FF2B5EF4-FFF2-40B4-BE49-F238E27FC236}">
                  <a16:creationId xmlns:a16="http://schemas.microsoft.com/office/drawing/2014/main" id="{BD3390E3-0686-4D40-A5A5-AEAEDA2BE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920"/>
              <a:ext cx="2048" cy="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12" name="Line 7">
              <a:extLst>
                <a:ext uri="{FF2B5EF4-FFF2-40B4-BE49-F238E27FC236}">
                  <a16:creationId xmlns:a16="http://schemas.microsoft.com/office/drawing/2014/main" id="{829D9DE7-CC16-4507-AD35-0ACC1F7F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1392"/>
              <a:ext cx="86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grpSp>
        <p:nvGrpSpPr>
          <p:cNvPr id="33800" name="Group 8">
            <a:extLst>
              <a:ext uri="{FF2B5EF4-FFF2-40B4-BE49-F238E27FC236}">
                <a16:creationId xmlns:a16="http://schemas.microsoft.com/office/drawing/2014/main" id="{DA64133B-470C-47E4-A7C8-353B5F1F34B6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676400"/>
            <a:ext cx="3251200" cy="4089400"/>
            <a:chOff x="3168" y="1392"/>
            <a:chExt cx="2048" cy="2576"/>
          </a:xfrm>
        </p:grpSpPr>
        <p:pic>
          <p:nvPicPr>
            <p:cNvPr id="51209" name="Picture 9" descr="lena256filt">
              <a:extLst>
                <a:ext uri="{FF2B5EF4-FFF2-40B4-BE49-F238E27FC236}">
                  <a16:creationId xmlns:a16="http://schemas.microsoft.com/office/drawing/2014/main" id="{18397EF5-749D-4BB9-8A15-239D6C314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1920"/>
              <a:ext cx="2048" cy="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10" name="Line 10">
              <a:extLst>
                <a:ext uri="{FF2B5EF4-FFF2-40B4-BE49-F238E27FC236}">
                  <a16:creationId xmlns:a16="http://schemas.microsoft.com/office/drawing/2014/main" id="{5E22DF87-A0BA-4599-AFD9-5E188E52E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392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1207" name="Text Box 11">
            <a:extLst>
              <a:ext uri="{FF2B5EF4-FFF2-40B4-BE49-F238E27FC236}">
                <a16:creationId xmlns:a16="http://schemas.microsoft.com/office/drawing/2014/main" id="{7A212951-9DED-436E-913D-27685351D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6019801"/>
            <a:ext cx="47529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one texel corresponds to many pixels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 “blockiness” / jaggies / aliasing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208" name="Text Box 12">
            <a:extLst>
              <a:ext uri="{FF2B5EF4-FFF2-40B4-BE49-F238E27FC236}">
                <a16:creationId xmlns:a16="http://schemas.microsoft.com/office/drawing/2014/main" id="{C7B46CBD-383C-4A35-BD3E-DC8C542BA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6019801"/>
            <a:ext cx="345598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solution: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apply averaging 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(magnification filter)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C672B-6DE3-47DB-95FB-B608BA82D6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5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:a16="http://schemas.microsoft.com/office/drawing/2014/main" id="{E82AE0CD-9670-4CD7-BB95-D5B7A811C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DB6EA58E-39D2-403A-86C2-04B727FAD626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14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8D024A9E-9D4F-45D0-BC42-E5D3600415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281114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Light Sources in Phong Model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D12FB816-EF69-4AF3-8A1E-BF968CFD9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886" y="1877291"/>
            <a:ext cx="11735114" cy="4724400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Add the results from each light source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Each light source has separate diffuse, specular, and ambient terms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Allows for maximum flexibility even though this form does not have a physical justification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Separate red, green and blue components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9 coefficients </a:t>
            </a:r>
            <a:r>
              <a:rPr lang="en-US" altLang="en-US" i="1" dirty="0">
                <a:ea typeface="ＭＳ Ｐゴシック" panose="020B0600070205080204" pitchFamily="34" charset="-128"/>
              </a:rPr>
              <a:t>for each point source</a:t>
            </a:r>
          </a:p>
          <a:p>
            <a:pPr lvl="1"/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dr</a:t>
            </a:r>
            <a:r>
              <a:rPr lang="en-US" altLang="en-US" sz="3200" dirty="0">
                <a:ea typeface="ＭＳ Ｐゴシック" panose="020B0600070205080204" pitchFamily="34" charset="-128"/>
              </a:rPr>
              <a:t>, 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dg</a:t>
            </a:r>
            <a:r>
              <a:rPr lang="en-US" altLang="en-US" sz="3200" dirty="0">
                <a:ea typeface="ＭＳ Ｐゴシック" panose="020B0600070205080204" pitchFamily="34" charset="-128"/>
              </a:rPr>
              <a:t>, 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db</a:t>
            </a:r>
            <a:r>
              <a:rPr lang="en-US" altLang="en-US" sz="3200" dirty="0">
                <a:ea typeface="ＭＳ Ｐゴシック" panose="020B0600070205080204" pitchFamily="34" charset="-128"/>
              </a:rPr>
              <a:t>,   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sr</a:t>
            </a:r>
            <a:r>
              <a:rPr lang="en-US" altLang="en-US" sz="3200" dirty="0">
                <a:ea typeface="ＭＳ Ｐゴシック" panose="020B0600070205080204" pitchFamily="34" charset="-128"/>
              </a:rPr>
              <a:t>, 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sg</a:t>
            </a:r>
            <a:r>
              <a:rPr lang="en-US" altLang="en-US" sz="3200" dirty="0">
                <a:ea typeface="ＭＳ Ｐゴシック" panose="020B0600070205080204" pitchFamily="34" charset="-128"/>
              </a:rPr>
              <a:t>, 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sb</a:t>
            </a:r>
            <a:r>
              <a:rPr lang="en-US" altLang="en-US" sz="3200" dirty="0">
                <a:ea typeface="ＭＳ Ｐゴシック" panose="020B0600070205080204" pitchFamily="34" charset="-128"/>
              </a:rPr>
              <a:t>,   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ar</a:t>
            </a:r>
            <a:r>
              <a:rPr lang="en-US" altLang="en-US" sz="3200" dirty="0">
                <a:ea typeface="ＭＳ Ｐゴシック" panose="020B0600070205080204" pitchFamily="34" charset="-128"/>
              </a:rPr>
              <a:t>, 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ag</a:t>
            </a:r>
            <a:r>
              <a:rPr lang="en-US" altLang="en-US" sz="3200" dirty="0">
                <a:ea typeface="ＭＳ Ｐゴシック" panose="020B0600070205080204" pitchFamily="34" charset="-128"/>
              </a:rPr>
              <a:t>, 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ab</a:t>
            </a:r>
            <a:br>
              <a:rPr lang="en-US" altLang="en-US" sz="3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r>
              <a:rPr lang="en-US" altLang="en-US" sz="3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diffuse                        specular                  ambient</a:t>
            </a:r>
            <a:br>
              <a:rPr lang="en-US" altLang="en-US" sz="3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r>
              <a:rPr lang="en-US" altLang="en-US" sz="3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                                   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                                  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A         </a:t>
            </a:r>
            <a:br>
              <a:rPr lang="en-US" altLang="en-US" sz="3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r>
              <a:rPr lang="en-US" altLang="en-US" sz="3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                             </a:t>
            </a:r>
            <a:r>
              <a:rPr lang="en-US" altLang="en-US" sz="3200" baseline="-25000" dirty="0">
                <a:latin typeface="Tw Cen MT (Body)"/>
                <a:ea typeface="ＭＳ Ｐゴシック" panose="020B0600070205080204" pitchFamily="34" charset="-128"/>
              </a:rPr>
              <a:t>(Store in 3 vectors)</a:t>
            </a:r>
            <a:r>
              <a:rPr lang="en-US" altLang="en-US" sz="3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                                                    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2025D83B-5E31-464D-B893-F577C8B8A3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975" y="-11853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Zoom-In: Magnification Filter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D3DD7884-483B-4701-B3AC-0848579D0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150" y="1524000"/>
            <a:ext cx="10039350" cy="2667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Another way to say it: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A pixel corresponds to a small portion of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one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texel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Results in many pixels getting same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texel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In this example: all 4 pixels get color from one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texel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Without a filtering method, aliasing is common 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Magnification filter: smooths transition between pixels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FE955942-1212-401E-B641-E6501749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648200"/>
            <a:ext cx="13716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29" name="Line 6">
            <a:extLst>
              <a:ext uri="{FF2B5EF4-FFF2-40B4-BE49-F238E27FC236}">
                <a16:creationId xmlns:a16="http://schemas.microsoft.com/office/drawing/2014/main" id="{4FE8F656-F6CA-4FC5-9CCD-1395755D6C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46482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2230" name="Line 9">
            <a:extLst>
              <a:ext uri="{FF2B5EF4-FFF2-40B4-BE49-F238E27FC236}">
                <a16:creationId xmlns:a16="http://schemas.microsoft.com/office/drawing/2014/main" id="{E9D86243-320A-42C1-A1FF-523FAD0E2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54102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2231" name="Text Box 12">
            <a:extLst>
              <a:ext uri="{FF2B5EF4-FFF2-40B4-BE49-F238E27FC236}">
                <a16:creationId xmlns:a16="http://schemas.microsoft.com/office/drawing/2014/main" id="{5865CEA6-31D0-47A7-AEA8-96DA39185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5715001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32" name="Rectangle 13">
            <a:extLst>
              <a:ext uri="{FF2B5EF4-FFF2-40B4-BE49-F238E27FC236}">
                <a16:creationId xmlns:a16="http://schemas.microsoft.com/office/drawing/2014/main" id="{330BC389-CCD7-4589-8044-724F76AF0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648200"/>
            <a:ext cx="19050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33" name="Line 16">
            <a:extLst>
              <a:ext uri="{FF2B5EF4-FFF2-40B4-BE49-F238E27FC236}">
                <a16:creationId xmlns:a16="http://schemas.microsoft.com/office/drawing/2014/main" id="{D6311C6E-A12D-4E9B-8094-1C9B5C2AE8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54864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2234" name="Line 17">
            <a:extLst>
              <a:ext uri="{FF2B5EF4-FFF2-40B4-BE49-F238E27FC236}">
                <a16:creationId xmlns:a16="http://schemas.microsoft.com/office/drawing/2014/main" id="{CC8503EE-0877-4BA7-A717-B019FE98C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6482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2235" name="Text Box 18">
            <a:extLst>
              <a:ext uri="{FF2B5EF4-FFF2-40B4-BE49-F238E27FC236}">
                <a16:creationId xmlns:a16="http://schemas.microsoft.com/office/drawing/2014/main" id="{6957E98D-D2AD-4BD7-B6AA-9E576ACC6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4876801"/>
            <a:ext cx="708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pixel</a:t>
            </a:r>
          </a:p>
        </p:txBody>
      </p:sp>
      <p:sp>
        <p:nvSpPr>
          <p:cNvPr id="52236" name="Text Box 19">
            <a:extLst>
              <a:ext uri="{FF2B5EF4-FFF2-40B4-BE49-F238E27FC236}">
                <a16:creationId xmlns:a16="http://schemas.microsoft.com/office/drawing/2014/main" id="{95908F0B-E30B-420A-A68A-D126360E5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6248400"/>
            <a:ext cx="15966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Texture space</a:t>
            </a:r>
          </a:p>
        </p:txBody>
      </p:sp>
      <p:sp>
        <p:nvSpPr>
          <p:cNvPr id="52237" name="Rectangle 20">
            <a:extLst>
              <a:ext uri="{FF2B5EF4-FFF2-40B4-BE49-F238E27FC236}">
                <a16:creationId xmlns:a16="http://schemas.microsoft.com/office/drawing/2014/main" id="{967C5047-48BB-4EC0-98E1-10391D465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48006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38" name="Line 21">
            <a:extLst>
              <a:ext uri="{FF2B5EF4-FFF2-40B4-BE49-F238E27FC236}">
                <a16:creationId xmlns:a16="http://schemas.microsoft.com/office/drawing/2014/main" id="{A457827F-78EA-469E-9431-F878332481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4800600"/>
            <a:ext cx="358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46E23-1321-4A0E-9B2F-0AC92A460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4227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9E271C96-63D2-41EC-A6D2-62E36BD4D0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4275" y="908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Zoom-In: Magnification Filter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ECD6638-19CB-44E6-9B97-D132BA4431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3724" y="1447799"/>
            <a:ext cx="9397995" cy="31242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Options for smoothing: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Simplest: GL_NEAREST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Just use the closest </a:t>
            </a:r>
            <a:r>
              <a:rPr lang="en-US" altLang="en-US" dirty="0" err="1">
                <a:ea typeface="ＭＳ Ｐゴシック" panose="020B0600070205080204" pitchFamily="34" charset="-128"/>
              </a:rPr>
              <a:t>texel’s</a:t>
            </a:r>
            <a:r>
              <a:rPr lang="en-US" altLang="en-US" dirty="0">
                <a:ea typeface="ＭＳ Ｐゴシック" panose="020B0600070205080204" pitchFamily="34" charset="-128"/>
              </a:rPr>
              <a:t> color (default – jaggies common)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Also called point sampling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Better: GL_LINEAR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Weighted average of the four nearest </a:t>
            </a:r>
            <a:r>
              <a:rPr lang="en-US" altLang="en-US" dirty="0" err="1">
                <a:ea typeface="ＭＳ Ｐゴシック" panose="020B0600070205080204" pitchFamily="34" charset="-128"/>
              </a:rPr>
              <a:t>texels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Also called bilinear sampling (interpolation)</a:t>
            </a:r>
          </a:p>
        </p:txBody>
      </p:sp>
      <p:sp>
        <p:nvSpPr>
          <p:cNvPr id="53252" name="Text Box 9">
            <a:extLst>
              <a:ext uri="{FF2B5EF4-FFF2-40B4-BE49-F238E27FC236}">
                <a16:creationId xmlns:a16="http://schemas.microsoft.com/office/drawing/2014/main" id="{AB952B2D-BDCE-4E01-BD1A-1EFE9D159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5715001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3" name="Rectangle 10">
            <a:extLst>
              <a:ext uri="{FF2B5EF4-FFF2-40B4-BE49-F238E27FC236}">
                <a16:creationId xmlns:a16="http://schemas.microsoft.com/office/drawing/2014/main" id="{54D2481C-55B8-436D-BFE9-BBF3000CE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648200"/>
            <a:ext cx="13716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4" name="Line 11">
            <a:extLst>
              <a:ext uri="{FF2B5EF4-FFF2-40B4-BE49-F238E27FC236}">
                <a16:creationId xmlns:a16="http://schemas.microsoft.com/office/drawing/2014/main" id="{476DCC4E-468B-4A7C-A70F-E8ADA61D311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45720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3255" name="Line 12">
            <a:extLst>
              <a:ext uri="{FF2B5EF4-FFF2-40B4-BE49-F238E27FC236}">
                <a16:creationId xmlns:a16="http://schemas.microsoft.com/office/drawing/2014/main" id="{51D5A77D-0209-4077-B494-A0365F986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54102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3256" name="Rectangle 13">
            <a:extLst>
              <a:ext uri="{FF2B5EF4-FFF2-40B4-BE49-F238E27FC236}">
                <a16:creationId xmlns:a16="http://schemas.microsoft.com/office/drawing/2014/main" id="{F3F308BB-99F3-423F-8416-14A7FBF6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48006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7" name="Text Box 14">
            <a:extLst>
              <a:ext uri="{FF2B5EF4-FFF2-40B4-BE49-F238E27FC236}">
                <a16:creationId xmlns:a16="http://schemas.microsoft.com/office/drawing/2014/main" id="{419078FA-E816-4518-8147-BA6AC2529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005" y="5941367"/>
            <a:ext cx="1056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(s0, t0)</a:t>
            </a:r>
          </a:p>
        </p:txBody>
      </p:sp>
      <p:sp>
        <p:nvSpPr>
          <p:cNvPr id="53258" name="Text Box 15">
            <a:extLst>
              <a:ext uri="{FF2B5EF4-FFF2-40B4-BE49-F238E27FC236}">
                <a16:creationId xmlns:a16="http://schemas.microsoft.com/office/drawing/2014/main" id="{8698DDC9-D9E2-4882-9184-695408FC9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5562601"/>
            <a:ext cx="4748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53259" name="Text Box 16">
            <a:extLst>
              <a:ext uri="{FF2B5EF4-FFF2-40B4-BE49-F238E27FC236}">
                <a16:creationId xmlns:a16="http://schemas.microsoft.com/office/drawing/2014/main" id="{28DAED68-92E4-4657-8A93-7815ECC9D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5562601"/>
            <a:ext cx="4748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53260" name="Text Box 17">
            <a:extLst>
              <a:ext uri="{FF2B5EF4-FFF2-40B4-BE49-F238E27FC236}">
                <a16:creationId xmlns:a16="http://schemas.microsoft.com/office/drawing/2014/main" id="{34DD0C42-5785-44F0-B25D-CBF35E3E9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4800601"/>
            <a:ext cx="4748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53261" name="Text Box 18">
            <a:extLst>
              <a:ext uri="{FF2B5EF4-FFF2-40B4-BE49-F238E27FC236}">
                <a16:creationId xmlns:a16="http://schemas.microsoft.com/office/drawing/2014/main" id="{CA9CE8EA-11D8-4F93-96E1-4ACD2769A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8832" y="5976117"/>
            <a:ext cx="1056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(s2, t0)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1326EF93-E868-4D6A-8683-8E8A1C4AE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46" y="4260792"/>
            <a:ext cx="359265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Bilinear interpolation: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Get local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coords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(b1,b2) in [0,1]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    b1 = (s – s0)/(s2 – s0)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    b2 = (t – t0)/(t2 – t0)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(1-b2)  *  ( (1-b1)*c0 + b1*c1)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+      b2  * ( (1-b1)*c2 + b1*c3) 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29D228-FAED-41CE-A36F-0F8AB72586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4057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35A78E4-B6D4-4810-A4CD-D995F39E1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975" y="23073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Zoom Out: Minification Filter 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E8DBDCA-BD9A-44F9-8F02-405538291B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4425" y="1820862"/>
            <a:ext cx="82296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Many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texels</a:t>
            </a:r>
            <a:r>
              <a:rPr lang="en-US" altLang="en-US" sz="2800" dirty="0">
                <a:ea typeface="ＭＳ Ｐゴシック" panose="020B0600070205080204" pitchFamily="34" charset="-128"/>
              </a:rPr>
              <a:t> correspond to one pixel 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Common with perspective foreshortening</a:t>
            </a:r>
            <a:br>
              <a:rPr lang="en-US" altLang="en-US" sz="2800" dirty="0">
                <a:ea typeface="ＭＳ Ｐゴシック" panose="020B0600070205080204" pitchFamily="34" charset="-128"/>
              </a:rPr>
            </a:br>
            <a:r>
              <a:rPr lang="en-US" altLang="en-US" sz="2800" dirty="0">
                <a:ea typeface="ＭＳ Ｐゴシック" panose="020B0600070205080204" pitchFamily="34" charset="-128"/>
              </a:rPr>
              <a:t>(see example on next slide)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5FB35ECC-A461-4AF1-ABE7-75F0070E7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429000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4277" name="Picture 5" descr="checks3232">
            <a:extLst>
              <a:ext uri="{FF2B5EF4-FFF2-40B4-BE49-F238E27FC236}">
                <a16:creationId xmlns:a16="http://schemas.microsoft.com/office/drawing/2014/main" id="{1CF8E4F9-2B20-4008-B9C5-7A56067F0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429000"/>
            <a:ext cx="914400" cy="914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8" name="Rectangle 6">
            <a:extLst>
              <a:ext uri="{FF2B5EF4-FFF2-40B4-BE49-F238E27FC236}">
                <a16:creationId xmlns:a16="http://schemas.microsoft.com/office/drawing/2014/main" id="{015AEE24-4D5D-4E85-882B-8EB9B52FE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9" name="Rectangle 7">
            <a:extLst>
              <a:ext uri="{FF2B5EF4-FFF2-40B4-BE49-F238E27FC236}">
                <a16:creationId xmlns:a16="http://schemas.microsoft.com/office/drawing/2014/main" id="{80EA0207-B7E2-4440-A61D-B93E41935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3657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80" name="Line 9">
            <a:extLst>
              <a:ext uri="{FF2B5EF4-FFF2-40B4-BE49-F238E27FC236}">
                <a16:creationId xmlns:a16="http://schemas.microsoft.com/office/drawing/2014/main" id="{E792D2DE-B9EE-4CA7-B6E1-9444A5578F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7338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4281" name="Text Box 11">
            <a:extLst>
              <a:ext uri="{FF2B5EF4-FFF2-40B4-BE49-F238E27FC236}">
                <a16:creationId xmlns:a16="http://schemas.microsoft.com/office/drawing/2014/main" id="{47615D6E-6FD5-45AB-AD16-1C95282ED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6" y="4075114"/>
            <a:ext cx="767793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Options: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GL_NEAREST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GL_LINEAR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GL_*_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MIPMAP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_*_      where * = NEAREST OR LINEAR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FE039-397D-4673-9CCC-4F1AE1234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3941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8419245-C748-41C5-97CC-F09951A99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174" y="-12013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Mipmap Improvements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7299A195-D4E0-4EEC-A715-C8C4D9656F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47108" name="Picture 4" descr="nomip">
            <a:extLst>
              <a:ext uri="{FF2B5EF4-FFF2-40B4-BE49-F238E27FC236}">
                <a16:creationId xmlns:a16="http://schemas.microsoft.com/office/drawing/2014/main" id="{6E7E0CB5-6028-4ED3-A5CC-BDF39488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0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 descr="mip">
            <a:extLst>
              <a:ext uri="{FF2B5EF4-FFF2-40B4-BE49-F238E27FC236}">
                <a16:creationId xmlns:a16="http://schemas.microsoft.com/office/drawing/2014/main" id="{04CC1201-25E9-421C-8165-8C276BF78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00200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 Box 6">
            <a:extLst>
              <a:ext uri="{FF2B5EF4-FFF2-40B4-BE49-F238E27FC236}">
                <a16:creationId xmlns:a16="http://schemas.microsoft.com/office/drawing/2014/main" id="{87CC182C-9F17-4D85-B871-9558C3658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491289"/>
            <a:ext cx="72390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Images from the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flipCode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tutorial in the Resources</a:t>
            </a:r>
          </a:p>
        </p:txBody>
      </p:sp>
      <p:sp>
        <p:nvSpPr>
          <p:cNvPr id="55303" name="Text Box 7">
            <a:extLst>
              <a:ext uri="{FF2B5EF4-FFF2-40B4-BE49-F238E27FC236}">
                <a16:creationId xmlns:a16="http://schemas.microsoft.com/office/drawing/2014/main" id="{79206BAC-96AB-401C-A55F-F2D2AA837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05401"/>
            <a:ext cx="40014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Perspective foreshortening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and poor texture mapping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causes checkerboard to deform</a:t>
            </a:r>
          </a:p>
        </p:txBody>
      </p:sp>
      <p:sp>
        <p:nvSpPr>
          <p:cNvPr id="55304" name="Text Box 8">
            <a:extLst>
              <a:ext uri="{FF2B5EF4-FFF2-40B4-BE49-F238E27FC236}">
                <a16:creationId xmlns:a16="http://schemas.microsoft.com/office/drawing/2014/main" id="{146973AE-AD87-4101-820F-E1C64084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5105401"/>
            <a:ext cx="328327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Mipmaps improve the 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mapping, returning more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form to the checkerboard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6E81BE-4A40-4839-B6AE-991A1AF0D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02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5813EBDA-B5C3-4C47-B7EC-00FC5652CF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Better Min Filter: Mipmaps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ACD95DBA-AF65-4404-979E-F5CF2A086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en-US" dirty="0" err="1">
                <a:ea typeface="ＭＳ Ｐゴシック" panose="020B0600070205080204" pitchFamily="34" charset="-128"/>
              </a:rPr>
              <a:t>mip</a:t>
            </a:r>
            <a:r>
              <a:rPr lang="en-US" altLang="en-US" dirty="0">
                <a:ea typeface="ＭＳ Ｐゴシック" panose="020B0600070205080204" pitchFamily="34" charset="-128"/>
              </a:rPr>
              <a:t>” stands for </a:t>
            </a:r>
            <a:r>
              <a:rPr lang="en-US" altLang="en-US" i="1" dirty="0">
                <a:ea typeface="ＭＳ Ｐゴシック" panose="020B0600070205080204" pitchFamily="34" charset="-128"/>
              </a:rPr>
              <a:t>multum in parvo -- </a:t>
            </a:r>
            <a:r>
              <a:rPr lang="en-US" altLang="en-US" dirty="0">
                <a:ea typeface="ＭＳ Ｐゴシック" panose="020B0600070205080204" pitchFamily="34" charset="-128"/>
              </a:rPr>
              <a:t>“many things in a small place”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 Basic idea: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Create many textures of decreasing size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and use one of these sub-textures when appropriate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30DA1-8612-40C0-9E12-8DD25F303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4329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2D99BFD-1C6D-400E-9118-280F2D8E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0774" y="-65456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Mipmap Representation I</a:t>
            </a:r>
          </a:p>
        </p:txBody>
      </p:sp>
      <p:pic>
        <p:nvPicPr>
          <p:cNvPr id="57348" name="Picture 4" descr="lena256">
            <a:extLst>
              <a:ext uri="{FF2B5EF4-FFF2-40B4-BE49-F238E27FC236}">
                <a16:creationId xmlns:a16="http://schemas.microsoft.com/office/drawing/2014/main" id="{7E63BC6A-E112-4536-8828-1191C1F53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524001"/>
            <a:ext cx="2925763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 descr="lena128">
            <a:extLst>
              <a:ext uri="{FF2B5EF4-FFF2-40B4-BE49-F238E27FC236}">
                <a16:creationId xmlns:a16="http://schemas.microsoft.com/office/drawing/2014/main" id="{6D838839-0E35-46CF-84F1-CCFEEADDD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81400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6" descr="lena64">
            <a:extLst>
              <a:ext uri="{FF2B5EF4-FFF2-40B4-BE49-F238E27FC236}">
                <a16:creationId xmlns:a16="http://schemas.microsoft.com/office/drawing/2014/main" id="{495430A9-9BA3-4036-BC9B-F91DFF925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724400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7" descr="lena32">
            <a:extLst>
              <a:ext uri="{FF2B5EF4-FFF2-40B4-BE49-F238E27FC236}">
                <a16:creationId xmlns:a16="http://schemas.microsoft.com/office/drawing/2014/main" id="{DBF642FC-4519-48DC-8B4F-DBB210A8F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4102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2" name="Text Box 8">
            <a:extLst>
              <a:ext uri="{FF2B5EF4-FFF2-40B4-BE49-F238E27FC236}">
                <a16:creationId xmlns:a16="http://schemas.microsoft.com/office/drawing/2014/main" id="{52FCA1EF-2FC8-422A-A1BE-CAA0B96AB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1941513"/>
            <a:ext cx="4953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Mipmaps: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Pre-filtered textures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-- Create several copies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-- Filter down in size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353" name="Text Box 9">
            <a:extLst>
              <a:ext uri="{FF2B5EF4-FFF2-40B4-BE49-F238E27FC236}">
                <a16:creationId xmlns:a16="http://schemas.microsoft.com/office/drawing/2014/main" id="{8EA45E44-1EAB-4590-8C3D-CBD5371BB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73" y="5421739"/>
            <a:ext cx="99637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Appropriately sized texture selected 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based on number of pixels occupied by geometry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377CAB-913B-4F23-9BD9-042115E52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0634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188DA742-BCB7-4894-8759-AF8E2B5C4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-72176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Mipmap Representation II</a:t>
            </a:r>
          </a:p>
        </p:txBody>
      </p:sp>
      <p:pic>
        <p:nvPicPr>
          <p:cNvPr id="49156" name="Picture 4" descr="lena256">
            <a:extLst>
              <a:ext uri="{FF2B5EF4-FFF2-40B4-BE49-F238E27FC236}">
                <a16:creationId xmlns:a16="http://schemas.microsoft.com/office/drawing/2014/main" id="{3E31AA9B-6060-4EBE-90FC-B7CFF8953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524001"/>
            <a:ext cx="2925763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 descr="lenamip">
            <a:extLst>
              <a:ext uri="{FF2B5EF4-FFF2-40B4-BE49-F238E27FC236}">
                <a16:creationId xmlns:a16="http://schemas.microsoft.com/office/drawing/2014/main" id="{C36535C0-63A5-4D8A-B716-A64C997E5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4478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Text Box 6">
            <a:extLst>
              <a:ext uri="{FF2B5EF4-FFF2-40B4-BE49-F238E27FC236}">
                <a16:creationId xmlns:a16="http://schemas.microsoft.com/office/drawing/2014/main" id="{0969139F-300A-4F3E-B5DE-31BFBDFFE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8582" y="5234840"/>
            <a:ext cx="3886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Optimize storage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(Schematic of method)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6EBDAD-BF53-47BD-9FC5-623CEEFD9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07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1AB0AEF4-B34C-4882-BA35-B4513D8712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Filtering in Summary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F951EEB-F6A6-480E-AB10-7DBFEC932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Zoom-in calls for mag filter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Zoom-out calls for min filter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More advanced filters require more time/computation but produce better results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Mipmapping is an advanced min filter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WebGL details to come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C71600-FE73-4C64-8C5C-79C102D9C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8753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3A2B6421-334B-4220-8E3D-FE0E06134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23073"/>
            <a:ext cx="10364451" cy="1596177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Wrapping Modes: Repeat or Clamp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578DB195-CEF3-464E-A01E-01FB3C7EC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17526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Can assign texture coords outside of [0,1] and have them either </a:t>
            </a:r>
            <a:r>
              <a:rPr lang="en-US" altLang="en-US" sz="2400" i="1">
                <a:ea typeface="ＭＳ Ｐゴシック" panose="020B0600070205080204" pitchFamily="34" charset="-128"/>
              </a:rPr>
              <a:t>clamp</a:t>
            </a:r>
            <a:r>
              <a:rPr lang="en-US" altLang="en-US" sz="2400">
                <a:ea typeface="ＭＳ Ｐゴシック" panose="020B0600070205080204" pitchFamily="34" charset="-128"/>
              </a:rPr>
              <a:t> or </a:t>
            </a:r>
            <a:r>
              <a:rPr lang="en-US" altLang="en-US" sz="2400" i="1">
                <a:ea typeface="ＭＳ Ｐゴシック" panose="020B0600070205080204" pitchFamily="34" charset="-128"/>
              </a:rPr>
              <a:t>repeat</a:t>
            </a:r>
            <a:r>
              <a:rPr lang="en-US" altLang="en-US" sz="2400">
                <a:ea typeface="ＭＳ Ｐゴシック" panose="020B0600070205080204" pitchFamily="34" charset="-128"/>
              </a:rPr>
              <a:t> the texture map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Repeat Issue: Making the texture borders match-up</a:t>
            </a:r>
          </a:p>
        </p:txBody>
      </p:sp>
      <p:sp>
        <p:nvSpPr>
          <p:cNvPr id="61444" name="Rectangle 4">
            <a:extLst>
              <a:ext uri="{FF2B5EF4-FFF2-40B4-BE49-F238E27FC236}">
                <a16:creationId xmlns:a16="http://schemas.microsoft.com/office/drawing/2014/main" id="{26118A28-8A03-4305-AD9E-0684532C0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962400"/>
            <a:ext cx="1676400" cy="1752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5" name="AutoShape 5">
            <a:extLst>
              <a:ext uri="{FF2B5EF4-FFF2-40B4-BE49-F238E27FC236}">
                <a16:creationId xmlns:a16="http://schemas.microsoft.com/office/drawing/2014/main" id="{B9FC921C-A82E-4EF9-B245-FED5AEDD8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419600"/>
            <a:ext cx="914400" cy="9144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6" name="Rectangle 6">
            <a:extLst>
              <a:ext uri="{FF2B5EF4-FFF2-40B4-BE49-F238E27FC236}">
                <a16:creationId xmlns:a16="http://schemas.microsoft.com/office/drawing/2014/main" id="{BE9C45F4-8DF0-40F9-B4F9-F6018CEA6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962400"/>
            <a:ext cx="1676400" cy="1752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7" name="Rectangle 7">
            <a:extLst>
              <a:ext uri="{FF2B5EF4-FFF2-40B4-BE49-F238E27FC236}">
                <a16:creationId xmlns:a16="http://schemas.microsoft.com/office/drawing/2014/main" id="{189BFBCE-E55E-4750-B21D-BDA81048F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962400"/>
            <a:ext cx="1676400" cy="1752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8" name="AutoShape 8">
            <a:extLst>
              <a:ext uri="{FF2B5EF4-FFF2-40B4-BE49-F238E27FC236}">
                <a16:creationId xmlns:a16="http://schemas.microsoft.com/office/drawing/2014/main" id="{A1980FA0-7B1C-48F4-B7D3-5EE65A606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419600"/>
            <a:ext cx="914400" cy="9144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9" name="Rectangle 9">
            <a:extLst>
              <a:ext uri="{FF2B5EF4-FFF2-40B4-BE49-F238E27FC236}">
                <a16:creationId xmlns:a16="http://schemas.microsoft.com/office/drawing/2014/main" id="{043B83E1-D17D-4389-94AF-067B0B104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3962400"/>
            <a:ext cx="1676400" cy="1752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50" name="AutoShape 13">
            <a:extLst>
              <a:ext uri="{FF2B5EF4-FFF2-40B4-BE49-F238E27FC236}">
                <a16:creationId xmlns:a16="http://schemas.microsoft.com/office/drawing/2014/main" id="{B0AF3867-BABB-438E-91CF-CC5517AAB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4419600"/>
            <a:ext cx="914400" cy="9144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51" name="Text Box 14">
            <a:extLst>
              <a:ext uri="{FF2B5EF4-FFF2-40B4-BE49-F238E27FC236}">
                <a16:creationId xmlns:a16="http://schemas.microsoft.com/office/drawing/2014/main" id="{6A051D5F-6526-48F6-9C66-ADD062F2B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6" y="5983289"/>
            <a:ext cx="12250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clamped</a:t>
            </a:r>
          </a:p>
        </p:txBody>
      </p:sp>
      <p:sp>
        <p:nvSpPr>
          <p:cNvPr id="61452" name="Text Box 15">
            <a:extLst>
              <a:ext uri="{FF2B5EF4-FFF2-40B4-BE49-F238E27FC236}">
                <a16:creationId xmlns:a16="http://schemas.microsoft.com/office/drawing/2014/main" id="{BDE05EE8-01D3-4E3A-996D-A0EB7F3CE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1" y="5943601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repeat</a:t>
            </a:r>
          </a:p>
        </p:txBody>
      </p:sp>
      <p:sp>
        <p:nvSpPr>
          <p:cNvPr id="61453" name="Text Box 16">
            <a:extLst>
              <a:ext uri="{FF2B5EF4-FFF2-40B4-BE49-F238E27FC236}">
                <a16:creationId xmlns:a16="http://schemas.microsoft.com/office/drawing/2014/main" id="{813872AC-4328-4159-9DEF-02EE94E6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5" y="3541714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61454" name="Text Box 17">
            <a:extLst>
              <a:ext uri="{FF2B5EF4-FFF2-40B4-BE49-F238E27FC236}">
                <a16:creationId xmlns:a16="http://schemas.microsoft.com/office/drawing/2014/main" id="{7234FFE2-54F4-4035-ABB1-33822BC26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505201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61455" name="Text Box 18">
            <a:extLst>
              <a:ext uri="{FF2B5EF4-FFF2-40B4-BE49-F238E27FC236}">
                <a16:creationId xmlns:a16="http://schemas.microsoft.com/office/drawing/2014/main" id="{DDEB6DD6-7CE9-4DAA-8ED0-4C3647E6D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505201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61456" name="Text Box 19">
            <a:extLst>
              <a:ext uri="{FF2B5EF4-FFF2-40B4-BE49-F238E27FC236}">
                <a16:creationId xmlns:a16="http://schemas.microsoft.com/office/drawing/2014/main" id="{6783FD14-E1AC-4AE4-B299-1A086C29A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3505201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61457" name="Text Box 20">
            <a:extLst>
              <a:ext uri="{FF2B5EF4-FFF2-40B4-BE49-F238E27FC236}">
                <a16:creationId xmlns:a16="http://schemas.microsoft.com/office/drawing/2014/main" id="{4459C005-67B9-4C64-BBC1-9B9212E22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505201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61458" name="Text Box 21">
            <a:extLst>
              <a:ext uri="{FF2B5EF4-FFF2-40B4-BE49-F238E27FC236}">
                <a16:creationId xmlns:a16="http://schemas.microsoft.com/office/drawing/2014/main" id="{BE0EB7CD-DC95-47F6-A90D-AB4C5513E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7725" y="3465514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BA624-842F-422F-A0E0-784F76456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CE002-3714-4FE1-8514-CDDF28C598F9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6226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0A8C5AD8-640A-4EE1-AFD9-C9B3940D0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1D Textures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256DD36-7BCA-430A-A30F-1B307BA7635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599" y="1600201"/>
            <a:ext cx="5972175" cy="4525963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Similar to 2D texture but height = 1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One parameter to access texture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Applications: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pattern of colors for line segments or curves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Contouring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Cel</a:t>
            </a:r>
            <a:r>
              <a:rPr lang="en-US" altLang="en-US" dirty="0">
                <a:ea typeface="ＭＳ Ｐゴシック" panose="020B0600070205080204" pitchFamily="34" charset="-128"/>
              </a:rPr>
              <a:t> shading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angle between Surface normal and light vector</a:t>
            </a:r>
          </a:p>
        </p:txBody>
      </p:sp>
      <p:pic>
        <p:nvPicPr>
          <p:cNvPr id="62468" name="Picture 4" descr="texture_mapping_contouring">
            <a:extLst>
              <a:ext uri="{FF2B5EF4-FFF2-40B4-BE49-F238E27FC236}">
                <a16:creationId xmlns:a16="http://schemas.microsoft.com/office/drawing/2014/main" id="{BB20C48F-09F7-45FC-8834-28F2972C33DE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4189" y="1600200"/>
            <a:ext cx="2713037" cy="21859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2469" name="Picture 6" descr="olaf">
            <a:extLst>
              <a:ext uri="{FF2B5EF4-FFF2-40B4-BE49-F238E27FC236}">
                <a16:creationId xmlns:a16="http://schemas.microsoft.com/office/drawing/2014/main" id="{B7207B02-DD5D-404D-8EA7-1D635BDDE2AC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6576" y="3938589"/>
            <a:ext cx="2608263" cy="21875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70" name="Text Box 8">
            <a:extLst>
              <a:ext uri="{FF2B5EF4-FFF2-40B4-BE49-F238E27FC236}">
                <a16:creationId xmlns:a16="http://schemas.microsoft.com/office/drawing/2014/main" id="{850BE415-897C-4806-B4A6-F9878FAC3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926" y="6156325"/>
            <a:ext cx="1020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from intel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98DDE-4828-4A54-B454-1B4B680E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95858-07E7-4C56-9836-ABC0A7AD3F4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93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18824DFC-5A39-47E9-BF29-3C468672F8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8EBB27A3-B92F-4313-B44C-33DAB4D519F0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15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D8940AE-209B-480C-A136-F64E9F652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Light Sources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9F9FAE37-5314-4561-AFAB-4954EC9726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8993" y="2214694"/>
            <a:ext cx="10364452" cy="342410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General light sources are difficult to work with because we must integrate light coming from all points on the source </a:t>
            </a:r>
          </a:p>
        </p:txBody>
      </p:sp>
      <p:pic>
        <p:nvPicPr>
          <p:cNvPr id="39941" name="Picture 5" descr="AN06F06">
            <a:extLst>
              <a:ext uri="{FF2B5EF4-FFF2-40B4-BE49-F238E27FC236}">
                <a16:creationId xmlns:a16="http://schemas.microsoft.com/office/drawing/2014/main" id="{99AAD55C-0B2D-4742-BD3B-D5986CC5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200400"/>
            <a:ext cx="4719638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6200370-274E-4FE3-A210-31B638760F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3D Textures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510CCF5C-5250-470C-A621-3120CC2E1C2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42975" y="1568450"/>
            <a:ext cx="809625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3D texture elements are called </a:t>
            </a:r>
            <a:r>
              <a:rPr lang="en-US" altLang="en-US" i="1" dirty="0">
                <a:ea typeface="ＭＳ Ｐゴシック" panose="020B0600070205080204" pitchFamily="34" charset="-128"/>
              </a:rPr>
              <a:t>voxels </a:t>
            </a:r>
            <a:r>
              <a:rPr lang="en-US" altLang="en-US" dirty="0">
                <a:ea typeface="ＭＳ Ｐゴシック" panose="020B0600070205080204" pitchFamily="34" charset="-128"/>
              </a:rPr>
              <a:t>(volume elements)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Embed an object in the voxels to determine color at vertices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Helps avoid seams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Commonly used in medical or geoscience applications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Medical: CT or MRI layered 3D data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Geoscience: rock strata or gas measurements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Caution: Texture memory can run out fast!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Example</a:t>
            </a:r>
            <a:r>
              <a:rPr lang="en-US" altLang="en-US">
                <a:ea typeface="ＭＳ Ｐゴシック" panose="020B0600070205080204" pitchFamily="34" charset="-128"/>
              </a:rPr>
              <a:t>: </a:t>
            </a:r>
            <a:r>
              <a:rPr lang="en-US" altLang="en-US">
                <a:ea typeface="ＭＳ Ｐゴシック" panose="020B0600070205080204" pitchFamily="34" charset="-128"/>
                <a:hlinkClick r:id="rId2"/>
              </a:rPr>
              <a:t>Virtual </a:t>
            </a:r>
            <a:r>
              <a:rPr lang="en-US" altLang="en-US" dirty="0">
                <a:ea typeface="ＭＳ Ｐゴシック" panose="020B0600070205080204" pitchFamily="34" charset="-128"/>
                <a:hlinkClick r:id="rId2"/>
              </a:rPr>
              <a:t>Mummy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63492" name="Picture 5" descr="hamburg_mummy">
            <a:extLst>
              <a:ext uri="{FF2B5EF4-FFF2-40B4-BE49-F238E27FC236}">
                <a16:creationId xmlns:a16="http://schemas.microsoft.com/office/drawing/2014/main" id="{B5CEA0B2-425C-4E35-8EB0-8775D10ADD4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9726" y="1417638"/>
            <a:ext cx="1704975" cy="18097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5701A-0188-4236-BD74-A5185D54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0A64F1-5D4E-4B2F-B048-5A15F2C7798C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472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E571DBB7-E3EB-4093-B8BC-0037A601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Next</a:t>
            </a:r>
          </a:p>
        </p:txBody>
      </p:sp>
      <p:sp>
        <p:nvSpPr>
          <p:cNvPr id="64515" name="Content Placeholder 2">
            <a:extLst>
              <a:ext uri="{FF2B5EF4-FFF2-40B4-BE49-F238E27FC236}">
                <a16:creationId xmlns:a16="http://schemas.microsoft.com/office/drawing/2014/main" id="{6ACC7F19-FD23-49AE-AC4E-11EBA6D76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Programming textures in WebGL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5807F24A-4DB6-491D-80BF-6516964AF3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74BC19-AD61-4DFD-A5CB-D0F097DCC274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1687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C6A0-7CD1-4B02-A5AD-F2FDAA8450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Texture Mapping with WebGL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5A9A8-9AA0-46B3-AD8D-1FFD0F814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CSE 470</a:t>
            </a:r>
            <a:br>
              <a:rPr lang="en-US" dirty="0"/>
            </a:br>
            <a:r>
              <a:rPr lang="en-US" dirty="0"/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30430226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C45A0075-4ACE-41DE-9479-9451C44869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4F1C11A4-6F8F-423C-AD98-DC55DC71E924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153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9B41A9EC-4EBF-44A3-A48F-D49715D2E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32BA5E9-5812-4653-A120-C2A0614FF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2143125"/>
            <a:ext cx="82296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Introduce WebGL texture mapping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two-dimensional texture maps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assigning texture coordinates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forming texture images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Introduce WebGL texture functions and options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texture objects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texture parameters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 code</a:t>
            </a:r>
          </a:p>
        </p:txBody>
      </p:sp>
    </p:spTree>
    <p:extLst>
      <p:ext uri="{BB962C8B-B14F-4D97-AF65-F5344CB8AC3E}">
        <p14:creationId xmlns:p14="http://schemas.microsoft.com/office/powerpoint/2010/main" val="37525397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884F58BA-BFB4-4D7C-96C5-1D054ABAB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74456FC9-E07F-4B07-AAF3-6555DA046FBB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154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716836E-CF44-480E-998C-689C78437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9464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</a:t>
            </a:r>
            <a:r>
              <a:rPr lang="en-US" altLang="en-US" dirty="0" err="1">
                <a:ea typeface="ＭＳ Ｐゴシック" panose="020B0600070205080204" pitchFamily="34" charset="-128"/>
              </a:rPr>
              <a:t>Stragegy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F0F42345-D26C-447C-839B-8B02F182DA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927355"/>
            <a:ext cx="10364452" cy="4138482"/>
          </a:xfrm>
        </p:spPr>
        <p:txBody>
          <a:bodyPr>
            <a:noAutofit/>
          </a:bodyPr>
          <a:lstStyle/>
          <a:p>
            <a:pPr marL="590550" indent="-59055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Three steps to applying a texture</a:t>
            </a:r>
          </a:p>
          <a:p>
            <a:pPr marL="952500" lvl="1" indent="-495300">
              <a:buFontTx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specify the texture</a:t>
            </a:r>
          </a:p>
          <a:p>
            <a:pPr marL="1295400" lvl="2" indent="-381000"/>
            <a:r>
              <a:rPr lang="en-US" altLang="en-US" sz="2000" dirty="0">
                <a:ea typeface="ＭＳ Ｐゴシック" panose="020B0600070205080204" pitchFamily="34" charset="-128"/>
              </a:rPr>
              <a:t>read or generate image</a:t>
            </a:r>
          </a:p>
          <a:p>
            <a:pPr marL="1295400" lvl="2" indent="-381000"/>
            <a:r>
              <a:rPr lang="en-US" altLang="en-US" sz="2000" dirty="0">
                <a:ea typeface="ＭＳ Ｐゴシック" panose="020B0600070205080204" pitchFamily="34" charset="-128"/>
              </a:rPr>
              <a:t>assign to texture</a:t>
            </a:r>
          </a:p>
          <a:p>
            <a:pPr marL="1295400" lvl="2" indent="-381000"/>
            <a:r>
              <a:rPr lang="en-US" altLang="en-US" sz="2000" dirty="0">
                <a:ea typeface="ＭＳ Ｐゴシック" panose="020B0600070205080204" pitchFamily="34" charset="-128"/>
              </a:rPr>
              <a:t>enable texturing</a:t>
            </a:r>
          </a:p>
          <a:p>
            <a:pPr marL="952500" lvl="1" indent="-495300">
              <a:buFontTx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assign texture coordinates to vertices</a:t>
            </a:r>
          </a:p>
          <a:p>
            <a:pPr marL="1295400" lvl="2" indent="-381000"/>
            <a:r>
              <a:rPr lang="en-US" altLang="en-US" sz="2000" dirty="0">
                <a:ea typeface="ＭＳ Ｐゴシック" panose="020B0600070205080204" pitchFamily="34" charset="-128"/>
              </a:rPr>
              <a:t>Proper mapping function is left to application</a:t>
            </a:r>
          </a:p>
          <a:p>
            <a:pPr marL="952500" lvl="1" indent="-495300">
              <a:buFontTx/>
              <a:buAutoNum type="arabicPeriod"/>
            </a:pPr>
            <a:r>
              <a:rPr lang="en-US" altLang="en-US" sz="2000" dirty="0">
                <a:ea typeface="ＭＳ Ｐゴシック" panose="020B0600070205080204" pitchFamily="34" charset="-128"/>
              </a:rPr>
              <a:t>specify texture parameters</a:t>
            </a:r>
          </a:p>
          <a:p>
            <a:pPr marL="1295400" lvl="2" indent="-381000"/>
            <a:r>
              <a:rPr lang="en-US" altLang="en-US" sz="2000" dirty="0">
                <a:ea typeface="ＭＳ Ｐゴシック" panose="020B0600070205080204" pitchFamily="34" charset="-128"/>
              </a:rPr>
              <a:t>wrapping, filtering</a:t>
            </a:r>
          </a:p>
        </p:txBody>
      </p:sp>
    </p:spTree>
    <p:extLst>
      <p:ext uri="{BB962C8B-B14F-4D97-AF65-F5344CB8AC3E}">
        <p14:creationId xmlns:p14="http://schemas.microsoft.com/office/powerpoint/2010/main" val="1084437144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2">
            <a:extLst>
              <a:ext uri="{FF2B5EF4-FFF2-40B4-BE49-F238E27FC236}">
                <a16:creationId xmlns:a16="http://schemas.microsoft.com/office/drawing/2014/main" id="{3E8B1A46-AB6F-43CC-80E2-92EF2B8139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EFB72626-DE20-4BE4-90DE-08A66FF5D837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155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A81B7D32-C74E-4EB8-A1DB-7407C46F4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Texture Mapping</a:t>
            </a:r>
          </a:p>
        </p:txBody>
      </p:sp>
      <p:sp>
        <p:nvSpPr>
          <p:cNvPr id="19460" name="Rectangle 3" descr="P2060066">
            <a:extLst>
              <a:ext uri="{FF2B5EF4-FFF2-40B4-BE49-F238E27FC236}">
                <a16:creationId xmlns:a16="http://schemas.microsoft.com/office/drawing/2014/main" id="{AD8311BE-1C3A-4E5D-96FA-49E3B5B502F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362326" y="4540250"/>
            <a:ext cx="1901825" cy="1550988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9461" name="AutoShape 4" descr="P2060066">
            <a:extLst>
              <a:ext uri="{FF2B5EF4-FFF2-40B4-BE49-F238E27FC236}">
                <a16:creationId xmlns:a16="http://schemas.microsoft.com/office/drawing/2014/main" id="{600AB81E-B37B-4541-8369-D4DE86B9605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72364" y="1893889"/>
            <a:ext cx="2471737" cy="1323975"/>
          </a:xfrm>
          <a:prstGeom prst="parallelogram">
            <a:avLst>
              <a:gd name="adj" fmla="val 46673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9462" name="Group 5">
            <a:extLst>
              <a:ext uri="{FF2B5EF4-FFF2-40B4-BE49-F238E27FC236}">
                <a16:creationId xmlns:a16="http://schemas.microsoft.com/office/drawing/2014/main" id="{39BAEFAF-A133-457C-AE3B-9B2B029A0CFF}"/>
              </a:ext>
            </a:extLst>
          </p:cNvPr>
          <p:cNvGrpSpPr>
            <a:grpSpLocks/>
          </p:cNvGrpSpPr>
          <p:nvPr/>
        </p:nvGrpSpPr>
        <p:grpSpPr bwMode="auto">
          <a:xfrm>
            <a:off x="2782889" y="3795713"/>
            <a:ext cx="2630487" cy="2736850"/>
            <a:chOff x="793" y="2538"/>
            <a:chExt cx="1657" cy="1724"/>
          </a:xfrm>
        </p:grpSpPr>
        <p:sp>
          <p:nvSpPr>
            <p:cNvPr id="19480" name="Line 6">
              <a:extLst>
                <a:ext uri="{FF2B5EF4-FFF2-40B4-BE49-F238E27FC236}">
                  <a16:creationId xmlns:a16="http://schemas.microsoft.com/office/drawing/2014/main" id="{AE8C1241-1339-4358-AE9D-800D4BB35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8" y="2538"/>
              <a:ext cx="0" cy="1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1" name="Line 7">
              <a:extLst>
                <a:ext uri="{FF2B5EF4-FFF2-40B4-BE49-F238E27FC236}">
                  <a16:creationId xmlns:a16="http://schemas.microsoft.com/office/drawing/2014/main" id="{B3F84F52-8FCA-4807-A3E5-57FBAC6BB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9" y="3995"/>
              <a:ext cx="129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2" name="Text Box 8">
              <a:extLst>
                <a:ext uri="{FF2B5EF4-FFF2-40B4-BE49-F238E27FC236}">
                  <a16:creationId xmlns:a16="http://schemas.microsoft.com/office/drawing/2014/main" id="{F2F1E913-A59F-402B-9793-A83B0A70D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2" y="3974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9483" name="Text Box 9">
              <a:extLst>
                <a:ext uri="{FF2B5EF4-FFF2-40B4-BE49-F238E27FC236}">
                  <a16:creationId xmlns:a16="http://schemas.microsoft.com/office/drawing/2014/main" id="{6EF37C67-CC02-494C-B405-C477270D6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3174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t</a:t>
              </a:r>
            </a:p>
          </p:txBody>
        </p:sp>
      </p:grpSp>
      <p:grpSp>
        <p:nvGrpSpPr>
          <p:cNvPr id="19463" name="Group 10">
            <a:extLst>
              <a:ext uri="{FF2B5EF4-FFF2-40B4-BE49-F238E27FC236}">
                <a16:creationId xmlns:a16="http://schemas.microsoft.com/office/drawing/2014/main" id="{325488B6-5EBA-4408-9D89-C79BFACC1BEC}"/>
              </a:ext>
            </a:extLst>
          </p:cNvPr>
          <p:cNvGrpSpPr>
            <a:grpSpLocks/>
          </p:cNvGrpSpPr>
          <p:nvPr/>
        </p:nvGrpSpPr>
        <p:grpSpPr bwMode="auto">
          <a:xfrm>
            <a:off x="2636839" y="1860551"/>
            <a:ext cx="1876425" cy="2119313"/>
            <a:chOff x="2482" y="1457"/>
            <a:chExt cx="1182" cy="1335"/>
          </a:xfrm>
        </p:grpSpPr>
        <p:sp>
          <p:nvSpPr>
            <p:cNvPr id="19474" name="Line 11">
              <a:extLst>
                <a:ext uri="{FF2B5EF4-FFF2-40B4-BE49-F238E27FC236}">
                  <a16:creationId xmlns:a16="http://schemas.microsoft.com/office/drawing/2014/main" id="{5B4AE2A9-226F-4677-9307-F9BC1C730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3" y="1457"/>
              <a:ext cx="0" cy="9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5" name="Line 12">
              <a:extLst>
                <a:ext uri="{FF2B5EF4-FFF2-40B4-BE49-F238E27FC236}">
                  <a16:creationId xmlns:a16="http://schemas.microsoft.com/office/drawing/2014/main" id="{202799D7-B94B-4639-920D-2314EA736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8" y="2384"/>
              <a:ext cx="7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6" name="Line 13">
              <a:extLst>
                <a:ext uri="{FF2B5EF4-FFF2-40B4-BE49-F238E27FC236}">
                  <a16:creationId xmlns:a16="http://schemas.microsoft.com/office/drawing/2014/main" id="{5F0B856B-F0E7-44C5-B4AB-2887E778A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0" y="2389"/>
              <a:ext cx="403" cy="4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Text Box 14">
              <a:extLst>
                <a:ext uri="{FF2B5EF4-FFF2-40B4-BE49-F238E27FC236}">
                  <a16:creationId xmlns:a16="http://schemas.microsoft.com/office/drawing/2014/main" id="{596592BA-E993-4E31-BDCD-EF1FCE8DE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8" y="23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9478" name="Text Box 15">
              <a:extLst>
                <a:ext uri="{FF2B5EF4-FFF2-40B4-BE49-F238E27FC236}">
                  <a16:creationId xmlns:a16="http://schemas.microsoft.com/office/drawing/2014/main" id="{041DC95A-E372-41B2-8D23-47A5262CE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1" y="165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9479" name="Text Box 16">
              <a:extLst>
                <a:ext uri="{FF2B5EF4-FFF2-40B4-BE49-F238E27FC236}">
                  <a16:creationId xmlns:a16="http://schemas.microsoft.com/office/drawing/2014/main" id="{F2B304DD-BD3B-44FB-96FC-AFF689A35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2" y="2313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z</a:t>
              </a:r>
            </a:p>
          </p:txBody>
        </p:sp>
      </p:grpSp>
      <p:sp useBgFill="1">
        <p:nvSpPr>
          <p:cNvPr id="19464" name="Oval 17">
            <a:extLst>
              <a:ext uri="{FF2B5EF4-FFF2-40B4-BE49-F238E27FC236}">
                <a16:creationId xmlns:a16="http://schemas.microsoft.com/office/drawing/2014/main" id="{FAFDFAD9-71C2-4405-90E3-4D2CCB690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063" y="4724401"/>
            <a:ext cx="87312" cy="87313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 useBgFill="1">
        <p:nvSpPr>
          <p:cNvPr id="19465" name="Oval 18">
            <a:extLst>
              <a:ext uri="{FF2B5EF4-FFF2-40B4-BE49-F238E27FC236}">
                <a16:creationId xmlns:a16="http://schemas.microsoft.com/office/drawing/2014/main" id="{1BC633FE-B7FF-42A8-BB21-59372E56D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226" y="2065338"/>
            <a:ext cx="87313" cy="87312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cxnSp>
        <p:nvCxnSpPr>
          <p:cNvPr id="19466" name="AutoShape 19">
            <a:extLst>
              <a:ext uri="{FF2B5EF4-FFF2-40B4-BE49-F238E27FC236}">
                <a16:creationId xmlns:a16="http://schemas.microsoft.com/office/drawing/2014/main" id="{66D1C42F-0DC6-46ED-8F58-4927319D5FC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4787107" y="1127920"/>
            <a:ext cx="2646363" cy="4632325"/>
          </a:xfrm>
          <a:prstGeom prst="curvedConnector3">
            <a:avLst>
              <a:gd name="adj1" fmla="val 23032"/>
            </a:avLst>
          </a:prstGeom>
          <a:noFill/>
          <a:ln w="635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7" name="AutoShape 20">
            <a:extLst>
              <a:ext uri="{FF2B5EF4-FFF2-40B4-BE49-F238E27FC236}">
                <a16:creationId xmlns:a16="http://schemas.microsoft.com/office/drawing/2014/main" id="{0380DE2B-6322-44CA-B2C1-F535A8AF3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838" y="2192338"/>
            <a:ext cx="1376362" cy="887412"/>
          </a:xfrm>
          <a:prstGeom prst="parallelogram">
            <a:avLst>
              <a:gd name="adj" fmla="val 38775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9468" name="Text Box 21">
            <a:extLst>
              <a:ext uri="{FF2B5EF4-FFF2-40B4-BE49-F238E27FC236}">
                <a16:creationId xmlns:a16="http://schemas.microsoft.com/office/drawing/2014/main" id="{57E49A99-A478-47B1-AF49-12BB199E2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775" y="5083175"/>
            <a:ext cx="927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image</a:t>
            </a:r>
          </a:p>
        </p:txBody>
      </p:sp>
      <p:sp>
        <p:nvSpPr>
          <p:cNvPr id="19469" name="Text Box 22">
            <a:extLst>
              <a:ext uri="{FF2B5EF4-FFF2-40B4-BE49-F238E27FC236}">
                <a16:creationId xmlns:a16="http://schemas.microsoft.com/office/drawing/2014/main" id="{9AA24833-2F70-4730-B673-563EBADA8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23" y="3009106"/>
            <a:ext cx="1333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geometry</a:t>
            </a:r>
          </a:p>
        </p:txBody>
      </p:sp>
      <p:sp>
        <p:nvSpPr>
          <p:cNvPr id="19470" name="Text Box 23">
            <a:extLst>
              <a:ext uri="{FF2B5EF4-FFF2-40B4-BE49-F238E27FC236}">
                <a16:creationId xmlns:a16="http://schemas.microsoft.com/office/drawing/2014/main" id="{8B21CE67-1809-4447-B54D-F65A9CC18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1" y="3395663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display</a:t>
            </a:r>
          </a:p>
        </p:txBody>
      </p:sp>
      <p:cxnSp>
        <p:nvCxnSpPr>
          <p:cNvPr id="19471" name="AutoShape 24">
            <a:extLst>
              <a:ext uri="{FF2B5EF4-FFF2-40B4-BE49-F238E27FC236}">
                <a16:creationId xmlns:a16="http://schemas.microsoft.com/office/drawing/2014/main" id="{D320E51A-9B76-4462-98CA-9E12AC6F676A}"/>
              </a:ext>
            </a:extLst>
          </p:cNvPr>
          <p:cNvCxnSpPr>
            <a:cxnSpLocks noChangeShapeType="1"/>
            <a:stCxn id="19472" idx="6"/>
            <a:endCxn id="19465" idx="2"/>
          </p:cNvCxnSpPr>
          <p:nvPr/>
        </p:nvCxnSpPr>
        <p:spPr bwMode="auto">
          <a:xfrm flipV="1">
            <a:off x="4103689" y="2109789"/>
            <a:ext cx="4300537" cy="314325"/>
          </a:xfrm>
          <a:prstGeom prst="curvedConnector3">
            <a:avLst>
              <a:gd name="adj1" fmla="val 50162"/>
            </a:avLst>
          </a:prstGeom>
          <a:noFill/>
          <a:ln w="63500">
            <a:solidFill>
              <a:schemeClr val="accent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 useBgFill="1">
        <p:nvSpPr>
          <p:cNvPr id="19472" name="Oval 25">
            <a:extLst>
              <a:ext uri="{FF2B5EF4-FFF2-40B4-BE49-F238E27FC236}">
                <a16:creationId xmlns:a16="http://schemas.microsoft.com/office/drawing/2014/main" id="{C3DCDC64-C075-45EF-BD1E-CB9AA15FD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76" y="2379663"/>
            <a:ext cx="87313" cy="87312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22209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9AB50D4D-0679-4142-B9BC-D25A1A28B6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2D1E8ACF-B738-4602-B849-79AF0990089F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156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6D6A645-E5F2-437C-94F1-00E44F49E9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175" y="11369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Example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3828BBC6-E426-4E5E-AF39-AD04B8D6D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5003800" cy="4724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texture (below)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is a 256 x 256 image 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Texture mapped to a rectangular polygon in 3D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(viewed in perspective)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1509" name="Picture 4" descr="F:\SIGGRAPH\SIGGRAPH 2000\tex.jpg">
            <a:extLst>
              <a:ext uri="{FF2B5EF4-FFF2-40B4-BE49-F238E27FC236}">
                <a16:creationId xmlns:a16="http://schemas.microsoft.com/office/drawing/2014/main" id="{BECA19E9-4177-4BD4-9628-89E21401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0" y="1600200"/>
            <a:ext cx="2432050" cy="468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727044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2">
            <a:extLst>
              <a:ext uri="{FF2B5EF4-FFF2-40B4-BE49-F238E27FC236}">
                <a16:creationId xmlns:a16="http://schemas.microsoft.com/office/drawing/2014/main" id="{5021A3F8-D5E8-4BBB-90B4-B16F2D9D2D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8D62DA1D-7BC6-429B-AB02-073573DD3820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157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45F51043-2EE3-4508-80A4-51A790FB9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9500" y="136949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Mapping and the WebGL Pipeline</a:t>
            </a:r>
          </a:p>
        </p:txBody>
      </p:sp>
      <p:grpSp>
        <p:nvGrpSpPr>
          <p:cNvPr id="23556" name="Group 3">
            <a:extLst>
              <a:ext uri="{FF2B5EF4-FFF2-40B4-BE49-F238E27FC236}">
                <a16:creationId xmlns:a16="http://schemas.microsoft.com/office/drawing/2014/main" id="{C848F452-1018-4BA6-8DD2-40E51B438AF7}"/>
              </a:ext>
            </a:extLst>
          </p:cNvPr>
          <p:cNvGrpSpPr>
            <a:grpSpLocks/>
          </p:cNvGrpSpPr>
          <p:nvPr/>
        </p:nvGrpSpPr>
        <p:grpSpPr bwMode="auto">
          <a:xfrm>
            <a:off x="2803526" y="4287838"/>
            <a:ext cx="6645275" cy="1606550"/>
            <a:chOff x="878" y="2312"/>
            <a:chExt cx="4186" cy="1012"/>
          </a:xfrm>
        </p:grpSpPr>
        <p:sp useBgFill="1">
          <p:nvSpPr>
            <p:cNvPr id="23559" name="Rectangle 4">
              <a:extLst>
                <a:ext uri="{FF2B5EF4-FFF2-40B4-BE49-F238E27FC236}">
                  <a16:creationId xmlns:a16="http://schemas.microsoft.com/office/drawing/2014/main" id="{F50B0AF5-5049-496E-8F9A-E58F18B76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2683"/>
              <a:ext cx="816" cy="576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 useBgFill="1">
          <p:nvSpPr>
            <p:cNvPr id="23560" name="Rectangle 5">
              <a:extLst>
                <a:ext uri="{FF2B5EF4-FFF2-40B4-BE49-F238E27FC236}">
                  <a16:creationId xmlns:a16="http://schemas.microsoft.com/office/drawing/2014/main" id="{1EFEAEBD-091B-46B9-8C00-A3268FCEB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" y="2312"/>
              <a:ext cx="1479" cy="293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3561" name="Text Box 6">
              <a:extLst>
                <a:ext uri="{FF2B5EF4-FFF2-40B4-BE49-F238E27FC236}">
                  <a16:creationId xmlns:a16="http://schemas.microsoft.com/office/drawing/2014/main" id="{997623B5-0723-4B8F-8B2F-9ACF5496C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9" y="2324"/>
              <a:ext cx="150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geometry pipeline</a:t>
              </a:r>
            </a:p>
          </p:txBody>
        </p:sp>
        <p:sp>
          <p:nvSpPr>
            <p:cNvPr id="23562" name="Text Box 7">
              <a:extLst>
                <a:ext uri="{FF2B5EF4-FFF2-40B4-BE49-F238E27FC236}">
                  <a16:creationId xmlns:a16="http://schemas.microsoft.com/office/drawing/2014/main" id="{2A871921-4A53-435E-8761-9907015D4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" y="2329"/>
              <a:ext cx="7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vertices</a:t>
              </a:r>
            </a:p>
          </p:txBody>
        </p:sp>
        <p:sp useBgFill="1">
          <p:nvSpPr>
            <p:cNvPr id="23563" name="Rectangle 8">
              <a:extLst>
                <a:ext uri="{FF2B5EF4-FFF2-40B4-BE49-F238E27FC236}">
                  <a16:creationId xmlns:a16="http://schemas.microsoft.com/office/drawing/2014/main" id="{0B48E631-17C0-43A6-8EED-66D133327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" y="3031"/>
              <a:ext cx="1479" cy="293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texel pipeline</a:t>
              </a:r>
            </a:p>
          </p:txBody>
        </p:sp>
        <p:sp>
          <p:nvSpPr>
            <p:cNvPr id="23564" name="Text Box 9">
              <a:extLst>
                <a:ext uri="{FF2B5EF4-FFF2-40B4-BE49-F238E27FC236}">
                  <a16:creationId xmlns:a16="http://schemas.microsoft.com/office/drawing/2014/main" id="{AAA85B6D-D12C-483B-BA66-A6A4A2788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1" y="2981"/>
              <a:ext cx="5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image</a:t>
              </a:r>
            </a:p>
          </p:txBody>
        </p:sp>
        <p:sp>
          <p:nvSpPr>
            <p:cNvPr id="23565" name="Text Box 10">
              <a:extLst>
                <a:ext uri="{FF2B5EF4-FFF2-40B4-BE49-F238E27FC236}">
                  <a16:creationId xmlns:a16="http://schemas.microsoft.com/office/drawing/2014/main" id="{581EFE62-576B-4218-A55F-A395C5615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0" y="2731"/>
              <a:ext cx="864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fragmentprocessor</a:t>
              </a:r>
            </a:p>
          </p:txBody>
        </p:sp>
        <p:sp>
          <p:nvSpPr>
            <p:cNvPr id="23566" name="Line 11">
              <a:extLst>
                <a:ext uri="{FF2B5EF4-FFF2-40B4-BE49-F238E27FC236}">
                  <a16:creationId xmlns:a16="http://schemas.microsoft.com/office/drawing/2014/main" id="{F2840BC2-9E8D-4EFA-A14A-FB3969AD8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" y="2439"/>
              <a:ext cx="629" cy="3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7" name="Line 12">
              <a:extLst>
                <a:ext uri="{FF2B5EF4-FFF2-40B4-BE49-F238E27FC236}">
                  <a16:creationId xmlns:a16="http://schemas.microsoft.com/office/drawing/2014/main" id="{99A6A3E5-544A-44F7-BF77-DCE2BD1F4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8" y="2897"/>
              <a:ext cx="634" cy="2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8" name="Line 13">
              <a:extLst>
                <a:ext uri="{FF2B5EF4-FFF2-40B4-BE49-F238E27FC236}">
                  <a16:creationId xmlns:a16="http://schemas.microsoft.com/office/drawing/2014/main" id="{C83C98BB-CF4C-4CD9-A67C-5D40A70F24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" y="2466"/>
              <a:ext cx="4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9" name="Line 14">
              <a:extLst>
                <a:ext uri="{FF2B5EF4-FFF2-40B4-BE49-F238E27FC236}">
                  <a16:creationId xmlns:a16="http://schemas.microsoft.com/office/drawing/2014/main" id="{7D933C53-B64B-47B3-8A25-1059D16576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2" y="3156"/>
              <a:ext cx="3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57" name="Rectangle 15">
            <a:extLst>
              <a:ext uri="{FF2B5EF4-FFF2-40B4-BE49-F238E27FC236}">
                <a16:creationId xmlns:a16="http://schemas.microsoft.com/office/drawing/2014/main" id="{6DCA88CA-3CB5-4E94-9E14-AFC4816FB8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85170" y="2122488"/>
            <a:ext cx="7772400" cy="2514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Images and geometry flow through separate pipelines that join during fragment processing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“complex” textures do not affect geometric complexity</a:t>
            </a:r>
          </a:p>
        </p:txBody>
      </p:sp>
    </p:spTree>
    <p:extLst>
      <p:ext uri="{BB962C8B-B14F-4D97-AF65-F5344CB8AC3E}">
        <p14:creationId xmlns:p14="http://schemas.microsoft.com/office/powerpoint/2010/main" val="3702817742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F7DE8FCC-ED12-4B66-8CB3-384F72462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A580D8D8-44CD-4EDE-9C5F-B0C778F70C6B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158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E275F514-2097-4DE3-9D91-B2DF2606C6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828800"/>
            <a:ext cx="8153400" cy="4191000"/>
          </a:xfrm>
          <a:noFill/>
        </p:spPr>
        <p:txBody>
          <a:bodyPr vert="horz" lIns="90488" tIns="44450" rIns="90488" bIns="44450" rtlCol="0">
            <a:normAutofit fontScale="92500"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Define a texture image from an array of </a:t>
            </a:r>
            <a:br>
              <a:rPr lang="en-US" altLang="en-US" sz="2700" dirty="0">
                <a:ea typeface="ＭＳ Ｐゴシック" panose="020B0600070205080204" pitchFamily="34" charset="-128"/>
              </a:rPr>
            </a:br>
            <a:r>
              <a:rPr lang="en-US" altLang="en-US" sz="2700" dirty="0">
                <a:ea typeface="ＭＳ Ｐゴシック" panose="020B0600070205080204" pitchFamily="34" charset="-128"/>
              </a:rPr>
              <a:t>   </a:t>
            </a:r>
            <a:r>
              <a:rPr lang="en-US" altLang="en-US" sz="2700" i="1" dirty="0" err="1">
                <a:ea typeface="ＭＳ Ｐゴシック" panose="020B0600070205080204" pitchFamily="34" charset="-128"/>
              </a:rPr>
              <a:t>texels</a:t>
            </a:r>
            <a:r>
              <a:rPr lang="en-US" altLang="en-US" sz="2700" dirty="0">
                <a:ea typeface="ＭＳ Ｐゴシック" panose="020B0600070205080204" pitchFamily="34" charset="-128"/>
              </a:rPr>
              <a:t> (texture elements) in CPU memory</a:t>
            </a:r>
            <a:endParaRPr lang="en-US" altLang="en-US" sz="22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r>
              <a:rPr lang="en-US" altLang="en-US" sz="2700" dirty="0">
                <a:ea typeface="ＭＳ Ｐゴシック" panose="020B0600070205080204" pitchFamily="34" charset="-128"/>
              </a:rPr>
              <a:t>Use an image in a standard format such as JPEG</a:t>
            </a:r>
          </a:p>
          <a:p>
            <a:pPr lvl="1"/>
            <a:r>
              <a:rPr lang="en-US" altLang="en-US" sz="2200" dirty="0">
                <a:ea typeface="ＭＳ Ｐゴシック" panose="020B0600070205080204" pitchFamily="34" charset="-128"/>
              </a:rPr>
              <a:t>Scanned image</a:t>
            </a:r>
          </a:p>
          <a:p>
            <a:pPr lvl="1"/>
            <a:r>
              <a:rPr lang="en-US" altLang="en-US" sz="2200" dirty="0">
                <a:ea typeface="ＭＳ Ｐゴシック" panose="020B0600070205080204" pitchFamily="34" charset="-128"/>
              </a:rPr>
              <a:t>Generate by application code</a:t>
            </a:r>
          </a:p>
          <a:p>
            <a:r>
              <a:rPr lang="en-US" altLang="en-US" sz="2700" dirty="0">
                <a:ea typeface="ＭＳ Ｐゴシック" panose="020B0600070205080204" pitchFamily="34" charset="-128"/>
              </a:rPr>
              <a:t>WebGL supports only 2 dimensional texture maps</a:t>
            </a:r>
          </a:p>
          <a:p>
            <a:pPr lvl="1"/>
            <a:r>
              <a:rPr lang="en-US" altLang="en-US" sz="2200" dirty="0">
                <a:ea typeface="ＭＳ Ｐゴシック" panose="020B0600070205080204" pitchFamily="34" charset="-128"/>
              </a:rPr>
              <a:t>(desktop OpenGL supports 1-4 dimensional texture maps)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E528D3B-2996-48D3-92C1-EF68F1479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2700" y="304800"/>
            <a:ext cx="70866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Specifying a Texture Image</a:t>
            </a:r>
          </a:p>
        </p:txBody>
      </p:sp>
    </p:spTree>
    <p:extLst>
      <p:ext uri="{BB962C8B-B14F-4D97-AF65-F5344CB8AC3E}">
        <p14:creationId xmlns:p14="http://schemas.microsoft.com/office/powerpoint/2010/main" val="148813298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>
            <a:extLst>
              <a:ext uri="{FF2B5EF4-FFF2-40B4-BE49-F238E27FC236}">
                <a16:creationId xmlns:a16="http://schemas.microsoft.com/office/drawing/2014/main" id="{76F249F9-4964-4A1B-9346-48E9EC6B7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3A564C22-6663-4B6F-8CB0-2BCED9ECC4E5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159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831B0CF8-78EC-4FF7-8067-7008EA2A5A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-72177"/>
            <a:ext cx="10364451" cy="1596177"/>
          </a:xfrm>
        </p:spPr>
        <p:txBody>
          <a:bodyPr/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Define  Image as a Texture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9211B692-3A22-48D3-A0AB-EE70D1BBB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1524" y="1533525"/>
            <a:ext cx="10601325" cy="4800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glTexImage2D( target, level, components,</a:t>
            </a:r>
            <a:b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w, h, border, format, type, </a:t>
            </a:r>
            <a:r>
              <a:rPr lang="en-US" altLang="en-US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texels</a:t>
            </a: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4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</a:t>
            </a: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target: </a:t>
            </a:r>
            <a:r>
              <a:rPr lang="en-US" altLang="en-US" sz="2400" dirty="0">
                <a:ea typeface="ＭＳ Ｐゴシック" panose="020B0600070205080204" pitchFamily="34" charset="-128"/>
              </a:rPr>
              <a:t>type of texture, e.g.</a:t>
            </a: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GL_TEXTURE_2D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level: </a:t>
            </a:r>
            <a:r>
              <a:rPr lang="en-US" altLang="en-US" sz="2400" dirty="0">
                <a:ea typeface="ＭＳ Ｐゴシック" panose="020B0600070205080204" pitchFamily="34" charset="-128"/>
              </a:rPr>
              <a:t>used for mipmapping (discussed later)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components: </a:t>
            </a:r>
            <a:r>
              <a:rPr lang="en-US" altLang="en-US" sz="2400" dirty="0">
                <a:ea typeface="ＭＳ Ｐゴシック" panose="020B0600070205080204" pitchFamily="34" charset="-128"/>
              </a:rPr>
              <a:t>elements per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texel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w, h: </a:t>
            </a:r>
            <a:r>
              <a:rPr lang="en-US" altLang="en-US" sz="2400" dirty="0">
                <a:ea typeface="ＭＳ Ｐゴシック" panose="020B0600070205080204" pitchFamily="34" charset="-128"/>
              </a:rPr>
              <a:t>width and height of</a:t>
            </a: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texels</a:t>
            </a: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in pixels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border: </a:t>
            </a:r>
            <a:r>
              <a:rPr lang="en-US" altLang="en-US" sz="2400" dirty="0">
                <a:ea typeface="ＭＳ Ｐゴシック" panose="020B0600070205080204" pitchFamily="34" charset="-128"/>
              </a:rPr>
              <a:t>used for smoothing (discussed later)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format and type: </a:t>
            </a:r>
            <a:r>
              <a:rPr lang="en-US" altLang="en-US" sz="2400" dirty="0">
                <a:ea typeface="ＭＳ Ｐゴシック" panose="020B0600070205080204" pitchFamily="34" charset="-128"/>
              </a:rPr>
              <a:t>describe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texels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</a:t>
            </a:r>
            <a:r>
              <a:rPr lang="en-US" altLang="en-US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texels</a:t>
            </a: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: </a:t>
            </a:r>
            <a:r>
              <a:rPr lang="en-US" altLang="en-US" sz="2400" dirty="0">
                <a:ea typeface="ＭＳ Ｐゴシック" panose="020B0600070205080204" pitchFamily="34" charset="-128"/>
              </a:rPr>
              <a:t>pointer to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texel</a:t>
            </a:r>
            <a:r>
              <a:rPr lang="en-US" altLang="en-US" sz="2400" dirty="0">
                <a:ea typeface="ＭＳ Ｐゴシック" panose="020B0600070205080204" pitchFamily="34" charset="-128"/>
              </a:rPr>
              <a:t> array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glTexImage2D(GL_TEXTURE_2D, 0, 3, </a:t>
            </a:r>
            <a:b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512, 512, 0, GL_RGB, GL_UNSIGNED_BYTE, </a:t>
            </a:r>
            <a:r>
              <a:rPr lang="en-US" altLang="en-US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my_texels</a:t>
            </a: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27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243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>
            <a:extLst>
              <a:ext uri="{FF2B5EF4-FFF2-40B4-BE49-F238E27FC236}">
                <a16:creationId xmlns:a16="http://schemas.microsoft.com/office/drawing/2014/main" id="{7C8023C0-CF34-441B-AA97-F3F3F45BA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9A1104EC-776D-4F8A-9446-1F82597593CF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16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E589DF4E-E1E9-4FEC-AD57-74C7D0A17C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Simple Light Sources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B3C27979-E450-4AEE-B1D1-89B7F3369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6476" y="1898374"/>
            <a:ext cx="8633445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Point source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Model with position and color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Distant source = infinite distance away (parallel)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Spotlight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Restrict light from ideal point source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Think cone-shaped desk lamp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Ambient light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Same amount of light everywhere in scene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model contribution of many sources and reflecting surfaces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55BB0B57-3B1D-449A-AFBA-3E225630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2326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Checkerboard Image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3657018C-3FC1-4A64-8C62-5F18AFB7F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142FBE52-C26E-42D8-AAF1-63D8386739E8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160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8676" name="TextBox 4">
            <a:extLst>
              <a:ext uri="{FF2B5EF4-FFF2-40B4-BE49-F238E27FC236}">
                <a16:creationId xmlns:a16="http://schemas.microsoft.com/office/drawing/2014/main" id="{6966E944-B65C-4D2D-9CF5-BFEB11501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74" y="1398587"/>
            <a:ext cx="83820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var image1 = new Uint8Array(4*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texSize</a:t>
            </a:r>
            <a:r>
              <a:rPr lang="en-US" altLang="en-US" sz="2400" dirty="0">
                <a:latin typeface="Times New Roman" panose="02020603050405020304" pitchFamily="18" charset="0"/>
              </a:rPr>
              <a:t>*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texSize</a:t>
            </a:r>
            <a:r>
              <a:rPr lang="en-US" altLang="en-US" sz="2400" dirty="0">
                <a:latin typeface="Times New Roman" panose="02020603050405020304" pitchFamily="18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for ( var i = 0; i &lt; 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texSize</a:t>
            </a:r>
            <a:r>
              <a:rPr lang="en-US" altLang="en-US" sz="2400" dirty="0">
                <a:latin typeface="Times New Roman" panose="02020603050405020304" pitchFamily="18" charset="0"/>
              </a:rPr>
              <a:t>; i++ 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for ( var j = 0; j &lt;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texSize</a:t>
            </a:r>
            <a:r>
              <a:rPr lang="en-US" altLang="en-US" sz="2400" dirty="0">
                <a:latin typeface="Times New Roman" panose="02020603050405020304" pitchFamily="18" charset="0"/>
              </a:rPr>
              <a:t>; </a:t>
            </a:r>
            <a:r>
              <a:rPr lang="en-US" altLang="en-US" sz="2400" dirty="0" err="1">
                <a:latin typeface="Times New Roman" panose="02020603050405020304" pitchFamily="18" charset="0"/>
              </a:rPr>
              <a:t>j++</a:t>
            </a:r>
            <a:r>
              <a:rPr lang="en-US" altLang="en-US" sz="2400" dirty="0">
                <a:latin typeface="Times New Roman" panose="02020603050405020304" pitchFamily="18" charset="0"/>
              </a:rPr>
              <a:t> 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var </a:t>
            </a:r>
            <a:r>
              <a:rPr lang="en-US" altLang="en-US" sz="2400" dirty="0" err="1">
                <a:latin typeface="Times New Roman" panose="02020603050405020304" pitchFamily="18" charset="0"/>
              </a:rPr>
              <a:t>patchx</a:t>
            </a:r>
            <a:r>
              <a:rPr lang="en-US" altLang="en-US" sz="2400" dirty="0">
                <a:latin typeface="Times New Roman" panose="02020603050405020304" pitchFamily="18" charset="0"/>
              </a:rPr>
              <a:t> = </a:t>
            </a:r>
            <a:r>
              <a:rPr lang="en-US" altLang="en-US" sz="2400" dirty="0" err="1">
                <a:latin typeface="Times New Roman" panose="02020603050405020304" pitchFamily="18" charset="0"/>
              </a:rPr>
              <a:t>Math.floor</a:t>
            </a:r>
            <a:r>
              <a:rPr lang="en-US" altLang="en-US" sz="2400" dirty="0">
                <a:latin typeface="Times New Roman" panose="02020603050405020304" pitchFamily="18" charset="0"/>
              </a:rPr>
              <a:t>(i/(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texSize</a:t>
            </a:r>
            <a:r>
              <a:rPr lang="en-US" altLang="en-US" sz="2400" dirty="0">
                <a:latin typeface="Times New Roman" panose="02020603050405020304" pitchFamily="18" charset="0"/>
              </a:rPr>
              <a:t>/</a:t>
            </a:r>
            <a:r>
              <a:rPr lang="en-US" altLang="en-US" sz="2400" dirty="0" err="1">
                <a:latin typeface="Times New Roman" panose="02020603050405020304" pitchFamily="18" charset="0"/>
              </a:rPr>
              <a:t>numChecks</a:t>
            </a:r>
            <a:r>
              <a:rPr lang="en-US" altLang="en-US" sz="2400" dirty="0">
                <a:latin typeface="Times New Roman" panose="02020603050405020304" pitchFamily="18" charset="0"/>
              </a:rPr>
              <a:t>));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var patchy = </a:t>
            </a:r>
            <a:r>
              <a:rPr lang="en-US" altLang="en-US" sz="2400" dirty="0" err="1">
                <a:latin typeface="Times New Roman" panose="02020603050405020304" pitchFamily="18" charset="0"/>
              </a:rPr>
              <a:t>Math.floor</a:t>
            </a:r>
            <a:r>
              <a:rPr lang="en-US" altLang="en-US" sz="2400" dirty="0">
                <a:latin typeface="Times New Roman" panose="02020603050405020304" pitchFamily="18" charset="0"/>
              </a:rPr>
              <a:t>(j/(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texSize</a:t>
            </a:r>
            <a:r>
              <a:rPr lang="en-US" altLang="en-US" sz="2400" dirty="0">
                <a:latin typeface="Times New Roman" panose="02020603050405020304" pitchFamily="18" charset="0"/>
              </a:rPr>
              <a:t>/</a:t>
            </a:r>
            <a:r>
              <a:rPr lang="en-US" altLang="en-US" sz="2400" dirty="0" err="1">
                <a:latin typeface="Times New Roman" panose="02020603050405020304" pitchFamily="18" charset="0"/>
              </a:rPr>
              <a:t>numChecks</a:t>
            </a:r>
            <a:r>
              <a:rPr lang="en-US" altLang="en-US" sz="2400" dirty="0">
                <a:latin typeface="Times New Roman" panose="02020603050405020304" pitchFamily="18" charset="0"/>
              </a:rPr>
              <a:t>));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if(patchx%2 ^ patchy%2) c = 255;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else c = 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//c = 255*(((i &amp; 0x8) == 0) ^ ((j &amp; 0x8)  == 0))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image1[4*i*texSize+4*j] = c;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image1[4*i*texSize+4*j+1] = c;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image1[4*i*texSize+4*j+2] = c;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image1[4*i*texSize+4*j+3] = 255;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}</a:t>
            </a:r>
          </a:p>
        </p:txBody>
      </p:sp>
      <p:sp>
        <p:nvSpPr>
          <p:cNvPr id="28678" name="TextBox 1">
            <a:extLst>
              <a:ext uri="{FF2B5EF4-FFF2-40B4-BE49-F238E27FC236}">
                <a16:creationId xmlns:a16="http://schemas.microsoft.com/office/drawing/2014/main" id="{F7022995-021D-4758-A3F2-9BC7F7B80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4997450"/>
            <a:ext cx="1460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C00000"/>
                </a:solidFill>
              </a:rPr>
              <a:t>set RGBA</a:t>
            </a:r>
          </a:p>
        </p:txBody>
      </p:sp>
    </p:spTree>
    <p:extLst>
      <p:ext uri="{BB962C8B-B14F-4D97-AF65-F5344CB8AC3E}">
        <p14:creationId xmlns:p14="http://schemas.microsoft.com/office/powerpoint/2010/main" val="413901356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48CDF3D7-E21D-432B-B289-7EA422264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Using a GIF image</a:t>
            </a: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E1BE46B8-7876-40FB-9F18-3108CA9260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DB5B70C5-6EE8-4A12-BD70-8A3A286AEED1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161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9700" name="TextBox 4">
            <a:extLst>
              <a:ext uri="{FF2B5EF4-FFF2-40B4-BE49-F238E27FC236}">
                <a16:creationId xmlns:a16="http://schemas.microsoft.com/office/drawing/2014/main" id="{15758E5B-4A46-4091-9154-021A755FF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1300163"/>
            <a:ext cx="84582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Specify image in JS file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var image = new Image();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image.onload</a:t>
            </a:r>
            <a:r>
              <a:rPr lang="en-US" altLang="en-US" sz="2400" dirty="0">
                <a:latin typeface="Times New Roman" panose="02020603050405020304" pitchFamily="18" charset="0"/>
              </a:rPr>
              <a:t> = function()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configureTexture</a:t>
            </a:r>
            <a:r>
              <a:rPr lang="en-US" altLang="en-US" sz="2400" dirty="0">
                <a:latin typeface="Times New Roman" panose="02020603050405020304" pitchFamily="18" charset="0"/>
              </a:rPr>
              <a:t>( image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image.src</a:t>
            </a:r>
            <a:r>
              <a:rPr lang="en-US" altLang="en-US" sz="2400" dirty="0">
                <a:latin typeface="Times New Roman" panose="02020603050405020304" pitchFamily="18" charset="0"/>
              </a:rPr>
              <a:t> = "SA2011_black.gif”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Or specify image in HTML file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&lt;</a:t>
            </a:r>
            <a:r>
              <a:rPr lang="en-US" altLang="en-US" sz="2400" dirty="0" err="1">
                <a:latin typeface="Times New Roman" panose="02020603050405020304" pitchFamily="18" charset="0"/>
              </a:rPr>
              <a:t>img</a:t>
            </a:r>
            <a:r>
              <a:rPr lang="en-US" altLang="en-US" sz="2400" dirty="0">
                <a:latin typeface="Times New Roman" panose="02020603050405020304" pitchFamily="18" charset="0"/>
              </a:rPr>
              <a:t> id = "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texImage</a:t>
            </a:r>
            <a:r>
              <a:rPr lang="en-US" altLang="en-US" sz="2400" dirty="0">
                <a:latin typeface="Times New Roman" panose="02020603050405020304" pitchFamily="18" charset="0"/>
              </a:rPr>
              <a:t>" </a:t>
            </a:r>
            <a:r>
              <a:rPr lang="en-US" altLang="en-US" sz="2400" dirty="0" err="1">
                <a:latin typeface="Times New Roman" panose="02020603050405020304" pitchFamily="18" charset="0"/>
              </a:rPr>
              <a:t>src</a:t>
            </a:r>
            <a:r>
              <a:rPr lang="en-US" altLang="en-US" sz="2400" dirty="0">
                <a:latin typeface="Times New Roman" panose="02020603050405020304" pitchFamily="18" charset="0"/>
              </a:rPr>
              <a:t> = "SA2011_black.gif"&gt;&lt;/</a:t>
            </a:r>
            <a:r>
              <a:rPr lang="en-US" altLang="en-US" sz="2400" dirty="0" err="1">
                <a:latin typeface="Times New Roman" panose="02020603050405020304" pitchFamily="18" charset="0"/>
              </a:rPr>
              <a:t>img</a:t>
            </a:r>
            <a:r>
              <a:rPr lang="en-US" altLang="en-US" sz="2400" dirty="0">
                <a:latin typeface="Times New Roman" panose="02020603050405020304" pitchFamily="18" charset="0"/>
              </a:rPr>
              <a:t>&gt;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var image = </a:t>
            </a:r>
            <a:r>
              <a:rPr lang="en-US" altLang="en-US" sz="2400" dirty="0" err="1">
                <a:latin typeface="Times New Roman" panose="02020603050405020304" pitchFamily="18" charset="0"/>
              </a:rPr>
              <a:t>document.getElementById</a:t>
            </a:r>
            <a:r>
              <a:rPr lang="en-US" altLang="en-US" sz="2400" dirty="0">
                <a:latin typeface="Times New Roman" panose="02020603050405020304" pitchFamily="18" charset="0"/>
              </a:rPr>
              <a:t>("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texImage</a:t>
            </a:r>
            <a:r>
              <a:rPr lang="en-US" altLang="en-US" sz="2400" dirty="0">
                <a:latin typeface="Times New Roman" panose="02020603050405020304" pitchFamily="18" charset="0"/>
              </a:rPr>
              <a:t>”)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window.onload</a:t>
            </a:r>
            <a:r>
              <a:rPr lang="en-US" altLang="en-US" sz="2400" dirty="0">
                <a:latin typeface="Times New Roman" panose="02020603050405020304" pitchFamily="18" charset="0"/>
              </a:rPr>
              <a:t> = </a:t>
            </a:r>
            <a:r>
              <a:rPr lang="en-US" altLang="en-US" sz="2400" dirty="0" err="1">
                <a:latin typeface="Times New Roman" panose="02020603050405020304" pitchFamily="18" charset="0"/>
              </a:rPr>
              <a:t>configureTexture</a:t>
            </a:r>
            <a:r>
              <a:rPr lang="en-US" altLang="en-US" sz="2400" dirty="0">
                <a:latin typeface="Times New Roman" panose="02020603050405020304" pitchFamily="18" charset="0"/>
              </a:rPr>
              <a:t>( image );</a:t>
            </a:r>
          </a:p>
        </p:txBody>
      </p:sp>
    </p:spTree>
    <p:extLst>
      <p:ext uri="{BB962C8B-B14F-4D97-AF65-F5344CB8AC3E}">
        <p14:creationId xmlns:p14="http://schemas.microsoft.com/office/powerpoint/2010/main" val="35260505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A4EA6DC2-61D2-4D31-9C78-1DBF5209C9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8B3B25EE-6216-4FD2-9E8E-DEE02F1A9D19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162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13A412B-7934-48FB-BD90-7330F852F2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3" y="1584771"/>
            <a:ext cx="10364452" cy="3424107"/>
          </a:xfrm>
        </p:spPr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Based on parametric texture coordinates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Specify as a 2D vertex attribute</a:t>
            </a:r>
          </a:p>
        </p:txBody>
      </p:sp>
      <p:grpSp>
        <p:nvGrpSpPr>
          <p:cNvPr id="30724" name="Group 3">
            <a:extLst>
              <a:ext uri="{FF2B5EF4-FFF2-40B4-BE49-F238E27FC236}">
                <a16:creationId xmlns:a16="http://schemas.microsoft.com/office/drawing/2014/main" id="{442EB8CC-4745-4C93-8297-37A33DA1875F}"/>
              </a:ext>
            </a:extLst>
          </p:cNvPr>
          <p:cNvGrpSpPr>
            <a:grpSpLocks/>
          </p:cNvGrpSpPr>
          <p:nvPr/>
        </p:nvGrpSpPr>
        <p:grpSpPr bwMode="auto">
          <a:xfrm>
            <a:off x="2901950" y="4052889"/>
            <a:ext cx="1811338" cy="1804987"/>
            <a:chOff x="868" y="2553"/>
            <a:chExt cx="1141" cy="1137"/>
          </a:xfrm>
        </p:grpSpPr>
        <p:sp>
          <p:nvSpPr>
            <p:cNvPr id="30762" name="Rectangle 4">
              <a:extLst>
                <a:ext uri="{FF2B5EF4-FFF2-40B4-BE49-F238E27FC236}">
                  <a16:creationId xmlns:a16="http://schemas.microsoft.com/office/drawing/2014/main" id="{C128A7E5-F777-4023-A063-27A76F439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" y="3124"/>
              <a:ext cx="566" cy="56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0763" name="Rectangle 5">
              <a:extLst>
                <a:ext uri="{FF2B5EF4-FFF2-40B4-BE49-F238E27FC236}">
                  <a16:creationId xmlns:a16="http://schemas.microsoft.com/office/drawing/2014/main" id="{F98BF072-FF47-46B3-A737-2BAFCC291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" y="3126"/>
              <a:ext cx="563" cy="56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0764" name="Rectangle 6">
              <a:extLst>
                <a:ext uri="{FF2B5EF4-FFF2-40B4-BE49-F238E27FC236}">
                  <a16:creationId xmlns:a16="http://schemas.microsoft.com/office/drawing/2014/main" id="{D32C7598-9D28-4EBA-965A-E213C3BC1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" y="2553"/>
              <a:ext cx="1139" cy="561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0725" name="Rectangle 7">
            <a:extLst>
              <a:ext uri="{FF2B5EF4-FFF2-40B4-BE49-F238E27FC236}">
                <a16:creationId xmlns:a16="http://schemas.microsoft.com/office/drawing/2014/main" id="{1C25C84D-F075-4777-92C4-51C5B4F16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4044950"/>
            <a:ext cx="1816100" cy="1816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726" name="Line 8">
            <a:extLst>
              <a:ext uri="{FF2B5EF4-FFF2-40B4-BE49-F238E27FC236}">
                <a16:creationId xmlns:a16="http://schemas.microsoft.com/office/drawing/2014/main" id="{60F6CC1F-B785-4FBE-ACD1-5C0D73D8A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35814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Line 9">
            <a:extLst>
              <a:ext uri="{FF2B5EF4-FFF2-40B4-BE49-F238E27FC236}">
                <a16:creationId xmlns:a16="http://schemas.microsoft.com/office/drawing/2014/main" id="{721B6988-4056-4586-984F-5EFED8CF5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5867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Line 10">
            <a:extLst>
              <a:ext uri="{FF2B5EF4-FFF2-40B4-BE49-F238E27FC236}">
                <a16:creationId xmlns:a16="http://schemas.microsoft.com/office/drawing/2014/main" id="{BEB44686-8BA2-476B-845D-AFFFCC05D1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4953000"/>
            <a:ext cx="1828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Line 11">
            <a:extLst>
              <a:ext uri="{FF2B5EF4-FFF2-40B4-BE49-F238E27FC236}">
                <a16:creationId xmlns:a16="http://schemas.microsoft.com/office/drawing/2014/main" id="{845F471B-8D1A-4A3F-AB11-4CB0D221AD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49530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Rectangle 12">
            <a:extLst>
              <a:ext uri="{FF2B5EF4-FFF2-40B4-BE49-F238E27FC236}">
                <a16:creationId xmlns:a16="http://schemas.microsoft.com/office/drawing/2014/main" id="{A6955666-32A5-4CC8-BA14-0BB51C9C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98" y="5851526"/>
            <a:ext cx="315792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Book Antiqua" panose="02040602050305030304" pitchFamily="18" charset="0"/>
              </a:rPr>
              <a:t>s</a:t>
            </a:r>
          </a:p>
        </p:txBody>
      </p:sp>
      <p:sp>
        <p:nvSpPr>
          <p:cNvPr id="30731" name="Rectangle 13">
            <a:extLst>
              <a:ext uri="{FF2B5EF4-FFF2-40B4-BE49-F238E27FC236}">
                <a16:creationId xmlns:a16="http://schemas.microsoft.com/office/drawing/2014/main" id="{B312FCC7-5C57-4F48-B9D4-94FFB29FA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325" y="3413126"/>
            <a:ext cx="286938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Book Antiqua" panose="02040602050305030304" pitchFamily="18" charset="0"/>
              </a:rPr>
              <a:t>t</a:t>
            </a:r>
          </a:p>
        </p:txBody>
      </p:sp>
      <p:sp>
        <p:nvSpPr>
          <p:cNvPr id="30732" name="Rectangle 14">
            <a:extLst>
              <a:ext uri="{FF2B5EF4-FFF2-40B4-BE49-F238E27FC236}">
                <a16:creationId xmlns:a16="http://schemas.microsoft.com/office/drawing/2014/main" id="{B60C60B1-748D-428A-9359-8385CAF94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267" y="3611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latin typeface="Book Antiqua" panose="02040602050305030304" pitchFamily="18" charset="0"/>
              </a:rPr>
              <a:t>1, 1</a:t>
            </a:r>
          </a:p>
        </p:txBody>
      </p:sp>
      <p:sp>
        <p:nvSpPr>
          <p:cNvPr id="30733" name="Rectangle 15">
            <a:extLst>
              <a:ext uri="{FF2B5EF4-FFF2-40B4-BE49-F238E27FC236}">
                <a16:creationId xmlns:a16="http://schemas.microsoft.com/office/drawing/2014/main" id="{691448A0-86E4-40E1-BDBD-0AAABB8D3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267" y="38401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latin typeface="Book Antiqua" panose="02040602050305030304" pitchFamily="18" charset="0"/>
              </a:rPr>
              <a:t>0, 1</a:t>
            </a:r>
          </a:p>
        </p:txBody>
      </p:sp>
      <p:sp>
        <p:nvSpPr>
          <p:cNvPr id="30734" name="Rectangle 16">
            <a:extLst>
              <a:ext uri="{FF2B5EF4-FFF2-40B4-BE49-F238E27FC236}">
                <a16:creationId xmlns:a16="http://schemas.microsoft.com/office/drawing/2014/main" id="{3D7CAFFF-D1F2-40AE-A0E5-4BE811004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latin typeface="Book Antiqua" panose="02040602050305030304" pitchFamily="18" charset="0"/>
              </a:rPr>
              <a:t>0, 0</a:t>
            </a:r>
          </a:p>
        </p:txBody>
      </p:sp>
      <p:sp>
        <p:nvSpPr>
          <p:cNvPr id="30735" name="Rectangle 17">
            <a:extLst>
              <a:ext uri="{FF2B5EF4-FFF2-40B4-BE49-F238E27FC236}">
                <a16:creationId xmlns:a16="http://schemas.microsoft.com/office/drawing/2014/main" id="{2C7EBABE-869A-421B-9DCA-0D7DC8D8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latin typeface="Book Antiqua" panose="02040602050305030304" pitchFamily="18" charset="0"/>
              </a:rPr>
              <a:t>1, 0</a:t>
            </a:r>
          </a:p>
        </p:txBody>
      </p:sp>
      <p:sp>
        <p:nvSpPr>
          <p:cNvPr id="30736" name="Freeform 18">
            <a:extLst>
              <a:ext uri="{FF2B5EF4-FFF2-40B4-BE49-F238E27FC236}">
                <a16:creationId xmlns:a16="http://schemas.microsoft.com/office/drawing/2014/main" id="{2339DC12-AA68-4876-A281-2D1FAD1D09A3}"/>
              </a:ext>
            </a:extLst>
          </p:cNvPr>
          <p:cNvSpPr>
            <a:spLocks/>
          </p:cNvSpPr>
          <p:nvPr/>
        </p:nvSpPr>
        <p:spPr bwMode="auto">
          <a:xfrm>
            <a:off x="7010400" y="4038600"/>
            <a:ext cx="1830388" cy="1754188"/>
          </a:xfrm>
          <a:custGeom>
            <a:avLst/>
            <a:gdLst>
              <a:gd name="T0" fmla="*/ 2147483646 w 1153"/>
              <a:gd name="T1" fmla="*/ 0 h 1105"/>
              <a:gd name="T2" fmla="*/ 0 w 1153"/>
              <a:gd name="T3" fmla="*/ 2147483646 h 1105"/>
              <a:gd name="T4" fmla="*/ 2147483646 w 1153"/>
              <a:gd name="T5" fmla="*/ 2147483646 h 1105"/>
              <a:gd name="T6" fmla="*/ 2147483646 w 1153"/>
              <a:gd name="T7" fmla="*/ 0 h 1105"/>
              <a:gd name="T8" fmla="*/ 0 60000 65536"/>
              <a:gd name="T9" fmla="*/ 0 60000 65536"/>
              <a:gd name="T10" fmla="*/ 0 60000 65536"/>
              <a:gd name="T11" fmla="*/ 0 60000 65536"/>
              <a:gd name="T12" fmla="*/ 0 w 1153"/>
              <a:gd name="T13" fmla="*/ 0 h 1105"/>
              <a:gd name="T14" fmla="*/ 1153 w 1153"/>
              <a:gd name="T15" fmla="*/ 1105 h 1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3" h="1105">
                <a:moveTo>
                  <a:pt x="864" y="0"/>
                </a:moveTo>
                <a:lnTo>
                  <a:pt x="0" y="864"/>
                </a:lnTo>
                <a:lnTo>
                  <a:pt x="1152" y="1104"/>
                </a:lnTo>
                <a:lnTo>
                  <a:pt x="864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9">
            <a:extLst>
              <a:ext uri="{FF2B5EF4-FFF2-40B4-BE49-F238E27FC236}">
                <a16:creationId xmlns:a16="http://schemas.microsoft.com/office/drawing/2014/main" id="{364350F2-4F20-4EC6-9252-51A98A41F9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76" y="4776789"/>
            <a:ext cx="1033463" cy="403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8" name="Line 20">
            <a:extLst>
              <a:ext uri="{FF2B5EF4-FFF2-40B4-BE49-F238E27FC236}">
                <a16:creationId xmlns:a16="http://schemas.microsoft.com/office/drawing/2014/main" id="{447B1A3F-91EC-468E-899A-5CFD82CACD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34301" y="4965700"/>
            <a:ext cx="398463" cy="5921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Freeform 21">
            <a:extLst>
              <a:ext uri="{FF2B5EF4-FFF2-40B4-BE49-F238E27FC236}">
                <a16:creationId xmlns:a16="http://schemas.microsoft.com/office/drawing/2014/main" id="{901E0830-FE99-47FD-AF95-99C5CA129D31}"/>
              </a:ext>
            </a:extLst>
          </p:cNvPr>
          <p:cNvSpPr>
            <a:spLocks/>
          </p:cNvSpPr>
          <p:nvPr/>
        </p:nvSpPr>
        <p:spPr bwMode="auto">
          <a:xfrm>
            <a:off x="3263900" y="4356100"/>
            <a:ext cx="979488" cy="979488"/>
          </a:xfrm>
          <a:custGeom>
            <a:avLst/>
            <a:gdLst>
              <a:gd name="T0" fmla="*/ 0 w 617"/>
              <a:gd name="T1" fmla="*/ 0 h 617"/>
              <a:gd name="T2" fmla="*/ 2147483646 w 617"/>
              <a:gd name="T3" fmla="*/ 2147483646 h 617"/>
              <a:gd name="T4" fmla="*/ 2147483646 w 617"/>
              <a:gd name="T5" fmla="*/ 2147483646 h 617"/>
              <a:gd name="T6" fmla="*/ 0 w 617"/>
              <a:gd name="T7" fmla="*/ 0 h 617"/>
              <a:gd name="T8" fmla="*/ 0 60000 65536"/>
              <a:gd name="T9" fmla="*/ 0 60000 65536"/>
              <a:gd name="T10" fmla="*/ 0 60000 65536"/>
              <a:gd name="T11" fmla="*/ 0 60000 65536"/>
              <a:gd name="T12" fmla="*/ 0 w 617"/>
              <a:gd name="T13" fmla="*/ 0 h 617"/>
              <a:gd name="T14" fmla="*/ 617 w 617"/>
              <a:gd name="T15" fmla="*/ 617 h 6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7" h="617">
                <a:moveTo>
                  <a:pt x="0" y="0"/>
                </a:moveTo>
                <a:lnTo>
                  <a:pt x="248" y="616"/>
                </a:lnTo>
                <a:lnTo>
                  <a:pt x="616" y="43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22">
            <a:extLst>
              <a:ext uri="{FF2B5EF4-FFF2-40B4-BE49-F238E27FC236}">
                <a16:creationId xmlns:a16="http://schemas.microsoft.com/office/drawing/2014/main" id="{E7E73056-D92B-4753-A8F8-1A86B0BAE7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9638" y="4038601"/>
            <a:ext cx="3662362" cy="2190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1" name="Line 23">
            <a:extLst>
              <a:ext uri="{FF2B5EF4-FFF2-40B4-BE49-F238E27FC236}">
                <a16:creationId xmlns:a16="http://schemas.microsoft.com/office/drawing/2014/main" id="{473BB67C-DF86-4C89-B355-1561C6A9D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9638" y="5362576"/>
            <a:ext cx="2290762" cy="476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Line 24">
            <a:extLst>
              <a:ext uri="{FF2B5EF4-FFF2-40B4-BE49-F238E27FC236}">
                <a16:creationId xmlns:a16="http://schemas.microsoft.com/office/drawing/2014/main" id="{17694389-B161-4261-8F20-CDA88735B4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5029201"/>
            <a:ext cx="4572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Rectangle 25">
            <a:extLst>
              <a:ext uri="{FF2B5EF4-FFF2-40B4-BE49-F238E27FC236}">
                <a16:creationId xmlns:a16="http://schemas.microsoft.com/office/drawing/2014/main" id="{54772FB1-793C-4D31-9B0F-B46822ADC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778" y="3611563"/>
            <a:ext cx="189955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latin typeface="Book Antiqua" panose="02040602050305030304" pitchFamily="18" charset="0"/>
              </a:rPr>
              <a:t>(s, t) = (0.2, 0.8)</a:t>
            </a:r>
          </a:p>
        </p:txBody>
      </p:sp>
      <p:sp>
        <p:nvSpPr>
          <p:cNvPr id="30744" name="Rectangle 26">
            <a:extLst>
              <a:ext uri="{FF2B5EF4-FFF2-40B4-BE49-F238E27FC236}">
                <a16:creationId xmlns:a16="http://schemas.microsoft.com/office/drawing/2014/main" id="{773E05B8-84E5-4EE0-8569-3D235D528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547" y="49831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latin typeface="Book Antiqua" panose="02040602050305030304" pitchFamily="18" charset="0"/>
              </a:rPr>
              <a:t>(0.4, 0.2)</a:t>
            </a:r>
          </a:p>
        </p:txBody>
      </p:sp>
      <p:sp>
        <p:nvSpPr>
          <p:cNvPr id="30745" name="Rectangle 27">
            <a:extLst>
              <a:ext uri="{FF2B5EF4-FFF2-40B4-BE49-F238E27FC236}">
                <a16:creationId xmlns:a16="http://schemas.microsoft.com/office/drawing/2014/main" id="{AB7E1779-C994-4504-B05F-9C17FFF83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2747" y="58213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latin typeface="Book Antiqua" panose="02040602050305030304" pitchFamily="18" charset="0"/>
              </a:rPr>
              <a:t>(0.8, 0.4)</a:t>
            </a:r>
          </a:p>
        </p:txBody>
      </p:sp>
      <p:sp>
        <p:nvSpPr>
          <p:cNvPr id="30746" name="Rectangle 28">
            <a:extLst>
              <a:ext uri="{FF2B5EF4-FFF2-40B4-BE49-F238E27FC236}">
                <a16:creationId xmlns:a16="http://schemas.microsoft.com/office/drawing/2014/main" id="{02A166C5-69BF-4483-B8CC-25130DC55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8241" y="3916363"/>
            <a:ext cx="38472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30747" name="Rectangle 29">
            <a:extLst>
              <a:ext uri="{FF2B5EF4-FFF2-40B4-BE49-F238E27FC236}">
                <a16:creationId xmlns:a16="http://schemas.microsoft.com/office/drawing/2014/main" id="{2ECEB6BA-1FCA-4440-A08E-F0438940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680" y="5516563"/>
            <a:ext cx="343043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30748" name="Rectangle 30">
            <a:extLst>
              <a:ext uri="{FF2B5EF4-FFF2-40B4-BE49-F238E27FC236}">
                <a16:creationId xmlns:a16="http://schemas.microsoft.com/office/drawing/2014/main" id="{2780D328-038D-46E6-B3CB-51C3A88E4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050" y="5516563"/>
            <a:ext cx="3670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30749" name="Rectangle 31">
            <a:extLst>
              <a:ext uri="{FF2B5EF4-FFF2-40B4-BE49-F238E27FC236}">
                <a16:creationId xmlns:a16="http://schemas.microsoft.com/office/drawing/2014/main" id="{0C716693-CA38-4DDA-AC30-A062F737B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95" y="4098925"/>
            <a:ext cx="31418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30750" name="Rectangle 32">
            <a:extLst>
              <a:ext uri="{FF2B5EF4-FFF2-40B4-BE49-F238E27FC236}">
                <a16:creationId xmlns:a16="http://schemas.microsoft.com/office/drawing/2014/main" id="{222E7DF7-79DA-4472-9167-4819039C9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6" y="5287963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30751" name="Rectangle 33">
            <a:extLst>
              <a:ext uri="{FF2B5EF4-FFF2-40B4-BE49-F238E27FC236}">
                <a16:creationId xmlns:a16="http://schemas.microsoft.com/office/drawing/2014/main" id="{69351FED-4A39-4948-B336-6B0660805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13" y="4983163"/>
            <a:ext cx="2997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30752" name="Rectangle 34">
            <a:extLst>
              <a:ext uri="{FF2B5EF4-FFF2-40B4-BE49-F238E27FC236}">
                <a16:creationId xmlns:a16="http://schemas.microsoft.com/office/drawing/2014/main" id="{EC546BFD-CA85-4BEA-9F82-550366A7A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439" y="3192463"/>
            <a:ext cx="1641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Times New Roman" panose="02020603050405020304" pitchFamily="18" charset="0"/>
              </a:rPr>
              <a:t>Texture Space</a:t>
            </a:r>
          </a:p>
        </p:txBody>
      </p:sp>
      <p:sp>
        <p:nvSpPr>
          <p:cNvPr id="30753" name="Rectangle 35">
            <a:extLst>
              <a:ext uri="{FF2B5EF4-FFF2-40B4-BE49-F238E27FC236}">
                <a16:creationId xmlns:a16="http://schemas.microsoft.com/office/drawing/2014/main" id="{37AE0731-D67A-415A-B19E-13B70E2CE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4" y="3151188"/>
            <a:ext cx="1544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Times New Roman" panose="02020603050405020304" pitchFamily="18" charset="0"/>
              </a:rPr>
              <a:t>Object Space</a:t>
            </a:r>
          </a:p>
        </p:txBody>
      </p:sp>
      <p:sp>
        <p:nvSpPr>
          <p:cNvPr id="30754" name="Freeform 36">
            <a:extLst>
              <a:ext uri="{FF2B5EF4-FFF2-40B4-BE49-F238E27FC236}">
                <a16:creationId xmlns:a16="http://schemas.microsoft.com/office/drawing/2014/main" id="{187FD062-0490-45DC-953E-9D2B689BBB80}"/>
              </a:ext>
            </a:extLst>
          </p:cNvPr>
          <p:cNvSpPr>
            <a:spLocks/>
          </p:cNvSpPr>
          <p:nvPr/>
        </p:nvSpPr>
        <p:spPr bwMode="auto">
          <a:xfrm>
            <a:off x="7013575" y="4781551"/>
            <a:ext cx="1111250" cy="777875"/>
          </a:xfrm>
          <a:custGeom>
            <a:avLst/>
            <a:gdLst>
              <a:gd name="T0" fmla="*/ 2147483646 w 700"/>
              <a:gd name="T1" fmla="*/ 0 h 490"/>
              <a:gd name="T2" fmla="*/ 2147483646 w 700"/>
              <a:gd name="T3" fmla="*/ 2147483646 h 490"/>
              <a:gd name="T4" fmla="*/ 2147483646 w 700"/>
              <a:gd name="T5" fmla="*/ 2147483646 h 490"/>
              <a:gd name="T6" fmla="*/ 0 w 700"/>
              <a:gd name="T7" fmla="*/ 2147483646 h 490"/>
              <a:gd name="T8" fmla="*/ 2147483646 w 700"/>
              <a:gd name="T9" fmla="*/ 0 h 4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0"/>
              <a:gd name="T16" fmla="*/ 0 h 490"/>
              <a:gd name="T17" fmla="*/ 700 w 700"/>
              <a:gd name="T18" fmla="*/ 490 h 4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0" h="490">
                <a:moveTo>
                  <a:pt x="397" y="0"/>
                </a:moveTo>
                <a:lnTo>
                  <a:pt x="699" y="115"/>
                </a:lnTo>
                <a:lnTo>
                  <a:pt x="452" y="489"/>
                </a:lnTo>
                <a:lnTo>
                  <a:pt x="0" y="396"/>
                </a:lnTo>
                <a:lnTo>
                  <a:pt x="397" y="0"/>
                </a:lnTo>
              </a:path>
            </a:pathLst>
          </a:custGeom>
          <a:solidFill>
            <a:schemeClr val="accent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5" name="Freeform 37">
            <a:extLst>
              <a:ext uri="{FF2B5EF4-FFF2-40B4-BE49-F238E27FC236}">
                <a16:creationId xmlns:a16="http://schemas.microsoft.com/office/drawing/2014/main" id="{9C314177-AA71-4AC7-BE35-5DFA51914A34}"/>
              </a:ext>
            </a:extLst>
          </p:cNvPr>
          <p:cNvSpPr>
            <a:spLocks/>
          </p:cNvSpPr>
          <p:nvPr/>
        </p:nvSpPr>
        <p:spPr bwMode="auto">
          <a:xfrm>
            <a:off x="7734300" y="4968875"/>
            <a:ext cx="1106488" cy="820738"/>
          </a:xfrm>
          <a:custGeom>
            <a:avLst/>
            <a:gdLst>
              <a:gd name="T0" fmla="*/ 2147483646 w 697"/>
              <a:gd name="T1" fmla="*/ 0 h 517"/>
              <a:gd name="T2" fmla="*/ 2147483646 w 697"/>
              <a:gd name="T3" fmla="*/ 2147483646 h 517"/>
              <a:gd name="T4" fmla="*/ 2147483646 w 697"/>
              <a:gd name="T5" fmla="*/ 2147483646 h 517"/>
              <a:gd name="T6" fmla="*/ 0 w 697"/>
              <a:gd name="T7" fmla="*/ 2147483646 h 517"/>
              <a:gd name="T8" fmla="*/ 2147483646 w 697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7"/>
              <a:gd name="T16" fmla="*/ 0 h 517"/>
              <a:gd name="T17" fmla="*/ 697 w 697"/>
              <a:gd name="T18" fmla="*/ 517 h 5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7" h="517">
                <a:moveTo>
                  <a:pt x="247" y="0"/>
                </a:moveTo>
                <a:lnTo>
                  <a:pt x="593" y="131"/>
                </a:lnTo>
                <a:lnTo>
                  <a:pt x="696" y="516"/>
                </a:lnTo>
                <a:lnTo>
                  <a:pt x="0" y="372"/>
                </a:lnTo>
                <a:lnTo>
                  <a:pt x="247" y="0"/>
                </a:lnTo>
              </a:path>
            </a:pathLst>
          </a:custGeom>
          <a:solidFill>
            <a:schemeClr val="accent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6" name="Freeform 38">
            <a:extLst>
              <a:ext uri="{FF2B5EF4-FFF2-40B4-BE49-F238E27FC236}">
                <a16:creationId xmlns:a16="http://schemas.microsoft.com/office/drawing/2014/main" id="{065F5E4D-27B5-40B2-BEB0-221E90F6426D}"/>
              </a:ext>
            </a:extLst>
          </p:cNvPr>
          <p:cNvSpPr>
            <a:spLocks/>
          </p:cNvSpPr>
          <p:nvPr/>
        </p:nvSpPr>
        <p:spPr bwMode="auto">
          <a:xfrm>
            <a:off x="7654925" y="4046538"/>
            <a:ext cx="1022350" cy="1122362"/>
          </a:xfrm>
          <a:custGeom>
            <a:avLst/>
            <a:gdLst>
              <a:gd name="T0" fmla="*/ 0 w 644"/>
              <a:gd name="T1" fmla="*/ 2147483646 h 707"/>
              <a:gd name="T2" fmla="*/ 2147483646 w 644"/>
              <a:gd name="T3" fmla="*/ 0 h 707"/>
              <a:gd name="T4" fmla="*/ 2147483646 w 644"/>
              <a:gd name="T5" fmla="*/ 2147483646 h 707"/>
              <a:gd name="T6" fmla="*/ 0 w 644"/>
              <a:gd name="T7" fmla="*/ 2147483646 h 707"/>
              <a:gd name="T8" fmla="*/ 0 60000 65536"/>
              <a:gd name="T9" fmla="*/ 0 60000 65536"/>
              <a:gd name="T10" fmla="*/ 0 60000 65536"/>
              <a:gd name="T11" fmla="*/ 0 60000 65536"/>
              <a:gd name="T12" fmla="*/ 0 w 644"/>
              <a:gd name="T13" fmla="*/ 0 h 707"/>
              <a:gd name="T14" fmla="*/ 644 w 644"/>
              <a:gd name="T15" fmla="*/ 707 h 7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4" h="707">
                <a:moveTo>
                  <a:pt x="0" y="458"/>
                </a:moveTo>
                <a:lnTo>
                  <a:pt x="456" y="0"/>
                </a:lnTo>
                <a:lnTo>
                  <a:pt x="643" y="706"/>
                </a:lnTo>
                <a:lnTo>
                  <a:pt x="0" y="458"/>
                </a:lnTo>
              </a:path>
            </a:pathLst>
          </a:custGeom>
          <a:solidFill>
            <a:schemeClr val="tx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7" name="Line 39">
            <a:extLst>
              <a:ext uri="{FF2B5EF4-FFF2-40B4-BE49-F238E27FC236}">
                <a16:creationId xmlns:a16="http://schemas.microsoft.com/office/drawing/2014/main" id="{6EB09DBF-9CFA-4CC5-8A62-87E9B0B2EC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4262439"/>
            <a:ext cx="14478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8" name="Line 40">
            <a:extLst>
              <a:ext uri="{FF2B5EF4-FFF2-40B4-BE49-F238E27FC236}">
                <a16:creationId xmlns:a16="http://schemas.microsoft.com/office/drawing/2014/main" id="{F7702634-CCB1-41FF-93CC-41E0E3B71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5110164"/>
            <a:ext cx="4110038" cy="6810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9" name="Line 41">
            <a:extLst>
              <a:ext uri="{FF2B5EF4-FFF2-40B4-BE49-F238E27FC236}">
                <a16:creationId xmlns:a16="http://schemas.microsoft.com/office/drawing/2014/main" id="{11A724D6-70D3-4DA0-B19E-673D54A3FB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1" y="5329239"/>
            <a:ext cx="1057275" cy="33337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0" name="Rectangle 42">
            <a:extLst>
              <a:ext uri="{FF2B5EF4-FFF2-40B4-BE49-F238E27FC236}">
                <a16:creationId xmlns:a16="http://schemas.microsoft.com/office/drawing/2014/main" id="{500A25A6-8A4E-4958-B2FB-7F7439C55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24089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Mapping a Texture</a:t>
            </a:r>
          </a:p>
        </p:txBody>
      </p:sp>
    </p:spTree>
    <p:extLst>
      <p:ext uri="{BB962C8B-B14F-4D97-AF65-F5344CB8AC3E}">
        <p14:creationId xmlns:p14="http://schemas.microsoft.com/office/powerpoint/2010/main" val="910920148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220C6B39-FABE-43C3-A8C1-A661AA3C3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CB753949-8B3B-46A3-B6C9-03373F2BCB88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163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22BA74EF-A1F1-422B-9792-9BCC3E09F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85117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Cube Example</a:t>
            </a:r>
          </a:p>
        </p:txBody>
      </p:sp>
      <p:sp>
        <p:nvSpPr>
          <p:cNvPr id="32772" name="Text Box 6">
            <a:extLst>
              <a:ext uri="{FF2B5EF4-FFF2-40B4-BE49-F238E27FC236}">
                <a16:creationId xmlns:a16="http://schemas.microsoft.com/office/drawing/2014/main" id="{A98C0B1C-A85E-46EC-925D-908933E2C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3" y="1162049"/>
            <a:ext cx="9600237" cy="5457825"/>
          </a:xfrm>
          <a:noFill/>
        </p:spPr>
        <p:txBody>
          <a:bodyPr>
            <a:no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var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texCoord</a:t>
            </a:r>
            <a:r>
              <a:rPr lang="en-US" altLang="en-US" sz="1800" dirty="0">
                <a:ea typeface="ＭＳ Ｐゴシック" panose="020B0600070205080204" pitchFamily="34" charset="-128"/>
              </a:rPr>
              <a:t> = [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vec2(0, 0),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vec2(0, 1),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vec2(1, 1),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vec2(1, 0)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];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function quad(a, b, c, d)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pointsArray.push</a:t>
            </a:r>
            <a:r>
              <a:rPr lang="en-US" altLang="en-US" sz="1800" dirty="0">
                <a:ea typeface="ＭＳ Ｐゴシック" panose="020B0600070205080204" pitchFamily="34" charset="-128"/>
              </a:rPr>
              <a:t>(vertices[a]);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colorsArray.push</a:t>
            </a:r>
            <a:r>
              <a:rPr lang="en-US" altLang="en-US" sz="1800" dirty="0">
                <a:ea typeface="ＭＳ Ｐゴシック" panose="020B0600070205080204" pitchFamily="34" charset="-128"/>
              </a:rPr>
              <a:t>(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vertexColors</a:t>
            </a:r>
            <a:r>
              <a:rPr lang="en-US" altLang="en-US" sz="1800" dirty="0">
                <a:ea typeface="ＭＳ Ｐゴシック" panose="020B0600070205080204" pitchFamily="34" charset="-128"/>
              </a:rPr>
              <a:t>[a]);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texCoordsArray.push</a:t>
            </a:r>
            <a:r>
              <a:rPr lang="en-US" altLang="en-US" sz="1800" dirty="0">
                <a:ea typeface="ＭＳ Ｐゴシック" panose="020B0600070205080204" pitchFamily="34" charset="-128"/>
              </a:rPr>
              <a:t>(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texCoord</a:t>
            </a:r>
            <a:r>
              <a:rPr lang="en-US" altLang="en-US" sz="1800" dirty="0">
                <a:ea typeface="ＭＳ Ｐゴシック" panose="020B0600070205080204" pitchFamily="34" charset="-128"/>
              </a:rPr>
              <a:t>[0]);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pointsArray.push</a:t>
            </a:r>
            <a:r>
              <a:rPr lang="en-US" altLang="en-US" sz="1800" dirty="0">
                <a:ea typeface="ＭＳ Ｐゴシック" panose="020B0600070205080204" pitchFamily="34" charset="-128"/>
              </a:rPr>
              <a:t>(vertices[b]);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 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colorsArray.push</a:t>
            </a:r>
            <a:r>
              <a:rPr lang="en-US" altLang="en-US" sz="1800" dirty="0">
                <a:ea typeface="ＭＳ Ｐゴシック" panose="020B0600070205080204" pitchFamily="34" charset="-128"/>
              </a:rPr>
              <a:t>(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vertexColors</a:t>
            </a:r>
            <a:r>
              <a:rPr lang="en-US" altLang="en-US" sz="1800" dirty="0">
                <a:ea typeface="ＭＳ Ｐゴシック" panose="020B0600070205080204" pitchFamily="34" charset="-128"/>
              </a:rPr>
              <a:t>[a]);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texCoordsArray.push</a:t>
            </a:r>
            <a:r>
              <a:rPr lang="en-US" altLang="en-US" sz="1800" dirty="0">
                <a:ea typeface="ＭＳ Ｐゴシック" panose="020B0600070205080204" pitchFamily="34" charset="-128"/>
              </a:rPr>
              <a:t>(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texCoord</a:t>
            </a:r>
            <a:r>
              <a:rPr lang="en-US" altLang="en-US" sz="1800" dirty="0">
                <a:ea typeface="ＭＳ Ｐゴシック" panose="020B0600070205080204" pitchFamily="34" charset="-128"/>
              </a:rPr>
              <a:t>[1]);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//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etc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endParaRPr lang="en-US" altLang="en-US" sz="18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59664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9626A9B9-00DB-463D-A2A0-5C5FB95F4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DCD6D7B9-B644-45DB-B696-DC01573ADEF0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164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D3BD77A-9127-4D8D-BF02-A63DA6C23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304800"/>
            <a:ext cx="6248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Interpolation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D8868819-0101-4C71-9954-A788822E93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6653" y="1341437"/>
            <a:ext cx="11158332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700" dirty="0">
                <a:ea typeface="ＭＳ Ｐゴシック" panose="020B0600070205080204" pitchFamily="34" charset="-128"/>
              </a:rPr>
              <a:t>WebGL uses interpolation to find proper </a:t>
            </a:r>
            <a:r>
              <a:rPr lang="en-US" altLang="en-US" sz="2700" dirty="0" err="1">
                <a:ea typeface="ＭＳ Ｐゴシック" panose="020B0600070205080204" pitchFamily="34" charset="-128"/>
              </a:rPr>
              <a:t>texels</a:t>
            </a:r>
            <a:r>
              <a:rPr lang="en-US" altLang="en-US" sz="2700" dirty="0">
                <a:ea typeface="ＭＳ Ｐゴシック" panose="020B0600070205080204" pitchFamily="34" charset="-128"/>
              </a:rPr>
              <a:t> from specified texture coordinates – distortions can occur</a:t>
            </a:r>
          </a:p>
        </p:txBody>
      </p:sp>
      <p:pic>
        <p:nvPicPr>
          <p:cNvPr id="33797" name="Picture 5" descr="AN07F26">
            <a:extLst>
              <a:ext uri="{FF2B5EF4-FFF2-40B4-BE49-F238E27FC236}">
                <a16:creationId xmlns:a16="http://schemas.microsoft.com/office/drawing/2014/main" id="{687A8087-F0CC-4EB4-AF1A-24E8D9A0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484687"/>
            <a:ext cx="7640638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6">
            <a:extLst>
              <a:ext uri="{FF2B5EF4-FFF2-40B4-BE49-F238E27FC236}">
                <a16:creationId xmlns:a16="http://schemas.microsoft.com/office/drawing/2014/main" id="{ED89D4F1-6E2F-4A64-A37B-9E9EAC2F9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350" y="3494087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good selection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of </a:t>
            </a:r>
            <a:r>
              <a:rPr lang="en-US" altLang="en-US" sz="2400" dirty="0" err="1">
                <a:latin typeface="Arial" panose="020B0604020202020204" pitchFamily="34" charset="0"/>
              </a:rPr>
              <a:t>tex</a:t>
            </a:r>
            <a:r>
              <a:rPr lang="en-US" altLang="en-US" sz="2400" dirty="0">
                <a:latin typeface="Arial" panose="020B0604020202020204" pitchFamily="34" charset="0"/>
              </a:rPr>
              <a:t> coordinates</a:t>
            </a:r>
          </a:p>
        </p:txBody>
      </p:sp>
      <p:sp>
        <p:nvSpPr>
          <p:cNvPr id="33799" name="Text Box 7">
            <a:extLst>
              <a:ext uri="{FF2B5EF4-FFF2-40B4-BE49-F238E27FC236}">
                <a16:creationId xmlns:a16="http://schemas.microsoft.com/office/drawing/2014/main" id="{859852EB-02FF-4B85-B110-0827B64A0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591" y="3429000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poor selection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of </a:t>
            </a:r>
            <a:r>
              <a:rPr lang="en-US" altLang="en-US" sz="2400" dirty="0" err="1">
                <a:latin typeface="Arial" panose="020B0604020202020204" pitchFamily="34" charset="0"/>
              </a:rPr>
              <a:t>tex</a:t>
            </a:r>
            <a:r>
              <a:rPr lang="en-US" altLang="en-US" sz="2400" dirty="0">
                <a:latin typeface="Arial" panose="020B0604020202020204" pitchFamily="34" charset="0"/>
              </a:rPr>
              <a:t> coordinates</a:t>
            </a:r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1F886DD2-4154-4A3E-B3C9-9A5E5641F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2218" y="2831069"/>
            <a:ext cx="29450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texture stretched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over trapezoid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showing effects of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216783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>
            <a:extLst>
              <a:ext uri="{FF2B5EF4-FFF2-40B4-BE49-F238E27FC236}">
                <a16:creationId xmlns:a16="http://schemas.microsoft.com/office/drawing/2014/main" id="{448C8A97-A14B-4157-AEC9-D88852203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661D414E-9A94-4290-9FD7-28620D1FEF89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165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24FCF62B-E571-41C4-A4A3-272500BA4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Using Texture Objects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83B41139-210D-448B-8920-5628B6AE5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vert="horz" lIns="90488" tIns="44450" rIns="90488" bIns="44450" rtlCol="0">
            <a:normAutofit fontScale="85000" lnSpcReduction="20000"/>
          </a:bodyPr>
          <a:lstStyle/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en-US" sz="2700">
                <a:ea typeface="ＭＳ Ｐゴシック" panose="020B0600070205080204" pitchFamily="34" charset="-128"/>
              </a:rPr>
              <a:t>specify textures in texture objects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en-US" sz="2700">
                <a:ea typeface="ＭＳ Ｐゴシック" panose="020B0600070205080204" pitchFamily="34" charset="-128"/>
              </a:rPr>
              <a:t>set texture filter 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en-US" sz="2700">
                <a:ea typeface="ＭＳ Ｐゴシック" panose="020B0600070205080204" pitchFamily="34" charset="-128"/>
              </a:rPr>
              <a:t>set texture function 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en-US" sz="2700">
                <a:ea typeface="ＭＳ Ｐゴシック" panose="020B0600070205080204" pitchFamily="34" charset="-128"/>
              </a:rPr>
              <a:t>set texture wrap mode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en-US" sz="2700">
                <a:ea typeface="ＭＳ Ｐゴシック" panose="020B0600070205080204" pitchFamily="34" charset="-128"/>
              </a:rPr>
              <a:t>set optional perspective correction hint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en-US" sz="2700">
                <a:ea typeface="ＭＳ Ｐゴシック" panose="020B0600070205080204" pitchFamily="34" charset="-128"/>
              </a:rPr>
              <a:t>bind texture object 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en-US" sz="2700">
                <a:ea typeface="ＭＳ Ｐゴシック" panose="020B0600070205080204" pitchFamily="34" charset="-128"/>
              </a:rPr>
              <a:t>enable texturing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en-US" sz="2700">
                <a:ea typeface="ＭＳ Ｐゴシック" panose="020B0600070205080204" pitchFamily="34" charset="-128"/>
              </a:rPr>
              <a:t>supply texture coordinates for vertex</a:t>
            </a:r>
          </a:p>
          <a:p>
            <a:pPr marL="876300" lvl="1" indent="-495300"/>
            <a:r>
              <a:rPr lang="en-US" altLang="en-US" sz="2200">
                <a:ea typeface="ＭＳ Ｐゴシック" panose="020B0600070205080204" pitchFamily="34" charset="-128"/>
              </a:rPr>
              <a:t>coordinates can also be generated</a:t>
            </a:r>
          </a:p>
          <a:p>
            <a:pPr marL="590550" indent="-590550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628590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>
            <a:extLst>
              <a:ext uri="{FF2B5EF4-FFF2-40B4-BE49-F238E27FC236}">
                <a16:creationId xmlns:a16="http://schemas.microsoft.com/office/drawing/2014/main" id="{48F084FB-CB8B-40A6-9FBA-C5AB78579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2F9AA991-F71F-45D5-9D17-E55468EB705F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166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4A9B552-E13C-44E8-A628-FC1F12028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Parameters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11FD2CFF-EC3A-493E-B227-5F9D3DE4FC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3" y="1596177"/>
            <a:ext cx="10449552" cy="4737948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WebGL has a variety of parameters that determine how texture is applied</a:t>
            </a:r>
          </a:p>
          <a:p>
            <a:pPr lvl="1"/>
            <a:r>
              <a:rPr lang="en-US" altLang="en-US" sz="2400" b="1" dirty="0">
                <a:ea typeface="ＭＳ Ｐゴシック" panose="020B0600070205080204" pitchFamily="34" charset="-128"/>
              </a:rPr>
              <a:t>Wrapping</a:t>
            </a:r>
            <a:r>
              <a:rPr lang="en-US" altLang="en-US" sz="2400" dirty="0">
                <a:ea typeface="ＭＳ Ｐゴシック" panose="020B0600070205080204" pitchFamily="34" charset="-128"/>
              </a:rPr>
              <a:t> parameters determine what happens if s and t are outside the (0,1) range</a:t>
            </a:r>
          </a:p>
          <a:p>
            <a:pPr lvl="1"/>
            <a:r>
              <a:rPr lang="en-US" altLang="en-US" sz="2400" b="1" dirty="0">
                <a:ea typeface="ＭＳ Ｐゴシック" panose="020B0600070205080204" pitchFamily="34" charset="-128"/>
              </a:rPr>
              <a:t>Filter modes </a:t>
            </a:r>
            <a:r>
              <a:rPr lang="en-US" altLang="en-US" sz="2400" dirty="0">
                <a:ea typeface="ＭＳ Ｐゴシック" panose="020B0600070205080204" pitchFamily="34" charset="-128"/>
              </a:rPr>
              <a:t>allow us to use area averaging instead of point samples</a:t>
            </a:r>
          </a:p>
          <a:p>
            <a:pPr lvl="1"/>
            <a:r>
              <a:rPr lang="en-US" altLang="en-US" sz="2400" b="1" dirty="0">
                <a:ea typeface="ＭＳ Ｐゴシック" panose="020B0600070205080204" pitchFamily="34" charset="-128"/>
              </a:rPr>
              <a:t>Mipmapping</a:t>
            </a:r>
            <a:r>
              <a:rPr lang="en-US" altLang="en-US" sz="2400" dirty="0">
                <a:ea typeface="ＭＳ Ｐゴシック" panose="020B0600070205080204" pitchFamily="34" charset="-128"/>
              </a:rPr>
              <a:t> allows us to use textures at multiple resolutions</a:t>
            </a:r>
          </a:p>
          <a:p>
            <a:pPr lvl="1"/>
            <a:r>
              <a:rPr lang="en-US" altLang="en-US" sz="2400" b="1" dirty="0">
                <a:ea typeface="ＭＳ Ｐゴシック" panose="020B0600070205080204" pitchFamily="34" charset="-128"/>
              </a:rPr>
              <a:t>Environment parameters </a:t>
            </a:r>
            <a:r>
              <a:rPr lang="en-US" altLang="en-US" sz="2400" dirty="0">
                <a:ea typeface="ＭＳ Ｐゴシック" panose="020B0600070205080204" pitchFamily="34" charset="-128"/>
              </a:rPr>
              <a:t>determine how texture mapping interacts with shading</a:t>
            </a:r>
          </a:p>
        </p:txBody>
      </p:sp>
    </p:spTree>
    <p:extLst>
      <p:ext uri="{BB962C8B-B14F-4D97-AF65-F5344CB8AC3E}">
        <p14:creationId xmlns:p14="http://schemas.microsoft.com/office/powerpoint/2010/main" val="27014648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:a16="http://schemas.microsoft.com/office/drawing/2014/main" id="{94AD9F54-FC3C-4256-B8F6-6E9EB59E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05B9776B-C0A2-43A2-ACD4-C641A9BAE34B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167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3CC4C87-5C67-46AE-95D3-38DD85C704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7262" y="-149963"/>
            <a:ext cx="10364451" cy="1596177"/>
          </a:xfrm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Wrapping Mode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556778C0-EE42-4F5B-B530-F0DFE033EB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4862" y="1392236"/>
            <a:ext cx="10806113" cy="2347913"/>
          </a:xfrm>
          <a:noFill/>
        </p:spPr>
        <p:txBody>
          <a:bodyPr vert="horz" lIns="90488" tIns="44450" rIns="90488" bIns="44450" rtlCol="0">
            <a:normAutofit/>
          </a:bodyPr>
          <a:lstStyle/>
          <a:p>
            <a:pPr marL="342900" indent="-342900">
              <a:lnSpc>
                <a:spcPct val="90000"/>
              </a:lnSpc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Clamping: if </a:t>
            </a:r>
            <a:r>
              <a:rPr lang="en-US" altLang="en-US" sz="28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s,t</a:t>
            </a: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&gt; 1</a:t>
            </a:r>
            <a:r>
              <a:rPr lang="en-US" altLang="en-US" sz="2800" dirty="0">
                <a:ea typeface="ＭＳ Ｐゴシック" panose="020B0600070205080204" pitchFamily="34" charset="-128"/>
              </a:rPr>
              <a:t> use 1, if </a:t>
            </a:r>
            <a:r>
              <a:rPr lang="en-US" altLang="en-US" sz="28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s,t</a:t>
            </a: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&lt;0</a:t>
            </a:r>
            <a:r>
              <a:rPr lang="en-US" altLang="en-US" sz="2800" dirty="0">
                <a:ea typeface="ＭＳ Ｐゴシック" panose="020B0600070205080204" pitchFamily="34" charset="-128"/>
              </a:rPr>
              <a:t> use 0</a:t>
            </a:r>
          </a:p>
          <a:p>
            <a:pPr marL="342900" indent="-342900">
              <a:lnSpc>
                <a:spcPct val="90000"/>
              </a:lnSpc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Wrapping: use </a:t>
            </a:r>
            <a:r>
              <a:rPr lang="en-US" altLang="en-US" sz="28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s,t</a:t>
            </a:r>
            <a:r>
              <a:rPr lang="en-US" altLang="en-US" sz="2800" dirty="0">
                <a:ea typeface="ＭＳ Ｐゴシック" panose="020B0600070205080204" pitchFamily="34" charset="-128"/>
              </a:rPr>
              <a:t> modulo 1</a:t>
            </a:r>
          </a:p>
          <a:p>
            <a:pPr marL="742950" lvl="1" indent="-285750">
              <a:lnSpc>
                <a:spcPct val="90000"/>
              </a:lnSpc>
              <a:buNone/>
            </a:pPr>
            <a:r>
              <a:rPr lang="en-US" altLang="en-US" sz="20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gl.texParameteri</a:t>
            </a:r>
            <a:r>
              <a:rPr lang="en-US" altLang="en-US" sz="20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(gl.TEXTURE_2D, </a:t>
            </a:r>
            <a:r>
              <a:rPr lang="en-US" altLang="en-US" sz="20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gl.TEXTURE_WRAP_S</a:t>
            </a:r>
            <a:r>
              <a:rPr lang="en-US" altLang="en-US" sz="20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, </a:t>
            </a:r>
            <a:r>
              <a:rPr lang="en-US" altLang="en-US" sz="20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gl.CLAMP</a:t>
            </a:r>
            <a:r>
              <a:rPr lang="en-US" altLang="en-US" sz="20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)</a:t>
            </a:r>
            <a:endParaRPr lang="en-US" altLang="en-US" sz="2000" b="1" i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marL="742950" lvl="1" indent="-285750">
              <a:lnSpc>
                <a:spcPct val="90000"/>
              </a:lnSpc>
              <a:buNone/>
            </a:pPr>
            <a:r>
              <a:rPr lang="en-US" altLang="en-US" sz="20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gl.texParameteri</a:t>
            </a:r>
            <a:r>
              <a:rPr lang="en-US" altLang="en-US" sz="20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 gl.TEXTURE_2D,gl.TEXTURE_WRAP_T, </a:t>
            </a:r>
            <a:r>
              <a:rPr lang="en-US" altLang="en-US" sz="20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gl.REPEAT</a:t>
            </a:r>
            <a:r>
              <a:rPr lang="en-US" altLang="en-US" sz="20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)</a:t>
            </a:r>
            <a:endParaRPr lang="en-US" altLang="en-US" sz="2000" b="1" i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marL="342900" indent="-342900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37893" name="Group 4">
            <a:extLst>
              <a:ext uri="{FF2B5EF4-FFF2-40B4-BE49-F238E27FC236}">
                <a16:creationId xmlns:a16="http://schemas.microsoft.com/office/drawing/2014/main" id="{D67EEB70-44F9-42DE-BD5E-FCB321F53C3A}"/>
              </a:ext>
            </a:extLst>
          </p:cNvPr>
          <p:cNvGrpSpPr>
            <a:grpSpLocks/>
          </p:cNvGrpSpPr>
          <p:nvPr/>
        </p:nvGrpSpPr>
        <p:grpSpPr bwMode="auto">
          <a:xfrm>
            <a:off x="3140075" y="4313239"/>
            <a:ext cx="5018088" cy="1995487"/>
            <a:chOff x="1018" y="2717"/>
            <a:chExt cx="3161" cy="1257"/>
          </a:xfrm>
        </p:grpSpPr>
        <p:grpSp>
          <p:nvGrpSpPr>
            <p:cNvPr id="37895" name="Group 5">
              <a:extLst>
                <a:ext uri="{FF2B5EF4-FFF2-40B4-BE49-F238E27FC236}">
                  <a16:creationId xmlns:a16="http://schemas.microsoft.com/office/drawing/2014/main" id="{353BED2C-8439-443E-BC76-C6DFDE580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" y="2717"/>
              <a:ext cx="864" cy="1207"/>
              <a:chOff x="771" y="2611"/>
              <a:chExt cx="864" cy="1207"/>
            </a:xfrm>
          </p:grpSpPr>
          <p:sp>
            <p:nvSpPr>
              <p:cNvPr id="37902" name="Rectangle 6">
                <a:extLst>
                  <a:ext uri="{FF2B5EF4-FFF2-40B4-BE49-F238E27FC236}">
                    <a16:creationId xmlns:a16="http://schemas.microsoft.com/office/drawing/2014/main" id="{93AE3AF0-FF6E-475B-9335-BB0AC7542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" y="3566"/>
                <a:ext cx="56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1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­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texture</a:t>
                </a:r>
              </a:p>
            </p:txBody>
          </p:sp>
          <p:sp>
            <p:nvSpPr>
              <p:cNvPr id="37903" name="Line 7">
                <a:extLst>
                  <a:ext uri="{FF2B5EF4-FFF2-40B4-BE49-F238E27FC236}">
                    <a16:creationId xmlns:a16="http://schemas.microsoft.com/office/drawing/2014/main" id="{E70138DA-9C1E-4D54-9260-A1F9FB53F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" y="3379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4" name="Line 8">
                <a:extLst>
                  <a:ext uri="{FF2B5EF4-FFF2-40B4-BE49-F238E27FC236}">
                    <a16:creationId xmlns:a16="http://schemas.microsoft.com/office/drawing/2014/main" id="{1F41F275-79BA-4873-8876-F7324E986D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1" y="2899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5" name="Rectangle 9">
                <a:extLst>
                  <a:ext uri="{FF2B5EF4-FFF2-40B4-BE49-F238E27FC236}">
                    <a16:creationId xmlns:a16="http://schemas.microsoft.com/office/drawing/2014/main" id="{40751FFA-A974-440B-A3BA-3173500CB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54"/>
                <a:ext cx="180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1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­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37906" name="Rectangle 10">
                <a:extLst>
                  <a:ext uri="{FF2B5EF4-FFF2-40B4-BE49-F238E27FC236}">
                    <a16:creationId xmlns:a16="http://schemas.microsoft.com/office/drawing/2014/main" id="{094BC6FB-9FBB-4BE2-A8CA-BD17E464C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1" y="2630"/>
                <a:ext cx="16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1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­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t</a:t>
                </a:r>
              </a:p>
            </p:txBody>
          </p:sp>
          <p:pic>
            <p:nvPicPr>
              <p:cNvPr id="37907" name="Picture 11" descr="C:\SIGGRAPH\tex1x1.jpg">
                <a:extLst>
                  <a:ext uri="{FF2B5EF4-FFF2-40B4-BE49-F238E27FC236}">
                    <a16:creationId xmlns:a16="http://schemas.microsoft.com/office/drawing/2014/main" id="{1FB4D298-7B7A-494E-8C5F-ECFE5A6318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8" t="21428" r="21429" b="21429"/>
              <a:stretch>
                <a:fillRect/>
              </a:stretch>
            </p:blipFill>
            <p:spPr bwMode="auto">
              <a:xfrm>
                <a:off x="915" y="2611"/>
                <a:ext cx="72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896" name="Group 12">
              <a:extLst>
                <a:ext uri="{FF2B5EF4-FFF2-40B4-BE49-F238E27FC236}">
                  <a16:creationId xmlns:a16="http://schemas.microsoft.com/office/drawing/2014/main" id="{BD227983-21DF-4BB3-AC06-097C25B6C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5" y="2717"/>
              <a:ext cx="834" cy="1257"/>
              <a:chOff x="3816" y="2659"/>
              <a:chExt cx="834" cy="1257"/>
            </a:xfrm>
          </p:grpSpPr>
          <p:sp>
            <p:nvSpPr>
              <p:cNvPr id="37900" name="Rectangle 13">
                <a:extLst>
                  <a:ext uri="{FF2B5EF4-FFF2-40B4-BE49-F238E27FC236}">
                    <a16:creationId xmlns:a16="http://schemas.microsoft.com/office/drawing/2014/main" id="{75394F97-E4C3-4D1E-8F95-8EF751F2F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6" y="3470"/>
                <a:ext cx="834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1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­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gl.CLAMP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wrapping</a:t>
                </a:r>
              </a:p>
            </p:txBody>
          </p:sp>
          <p:pic>
            <p:nvPicPr>
              <p:cNvPr id="37901" name="Picture 14" descr="C:\SIGGRAPH\tex2x2c.jpg">
                <a:extLst>
                  <a:ext uri="{FF2B5EF4-FFF2-40B4-BE49-F238E27FC236}">
                    <a16:creationId xmlns:a16="http://schemas.microsoft.com/office/drawing/2014/main" id="{A5FDFFEC-202F-484B-B63D-BC82A31B85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99" t="23599" r="23601" b="23601"/>
              <a:stretch>
                <a:fillRect/>
              </a:stretch>
            </p:blipFill>
            <p:spPr bwMode="auto">
              <a:xfrm>
                <a:off x="3843" y="2659"/>
                <a:ext cx="72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897" name="Group 15">
              <a:extLst>
                <a:ext uri="{FF2B5EF4-FFF2-40B4-BE49-F238E27FC236}">
                  <a16:creationId xmlns:a16="http://schemas.microsoft.com/office/drawing/2014/main" id="{5B1C3076-F77B-4397-94EA-F28A2CA9DC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3" y="2717"/>
              <a:ext cx="876" cy="1257"/>
              <a:chOff x="2220" y="2659"/>
              <a:chExt cx="876" cy="1257"/>
            </a:xfrm>
          </p:grpSpPr>
          <p:sp>
            <p:nvSpPr>
              <p:cNvPr id="37898" name="Rectangle 16">
                <a:extLst>
                  <a:ext uri="{FF2B5EF4-FFF2-40B4-BE49-F238E27FC236}">
                    <a16:creationId xmlns:a16="http://schemas.microsoft.com/office/drawing/2014/main" id="{97611322-1A5D-4D49-862D-9FCB5EA24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470"/>
                <a:ext cx="876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1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­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gl.REPEAT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wrapping</a:t>
                </a:r>
              </a:p>
            </p:txBody>
          </p:sp>
          <p:pic>
            <p:nvPicPr>
              <p:cNvPr id="37899" name="Picture 17" descr="C:\SIGGRAPH\tex2x2r.jpg">
                <a:extLst>
                  <a:ext uri="{FF2B5EF4-FFF2-40B4-BE49-F238E27FC236}">
                    <a16:creationId xmlns:a16="http://schemas.microsoft.com/office/drawing/2014/main" id="{9F3368C9-8353-4CD6-91E0-77FDC7234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01" t="24001" r="23199" b="23199"/>
              <a:stretch>
                <a:fillRect/>
              </a:stretch>
            </p:blipFill>
            <p:spPr bwMode="auto">
              <a:xfrm>
                <a:off x="2307" y="2659"/>
                <a:ext cx="72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97646404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B213A456-407A-41B4-8749-9B89911960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07FC32B3-04B7-479F-9103-282F150589A9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168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0CB4999-D15B-4398-BEF0-07070439A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553200" cy="1066800"/>
          </a:xfrm>
          <a:noFill/>
        </p:spPr>
        <p:txBody>
          <a:bodyPr vert="horz" lIns="90488" tIns="44450" rIns="90488" bIns="44450" rtlCol="0" anchor="ctr">
            <a:normAutofit fontScale="9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Magnification and Minification</a:t>
            </a:r>
          </a:p>
        </p:txBody>
      </p:sp>
      <p:grpSp>
        <p:nvGrpSpPr>
          <p:cNvPr id="39940" name="Group 3">
            <a:extLst>
              <a:ext uri="{FF2B5EF4-FFF2-40B4-BE49-F238E27FC236}">
                <a16:creationId xmlns:a16="http://schemas.microsoft.com/office/drawing/2014/main" id="{A60AB0D1-430B-4333-9DA2-86DFDC5766EA}"/>
              </a:ext>
            </a:extLst>
          </p:cNvPr>
          <p:cNvGrpSpPr>
            <a:grpSpLocks/>
          </p:cNvGrpSpPr>
          <p:nvPr/>
        </p:nvGrpSpPr>
        <p:grpSpPr bwMode="auto">
          <a:xfrm>
            <a:off x="2209801" y="3429001"/>
            <a:ext cx="7669213" cy="2746375"/>
            <a:chOff x="468" y="2208"/>
            <a:chExt cx="4831" cy="1730"/>
          </a:xfrm>
        </p:grpSpPr>
        <p:sp>
          <p:nvSpPr>
            <p:cNvPr id="39943" name="Rectangle 4">
              <a:extLst>
                <a:ext uri="{FF2B5EF4-FFF2-40B4-BE49-F238E27FC236}">
                  <a16:creationId xmlns:a16="http://schemas.microsoft.com/office/drawing/2014/main" id="{805C5F06-95BD-4AAC-ABD3-E3BB0608C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278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9944" name="Group 5">
              <a:extLst>
                <a:ext uri="{FF2B5EF4-FFF2-40B4-BE49-F238E27FC236}">
                  <a16:creationId xmlns:a16="http://schemas.microsoft.com/office/drawing/2014/main" id="{88C69061-4785-48FA-BE5B-A328900A20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8" y="2208"/>
              <a:ext cx="1152" cy="1152"/>
              <a:chOff x="1438" y="2208"/>
              <a:chExt cx="1152" cy="1152"/>
            </a:xfrm>
          </p:grpSpPr>
          <p:sp>
            <p:nvSpPr>
              <p:cNvPr id="39990" name="Rectangle 6">
                <a:extLst>
                  <a:ext uri="{FF2B5EF4-FFF2-40B4-BE49-F238E27FC236}">
                    <a16:creationId xmlns:a16="http://schemas.microsoft.com/office/drawing/2014/main" id="{A4B56D7F-786F-4ED7-A451-191CEA3F7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2212"/>
                <a:ext cx="1144" cy="1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1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­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91" name="Line 7">
                <a:extLst>
                  <a:ext uri="{FF2B5EF4-FFF2-40B4-BE49-F238E27FC236}">
                    <a16:creationId xmlns:a16="http://schemas.microsoft.com/office/drawing/2014/main" id="{E308B929-22C6-4AD0-83C0-EB304BEB4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26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2" name="Line 8">
                <a:extLst>
                  <a:ext uri="{FF2B5EF4-FFF2-40B4-BE49-F238E27FC236}">
                    <a16:creationId xmlns:a16="http://schemas.microsoft.com/office/drawing/2014/main" id="{5046BDAB-D001-43B6-934F-6DF0D6512D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0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3" name="Line 9">
                <a:extLst>
                  <a:ext uri="{FF2B5EF4-FFF2-40B4-BE49-F238E27FC236}">
                    <a16:creationId xmlns:a16="http://schemas.microsoft.com/office/drawing/2014/main" id="{4C572305-562B-4CCD-AF84-36FFA47DF0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2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4" name="Line 10">
                <a:extLst>
                  <a:ext uri="{FF2B5EF4-FFF2-40B4-BE49-F238E27FC236}">
                    <a16:creationId xmlns:a16="http://schemas.microsoft.com/office/drawing/2014/main" id="{4362F923-0308-4E94-9A64-ED1FFAF2A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5" name="Line 11">
                <a:extLst>
                  <a:ext uri="{FF2B5EF4-FFF2-40B4-BE49-F238E27FC236}">
                    <a16:creationId xmlns:a16="http://schemas.microsoft.com/office/drawing/2014/main" id="{41C1179A-E97F-487C-9962-C3F320EFD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4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6" name="Line 12">
                <a:extLst>
                  <a:ext uri="{FF2B5EF4-FFF2-40B4-BE49-F238E27FC236}">
                    <a16:creationId xmlns:a16="http://schemas.microsoft.com/office/drawing/2014/main" id="{16B8EF6B-5E27-4BAA-A091-699B852A45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8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7" name="Line 13">
                <a:extLst>
                  <a:ext uri="{FF2B5EF4-FFF2-40B4-BE49-F238E27FC236}">
                    <a16:creationId xmlns:a16="http://schemas.microsoft.com/office/drawing/2014/main" id="{DBE502B9-D73E-4D78-8B86-22CD752D7F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249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8" name="Line 14">
                <a:extLst>
                  <a:ext uri="{FF2B5EF4-FFF2-40B4-BE49-F238E27FC236}">
                    <a16:creationId xmlns:a16="http://schemas.microsoft.com/office/drawing/2014/main" id="{6F07068A-0658-4517-AA22-40CC3CF80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235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9" name="Line 15">
                <a:extLst>
                  <a:ext uri="{FF2B5EF4-FFF2-40B4-BE49-F238E27FC236}">
                    <a16:creationId xmlns:a16="http://schemas.microsoft.com/office/drawing/2014/main" id="{23F52C7F-2C50-42D2-ADC6-FA18B6BFB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2784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0" name="Line 16">
                <a:extLst>
                  <a:ext uri="{FF2B5EF4-FFF2-40B4-BE49-F238E27FC236}">
                    <a16:creationId xmlns:a16="http://schemas.microsoft.com/office/drawing/2014/main" id="{425EB213-911D-4D1C-8083-59D2FFF7FE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2928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1" name="Line 17">
                <a:extLst>
                  <a:ext uri="{FF2B5EF4-FFF2-40B4-BE49-F238E27FC236}">
                    <a16:creationId xmlns:a16="http://schemas.microsoft.com/office/drawing/2014/main" id="{6CD059D8-3E6C-4284-B22E-265EE7BB1D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2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2" name="Line 18">
                <a:extLst>
                  <a:ext uri="{FF2B5EF4-FFF2-40B4-BE49-F238E27FC236}">
                    <a16:creationId xmlns:a16="http://schemas.microsoft.com/office/drawing/2014/main" id="{1A0969B8-F63E-40BF-BD85-B01C21762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3" name="Line 19">
                <a:extLst>
                  <a:ext uri="{FF2B5EF4-FFF2-40B4-BE49-F238E27FC236}">
                    <a16:creationId xmlns:a16="http://schemas.microsoft.com/office/drawing/2014/main" id="{9D3F974D-E9AE-4A61-A3E0-2B30370790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307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4" name="Line 20">
                <a:extLst>
                  <a:ext uri="{FF2B5EF4-FFF2-40B4-BE49-F238E27FC236}">
                    <a16:creationId xmlns:a16="http://schemas.microsoft.com/office/drawing/2014/main" id="{42938498-A9DA-453B-98A3-C65C8C91A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321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945" name="Group 21">
              <a:extLst>
                <a:ext uri="{FF2B5EF4-FFF2-40B4-BE49-F238E27FC236}">
                  <a16:creationId xmlns:a16="http://schemas.microsoft.com/office/drawing/2014/main" id="{07184147-77D1-4092-B9F3-C2AC177FA2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" y="2784"/>
              <a:ext cx="288" cy="288"/>
              <a:chOff x="631" y="2784"/>
              <a:chExt cx="288" cy="288"/>
            </a:xfrm>
          </p:grpSpPr>
          <p:sp>
            <p:nvSpPr>
              <p:cNvPr id="39984" name="Line 22">
                <a:extLst>
                  <a:ext uri="{FF2B5EF4-FFF2-40B4-BE49-F238E27FC236}">
                    <a16:creationId xmlns:a16="http://schemas.microsoft.com/office/drawing/2014/main" id="{026C0CEA-A5AC-46F5-82FF-06DD9644D8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5" y="278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5" name="Line 23">
                <a:extLst>
                  <a:ext uri="{FF2B5EF4-FFF2-40B4-BE49-F238E27FC236}">
                    <a16:creationId xmlns:a16="http://schemas.microsoft.com/office/drawing/2014/main" id="{CAC51DB0-D1C7-4E33-A9E4-4FA0841B49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" y="278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6" name="Line 24">
                <a:extLst>
                  <a:ext uri="{FF2B5EF4-FFF2-40B4-BE49-F238E27FC236}">
                    <a16:creationId xmlns:a16="http://schemas.microsoft.com/office/drawing/2014/main" id="{A8FD4607-B997-4FD1-8265-9CAD0F33F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9" y="278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7" name="Line 25">
                <a:extLst>
                  <a:ext uri="{FF2B5EF4-FFF2-40B4-BE49-F238E27FC236}">
                    <a16:creationId xmlns:a16="http://schemas.microsoft.com/office/drawing/2014/main" id="{6B039215-8E27-4877-BF72-3F48538937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" y="2784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8" name="Line 26">
                <a:extLst>
                  <a:ext uri="{FF2B5EF4-FFF2-40B4-BE49-F238E27FC236}">
                    <a16:creationId xmlns:a16="http://schemas.microsoft.com/office/drawing/2014/main" id="{B62E61D5-4CE7-4E7C-9480-E3E8433C2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" y="292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9" name="Line 27">
                <a:extLst>
                  <a:ext uri="{FF2B5EF4-FFF2-40B4-BE49-F238E27FC236}">
                    <a16:creationId xmlns:a16="http://schemas.microsoft.com/office/drawing/2014/main" id="{4B7360F6-E4FC-40E3-AF28-E0E4F53289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" y="3072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946" name="Group 28">
              <a:extLst>
                <a:ext uri="{FF2B5EF4-FFF2-40B4-BE49-F238E27FC236}">
                  <a16:creationId xmlns:a16="http://schemas.microsoft.com/office/drawing/2014/main" id="{4F8D99CF-01C4-4CDE-BF2F-6651D9B2A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2208"/>
              <a:ext cx="1152" cy="1152"/>
              <a:chOff x="3262" y="2208"/>
              <a:chExt cx="1152" cy="1152"/>
            </a:xfrm>
          </p:grpSpPr>
          <p:sp>
            <p:nvSpPr>
              <p:cNvPr id="39969" name="Rectangle 29">
                <a:extLst>
                  <a:ext uri="{FF2B5EF4-FFF2-40B4-BE49-F238E27FC236}">
                    <a16:creationId xmlns:a16="http://schemas.microsoft.com/office/drawing/2014/main" id="{F0CA307F-38F1-4527-B396-9821BD509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6" y="2212"/>
                <a:ext cx="1144" cy="1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1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­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70" name="Line 30">
                <a:extLst>
                  <a:ext uri="{FF2B5EF4-FFF2-40B4-BE49-F238E27FC236}">
                    <a16:creationId xmlns:a16="http://schemas.microsoft.com/office/drawing/2014/main" id="{40E83519-F825-4946-9E62-571991BA7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26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1" name="Line 31">
                <a:extLst>
                  <a:ext uri="{FF2B5EF4-FFF2-40B4-BE49-F238E27FC236}">
                    <a16:creationId xmlns:a16="http://schemas.microsoft.com/office/drawing/2014/main" id="{ECD6E2D7-4DF5-4463-BF08-9E6D02BA1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4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2" name="Line 32">
                <a:extLst>
                  <a:ext uri="{FF2B5EF4-FFF2-40B4-BE49-F238E27FC236}">
                    <a16:creationId xmlns:a16="http://schemas.microsoft.com/office/drawing/2014/main" id="{FBAF2484-5A81-4E43-B9B9-3C264C429E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3" name="Line 33">
                <a:extLst>
                  <a:ext uri="{FF2B5EF4-FFF2-40B4-BE49-F238E27FC236}">
                    <a16:creationId xmlns:a16="http://schemas.microsoft.com/office/drawing/2014/main" id="{4136B73C-BA92-4319-8F69-E83087C9A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0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4" name="Line 34">
                <a:extLst>
                  <a:ext uri="{FF2B5EF4-FFF2-40B4-BE49-F238E27FC236}">
                    <a16:creationId xmlns:a16="http://schemas.microsoft.com/office/drawing/2014/main" id="{D738ECE3-AEDB-4542-A7D4-61E565F8F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8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5" name="Line 35">
                <a:extLst>
                  <a:ext uri="{FF2B5EF4-FFF2-40B4-BE49-F238E27FC236}">
                    <a16:creationId xmlns:a16="http://schemas.microsoft.com/office/drawing/2014/main" id="{48AADDF2-0B96-4B96-A297-5CB399D4D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2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6" name="Line 36">
                <a:extLst>
                  <a:ext uri="{FF2B5EF4-FFF2-40B4-BE49-F238E27FC236}">
                    <a16:creationId xmlns:a16="http://schemas.microsoft.com/office/drawing/2014/main" id="{EDA7B178-7C2B-4B60-8A10-D158A2209C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249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7" name="Line 37">
                <a:extLst>
                  <a:ext uri="{FF2B5EF4-FFF2-40B4-BE49-F238E27FC236}">
                    <a16:creationId xmlns:a16="http://schemas.microsoft.com/office/drawing/2014/main" id="{9CF9FF06-9334-4FA1-B54C-DCD07EC3B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235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8" name="Line 38">
                <a:extLst>
                  <a:ext uri="{FF2B5EF4-FFF2-40B4-BE49-F238E27FC236}">
                    <a16:creationId xmlns:a16="http://schemas.microsoft.com/office/drawing/2014/main" id="{C675610A-879B-4150-A1B9-716DC7866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2784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9" name="Line 39">
                <a:extLst>
                  <a:ext uri="{FF2B5EF4-FFF2-40B4-BE49-F238E27FC236}">
                    <a16:creationId xmlns:a16="http://schemas.microsoft.com/office/drawing/2014/main" id="{AB462CCD-7DF0-4750-BD5F-22D79E527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2928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0" name="Line 40">
                <a:extLst>
                  <a:ext uri="{FF2B5EF4-FFF2-40B4-BE49-F238E27FC236}">
                    <a16:creationId xmlns:a16="http://schemas.microsoft.com/office/drawing/2014/main" id="{1019FCE1-E825-4BBA-98D6-567FC33187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1" name="Line 41">
                <a:extLst>
                  <a:ext uri="{FF2B5EF4-FFF2-40B4-BE49-F238E27FC236}">
                    <a16:creationId xmlns:a16="http://schemas.microsoft.com/office/drawing/2014/main" id="{D43006D4-3148-48F4-8AD2-197DCCE53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0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2" name="Line 42">
                <a:extLst>
                  <a:ext uri="{FF2B5EF4-FFF2-40B4-BE49-F238E27FC236}">
                    <a16:creationId xmlns:a16="http://schemas.microsoft.com/office/drawing/2014/main" id="{72E86DC6-BDD2-4E07-9BBB-342300D0EE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307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3" name="Line 43">
                <a:extLst>
                  <a:ext uri="{FF2B5EF4-FFF2-40B4-BE49-F238E27FC236}">
                    <a16:creationId xmlns:a16="http://schemas.microsoft.com/office/drawing/2014/main" id="{11CE715E-CD1F-4213-90D0-3F0BC2222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321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947" name="Group 44">
              <a:extLst>
                <a:ext uri="{FF2B5EF4-FFF2-40B4-BE49-F238E27FC236}">
                  <a16:creationId xmlns:a16="http://schemas.microsoft.com/office/drawing/2014/main" id="{F8456C4E-B662-4100-943B-523AC7337D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4" y="2640"/>
              <a:ext cx="288" cy="288"/>
              <a:chOff x="4824" y="2640"/>
              <a:chExt cx="288" cy="288"/>
            </a:xfrm>
          </p:grpSpPr>
          <p:sp>
            <p:nvSpPr>
              <p:cNvPr id="39963" name="Line 45">
                <a:extLst>
                  <a:ext uri="{FF2B5EF4-FFF2-40B4-BE49-F238E27FC236}">
                    <a16:creationId xmlns:a16="http://schemas.microsoft.com/office/drawing/2014/main" id="{F887F9BA-62BA-4D51-BD24-4872C3887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" y="26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64" name="Line 46">
                <a:extLst>
                  <a:ext uri="{FF2B5EF4-FFF2-40B4-BE49-F238E27FC236}">
                    <a16:creationId xmlns:a16="http://schemas.microsoft.com/office/drawing/2014/main" id="{1B9F8390-593B-4BAD-8728-899FB6B4A9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4" y="26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65" name="Line 47">
                <a:extLst>
                  <a:ext uri="{FF2B5EF4-FFF2-40B4-BE49-F238E27FC236}">
                    <a16:creationId xmlns:a16="http://schemas.microsoft.com/office/drawing/2014/main" id="{CF657876-28D7-4242-A5FD-6E4BDD2615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2" y="26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66" name="Line 48">
                <a:extLst>
                  <a:ext uri="{FF2B5EF4-FFF2-40B4-BE49-F238E27FC236}">
                    <a16:creationId xmlns:a16="http://schemas.microsoft.com/office/drawing/2014/main" id="{188220BA-B40E-40A9-9195-8D93C13DD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24" y="264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67" name="Line 49">
                <a:extLst>
                  <a:ext uri="{FF2B5EF4-FFF2-40B4-BE49-F238E27FC236}">
                    <a16:creationId xmlns:a16="http://schemas.microsoft.com/office/drawing/2014/main" id="{D1AED946-7889-45C6-90A6-278C016761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24" y="2784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68" name="Line 50">
                <a:extLst>
                  <a:ext uri="{FF2B5EF4-FFF2-40B4-BE49-F238E27FC236}">
                    <a16:creationId xmlns:a16="http://schemas.microsoft.com/office/drawing/2014/main" id="{F52A65CF-C8F7-4F61-9B7C-5C4EFE872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24" y="292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948" name="Rectangle 51">
              <a:extLst>
                <a:ext uri="{FF2B5EF4-FFF2-40B4-BE49-F238E27FC236}">
                  <a16:creationId xmlns:a16="http://schemas.microsoft.com/office/drawing/2014/main" id="{026BE320-44B3-488E-9247-86390C0C4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" y="3456"/>
              <a:ext cx="60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Texture</a:t>
              </a:r>
            </a:p>
          </p:txBody>
        </p:sp>
        <p:sp>
          <p:nvSpPr>
            <p:cNvPr id="39949" name="Rectangle 52">
              <a:extLst>
                <a:ext uri="{FF2B5EF4-FFF2-40B4-BE49-F238E27FC236}">
                  <a16:creationId xmlns:a16="http://schemas.microsoft.com/office/drawing/2014/main" id="{1A42F52F-EC51-49BA-AB50-98C34E6FE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0" y="3456"/>
              <a:ext cx="6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Polygon</a:t>
              </a:r>
            </a:p>
          </p:txBody>
        </p:sp>
        <p:sp>
          <p:nvSpPr>
            <p:cNvPr id="39950" name="Rectangle 53">
              <a:extLst>
                <a:ext uri="{FF2B5EF4-FFF2-40B4-BE49-F238E27FC236}">
                  <a16:creationId xmlns:a16="http://schemas.microsoft.com/office/drawing/2014/main" id="{CB6CC256-4453-4F13-B287-766D269A1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" y="3686"/>
              <a:ext cx="103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C00000"/>
                  </a:solidFill>
                  <a:latin typeface="Times New Roman" panose="02020603050405020304" pitchFamily="18" charset="0"/>
                </a:rPr>
                <a:t>Magnification</a:t>
              </a:r>
            </a:p>
          </p:txBody>
        </p:sp>
        <p:sp>
          <p:nvSpPr>
            <p:cNvPr id="39951" name="Rectangle 54">
              <a:extLst>
                <a:ext uri="{FF2B5EF4-FFF2-40B4-BE49-F238E27FC236}">
                  <a16:creationId xmlns:a16="http://schemas.microsoft.com/office/drawing/2014/main" id="{AAE72BA8-F3B8-40E8-837B-72C8B2D77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3686"/>
              <a:ext cx="9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C00000"/>
                  </a:solidFill>
                  <a:latin typeface="Times New Roman" panose="02020603050405020304" pitchFamily="18" charset="0"/>
                </a:rPr>
                <a:t>Minification</a:t>
              </a:r>
            </a:p>
          </p:txBody>
        </p:sp>
        <p:sp>
          <p:nvSpPr>
            <p:cNvPr id="39952" name="Rectangle 55">
              <a:extLst>
                <a:ext uri="{FF2B5EF4-FFF2-40B4-BE49-F238E27FC236}">
                  <a16:creationId xmlns:a16="http://schemas.microsoft.com/office/drawing/2014/main" id="{1CB8F0E6-0DD4-4C01-90C8-4933E2CA0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2352"/>
              <a:ext cx="288" cy="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9953" name="Rectangle 56">
              <a:extLst>
                <a:ext uri="{FF2B5EF4-FFF2-40B4-BE49-F238E27FC236}">
                  <a16:creationId xmlns:a16="http://schemas.microsoft.com/office/drawing/2014/main" id="{332D801B-3645-41E5-8F6C-3654B5710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" y="3456"/>
              <a:ext cx="6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Polygon</a:t>
              </a:r>
            </a:p>
          </p:txBody>
        </p:sp>
        <p:sp>
          <p:nvSpPr>
            <p:cNvPr id="39954" name="Rectangle 57">
              <a:extLst>
                <a:ext uri="{FF2B5EF4-FFF2-40B4-BE49-F238E27FC236}">
                  <a16:creationId xmlns:a16="http://schemas.microsoft.com/office/drawing/2014/main" id="{810AA5A2-B12B-4672-B1A7-06CBE07E5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1" y="3456"/>
              <a:ext cx="60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Texture</a:t>
              </a:r>
            </a:p>
          </p:txBody>
        </p:sp>
        <p:sp>
          <p:nvSpPr>
            <p:cNvPr id="39955" name="Line 58">
              <a:extLst>
                <a:ext uri="{FF2B5EF4-FFF2-40B4-BE49-F238E27FC236}">
                  <a16:creationId xmlns:a16="http://schemas.microsoft.com/office/drawing/2014/main" id="{6C2165F7-BF90-4A77-9EDF-79450C3FF4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2" y="2208"/>
              <a:ext cx="816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6" name="Line 59">
              <a:extLst>
                <a:ext uri="{FF2B5EF4-FFF2-40B4-BE49-F238E27FC236}">
                  <a16:creationId xmlns:a16="http://schemas.microsoft.com/office/drawing/2014/main" id="{63609793-655D-4B94-B8A7-D8CF233F4F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6" y="2208"/>
              <a:ext cx="1248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7" name="Line 60">
              <a:extLst>
                <a:ext uri="{FF2B5EF4-FFF2-40B4-BE49-F238E27FC236}">
                  <a16:creationId xmlns:a16="http://schemas.microsoft.com/office/drawing/2014/main" id="{0462C379-2664-46DC-8CF8-A94BF5003C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2" y="2784"/>
              <a:ext cx="81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8" name="Line 61">
              <a:extLst>
                <a:ext uri="{FF2B5EF4-FFF2-40B4-BE49-F238E27FC236}">
                  <a16:creationId xmlns:a16="http://schemas.microsoft.com/office/drawing/2014/main" id="{D4B283EF-1B33-47F8-946D-6D6DB4C4F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4" y="2784"/>
              <a:ext cx="120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9" name="Line 62">
              <a:extLst>
                <a:ext uri="{FF2B5EF4-FFF2-40B4-BE49-F238E27FC236}">
                  <a16:creationId xmlns:a16="http://schemas.microsoft.com/office/drawing/2014/main" id="{61CECB3C-4DB7-44BE-A8DA-ACED3B9EBF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4" y="2352"/>
              <a:ext cx="1296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0" name="Line 63">
              <a:extLst>
                <a:ext uri="{FF2B5EF4-FFF2-40B4-BE49-F238E27FC236}">
                  <a16:creationId xmlns:a16="http://schemas.microsoft.com/office/drawing/2014/main" id="{70860C3F-89AC-45D6-A769-43B16A2E3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4" y="2640"/>
              <a:ext cx="129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1" name="Line 64">
              <a:extLst>
                <a:ext uri="{FF2B5EF4-FFF2-40B4-BE49-F238E27FC236}">
                  <a16:creationId xmlns:a16="http://schemas.microsoft.com/office/drawing/2014/main" id="{37DF9511-375A-48C9-8FFF-6F72BE386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352"/>
              <a:ext cx="144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2" name="Line 65">
              <a:extLst>
                <a:ext uri="{FF2B5EF4-FFF2-40B4-BE49-F238E27FC236}">
                  <a16:creationId xmlns:a16="http://schemas.microsoft.com/office/drawing/2014/main" id="{13F6B9D3-1A78-4257-BFCD-D5CFC7D145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640"/>
              <a:ext cx="13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41" name="Text Box 68">
            <a:extLst>
              <a:ext uri="{FF2B5EF4-FFF2-40B4-BE49-F238E27FC236}">
                <a16:creationId xmlns:a16="http://schemas.microsoft.com/office/drawing/2014/main" id="{CEE6DCC4-B6FA-4F24-AD03-C2B0381C2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1447800"/>
            <a:ext cx="773641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More than one texel can cover a pixel (</a:t>
            </a:r>
            <a:r>
              <a:rPr lang="en-US" altLang="en-US" sz="2400" i="1">
                <a:latin typeface="Arial" panose="020B0604020202020204" pitchFamily="34" charset="0"/>
              </a:rPr>
              <a:t>minification</a:t>
            </a:r>
            <a:r>
              <a:rPr lang="en-US" altLang="en-US" sz="2400">
                <a:latin typeface="Arial" panose="020B0604020202020204" pitchFamily="34" charset="0"/>
              </a:rPr>
              <a:t>) 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more than one pixel can cover a texel (</a:t>
            </a:r>
            <a:r>
              <a:rPr lang="en-US" altLang="en-US" sz="2400" i="1">
                <a:latin typeface="Arial" panose="020B0604020202020204" pitchFamily="34" charset="0"/>
              </a:rPr>
              <a:t>magnification</a:t>
            </a:r>
            <a:r>
              <a:rPr lang="en-US" altLang="en-US" sz="2400"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Can use point sampling (nearest texel) or linear filtering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( 2 x 2 filter) to obtain texture values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26251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>
            <a:extLst>
              <a:ext uri="{FF2B5EF4-FFF2-40B4-BE49-F238E27FC236}">
                <a16:creationId xmlns:a16="http://schemas.microsoft.com/office/drawing/2014/main" id="{46D203AF-1F49-4480-9F85-235D1F8866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E9A9820E-1F69-4ACF-A1E6-6ED8FF97F91E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169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FD4CF027-7FE5-40B4-B93E-2F520999A4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-72178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Filter Modes</a:t>
            </a:r>
          </a:p>
        </p:txBody>
      </p:sp>
      <p:sp>
        <p:nvSpPr>
          <p:cNvPr id="447491" name="Rectangle 3">
            <a:extLst>
              <a:ext uri="{FF2B5EF4-FFF2-40B4-BE49-F238E27FC236}">
                <a16:creationId xmlns:a16="http://schemas.microsoft.com/office/drawing/2014/main" id="{F5126612-F8D1-448E-8340-DDB9088BCB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600200"/>
            <a:ext cx="9068426" cy="12192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sz="2700" dirty="0">
                <a:ea typeface="ＭＳ Ｐゴシック" pitchFamily="-84" charset="-128"/>
                <a:cs typeface="ＭＳ Ｐゴシック" pitchFamily="-84" charset="-128"/>
              </a:rPr>
              <a:t>Modes determined by</a:t>
            </a:r>
          </a:p>
          <a:p>
            <a:pPr lvl="1">
              <a:buFontTx/>
              <a:buNone/>
              <a:defRPr/>
            </a:pPr>
            <a:r>
              <a:rPr lang="en-US" sz="2400" b="1" dirty="0" err="1">
                <a:latin typeface="Courier New" pitchFamily="-84" charset="0"/>
              </a:rPr>
              <a:t>gl.texParameteri</a:t>
            </a:r>
            <a:r>
              <a:rPr lang="en-US" sz="2400" b="1" dirty="0">
                <a:latin typeface="Courier New" pitchFamily="-84" charset="0"/>
              </a:rPr>
              <a:t>( target, type, mode )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86FB8025-9D95-4617-9BCE-9D5E3174E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74" y="3429000"/>
            <a:ext cx="104590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gl.texParameteri</a:t>
            </a:r>
            <a:r>
              <a:rPr lang="en-US" altLang="en-US" sz="2000" b="1" dirty="0">
                <a:latin typeface="Courier New" panose="02070309020205020404" pitchFamily="49" charset="0"/>
              </a:rPr>
              <a:t>(gl.TEXTURE_2D,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gl.TEXURE_MAG_FILTER</a:t>
            </a:r>
            <a:r>
              <a:rPr lang="en-US" altLang="en-US" sz="2000" b="1" dirty="0">
                <a:latin typeface="Courier New" panose="02070309020205020404" pitchFamily="49" charset="0"/>
              </a:rPr>
              <a:t>, GL_NEAREST);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FA2F7B7F-DD58-4445-B552-7C3FEDB72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524346"/>
            <a:ext cx="112775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gl.texParameteri</a:t>
            </a:r>
            <a:r>
              <a:rPr lang="en-US" altLang="en-US" sz="2000" b="1" dirty="0">
                <a:latin typeface="Courier New" panose="02070309020205020404" pitchFamily="49" charset="0"/>
              </a:rPr>
              <a:t>(gl.TEXTURE_2D,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gl.TEXURE_MIN_FILTER</a:t>
            </a:r>
            <a:r>
              <a:rPr lang="en-US" altLang="en-US" sz="2000" b="1" dirty="0">
                <a:latin typeface="Courier New" panose="02070309020205020404" pitchFamily="49" charset="0"/>
              </a:rPr>
              <a:t>,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gl.LINEAR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22255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>
            <a:extLst>
              <a:ext uri="{FF2B5EF4-FFF2-40B4-BE49-F238E27FC236}">
                <a16:creationId xmlns:a16="http://schemas.microsoft.com/office/drawing/2014/main" id="{8BE804E6-B894-4A6A-8A0B-03B7259431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1961DCA1-1F1D-47A9-80B4-29771513A2BA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17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B3734761-8CC7-494B-89E4-DBFC3215B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687" y="268711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Surface Types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D1B496EE-DC47-448D-AE56-E523F3409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687" y="1969042"/>
            <a:ext cx="10364452" cy="3424107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smoother a surface, the more it behaves as a perfect mirror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reflected light is concentrated in one direction 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 very rough surface scatters light in all directions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look around you. do you see surfaces with a variety of reflectance properties?</a:t>
            </a:r>
          </a:p>
        </p:txBody>
      </p:sp>
      <p:pic>
        <p:nvPicPr>
          <p:cNvPr id="44037" name="Picture 5" descr="AN06F04a">
            <a:extLst>
              <a:ext uri="{FF2B5EF4-FFF2-40B4-BE49-F238E27FC236}">
                <a16:creationId xmlns:a16="http://schemas.microsoft.com/office/drawing/2014/main" id="{C953CE84-E0F0-4EB9-A0A0-6EA399C6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24" y="4182694"/>
            <a:ext cx="2568575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7" descr="AN06F04b">
            <a:extLst>
              <a:ext uri="{FF2B5EF4-FFF2-40B4-BE49-F238E27FC236}">
                <a16:creationId xmlns:a16="http://schemas.microsoft.com/office/drawing/2014/main" id="{CE9690CC-A379-4C71-B215-D3D3B500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661" y="4005262"/>
            <a:ext cx="2522538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Text Box 8">
            <a:extLst>
              <a:ext uri="{FF2B5EF4-FFF2-40B4-BE49-F238E27FC236}">
                <a16:creationId xmlns:a16="http://schemas.microsoft.com/office/drawing/2014/main" id="{F62CD4E2-FBED-4B51-A9F1-C2041F0F8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0775" y="6019800"/>
            <a:ext cx="2268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smooth surface</a:t>
            </a:r>
          </a:p>
        </p:txBody>
      </p:sp>
      <p:sp>
        <p:nvSpPr>
          <p:cNvPr id="44040" name="Text Box 9">
            <a:extLst>
              <a:ext uri="{FF2B5EF4-FFF2-40B4-BE49-F238E27FC236}">
                <a16:creationId xmlns:a16="http://schemas.microsoft.com/office/drawing/2014/main" id="{7A75802E-2304-48BF-8B7F-BD2A85291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396" y="5987429"/>
            <a:ext cx="2049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rough surface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>
            <a:extLst>
              <a:ext uri="{FF2B5EF4-FFF2-40B4-BE49-F238E27FC236}">
                <a16:creationId xmlns:a16="http://schemas.microsoft.com/office/drawing/2014/main" id="{213AD5FD-17AF-4E44-80D8-803DC9F0E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5F2251E3-418D-444A-9FA8-B42E225A690F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170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B2AF352F-D2DC-4B5F-BC97-AF7C4F863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195005"/>
            <a:ext cx="10364451" cy="1596177"/>
          </a:xfrm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Mipmapped Textures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E3820FE4-4775-4FFD-B2AE-683A31F2C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4759" y="2336931"/>
            <a:ext cx="11278225" cy="3424107"/>
          </a:xfrm>
          <a:noFill/>
        </p:spPr>
        <p:txBody>
          <a:bodyPr vert="horz" lIns="90488" tIns="44450" rIns="90488" bIns="44450" rtlCol="0">
            <a:normAutofit/>
          </a:bodyPr>
          <a:lstStyle/>
          <a:p>
            <a:pPr marL="342900" indent="-342900"/>
            <a:r>
              <a:rPr lang="en-US" altLang="en-US" sz="2800" i="1" dirty="0">
                <a:ea typeface="ＭＳ Ｐゴシック" panose="020B0600070205080204" pitchFamily="34" charset="-128"/>
              </a:rPr>
              <a:t>Mipmapping</a:t>
            </a:r>
            <a:r>
              <a:rPr lang="en-US" altLang="en-US" sz="2800" dirty="0">
                <a:ea typeface="ＭＳ Ｐゴシック" panose="020B0600070205080204" pitchFamily="34" charset="-128"/>
              </a:rPr>
              <a:t> allows for prefiltered texture maps of decreasing resolutions</a:t>
            </a:r>
          </a:p>
          <a:p>
            <a:pPr marL="342900" indent="-342900"/>
            <a:r>
              <a:rPr lang="en-US" altLang="en-US" sz="2800" dirty="0">
                <a:ea typeface="ＭＳ Ｐゴシック" panose="020B0600070205080204" pitchFamily="34" charset="-128"/>
              </a:rPr>
              <a:t>Lessens interpolation errors for smaller textured objects</a:t>
            </a:r>
          </a:p>
          <a:p>
            <a:pPr marL="342900" indent="-342900"/>
            <a:r>
              <a:rPr lang="en-US" altLang="en-US" sz="2800" dirty="0">
                <a:ea typeface="ＭＳ Ｐゴシック" panose="020B0600070205080204" pitchFamily="34" charset="-128"/>
              </a:rPr>
              <a:t>Declare mipmap level during texture definition</a:t>
            </a:r>
          </a:p>
          <a:p>
            <a:pPr marL="742950" lvl="1" indent="-285750">
              <a:buNone/>
            </a:pP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gl.texImage2D(</a:t>
            </a:r>
            <a:r>
              <a:rPr lang="en-US" altLang="en-US" sz="24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gl.TEXTURE</a:t>
            </a: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_*D, level,</a:t>
            </a:r>
            <a:r>
              <a:rPr lang="en-US" altLang="en-US" sz="2400" b="1" i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… )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342900" indent="-34290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2088018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64E42435-A210-4145-92C5-E789AE40A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FEEF589E-9397-4265-A19D-A84B58C2ABA3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171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BBBDDA20-DF8F-4985-A058-9B361BB46C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Example</a:t>
            </a:r>
          </a:p>
        </p:txBody>
      </p:sp>
      <p:pic>
        <p:nvPicPr>
          <p:cNvPr id="45060" name="Picture 5" descr="C:\BOOK\OpenGL\Paul Final\Art\jpeg\an07f29.jpg">
            <a:extLst>
              <a:ext uri="{FF2B5EF4-FFF2-40B4-BE49-F238E27FC236}">
                <a16:creationId xmlns:a16="http://schemas.microsoft.com/office/drawing/2014/main" id="{929AFE57-B2CE-4C0B-BA5B-9A7D6F486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1524001"/>
            <a:ext cx="479107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7">
            <a:extLst>
              <a:ext uri="{FF2B5EF4-FFF2-40B4-BE49-F238E27FC236}">
                <a16:creationId xmlns:a16="http://schemas.microsoft.com/office/drawing/2014/main" id="{03134CEA-5A22-41CE-A824-8B7660FA8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1447800" cy="914400"/>
          </a:xfrm>
          <a:noFill/>
        </p:spPr>
        <p:txBody>
          <a:bodyPr>
            <a:normAutofit fontScale="92500"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  point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sampling</a:t>
            </a:r>
          </a:p>
        </p:txBody>
      </p:sp>
      <p:sp>
        <p:nvSpPr>
          <p:cNvPr id="45062" name="Text Box 8">
            <a:extLst>
              <a:ext uri="{FF2B5EF4-FFF2-40B4-BE49-F238E27FC236}">
                <a16:creationId xmlns:a16="http://schemas.microsoft.com/office/drawing/2014/main" id="{49D5E08F-955C-4ACC-A8CA-DCB38673C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419600"/>
            <a:ext cx="1981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190500" indent="-1905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mipmapped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point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sampling</a:t>
            </a:r>
          </a:p>
        </p:txBody>
      </p:sp>
      <p:sp>
        <p:nvSpPr>
          <p:cNvPr id="45063" name="Text Box 9">
            <a:extLst>
              <a:ext uri="{FF2B5EF4-FFF2-40B4-BE49-F238E27FC236}">
                <a16:creationId xmlns:a16="http://schemas.microsoft.com/office/drawing/2014/main" id="{A92E38ED-1128-4E4C-813C-BDFC23681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4495800"/>
            <a:ext cx="1981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190500" indent="-1905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mipmapped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linear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filtering</a:t>
            </a:r>
          </a:p>
        </p:txBody>
      </p:sp>
      <p:sp>
        <p:nvSpPr>
          <p:cNvPr id="45064" name="Text Box 10">
            <a:extLst>
              <a:ext uri="{FF2B5EF4-FFF2-40B4-BE49-F238E27FC236}">
                <a16:creationId xmlns:a16="http://schemas.microsoft.com/office/drawing/2014/main" id="{84F5EEEA-BCC3-43AC-BE6D-7B8A77A67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1600200"/>
            <a:ext cx="198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190500" indent="-1905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linear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filtering</a:t>
            </a:r>
          </a:p>
        </p:txBody>
      </p:sp>
    </p:spTree>
    <p:extLst>
      <p:ext uri="{BB962C8B-B14F-4D97-AF65-F5344CB8AC3E}">
        <p14:creationId xmlns:p14="http://schemas.microsoft.com/office/powerpoint/2010/main" val="18662843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>
            <a:extLst>
              <a:ext uri="{FF2B5EF4-FFF2-40B4-BE49-F238E27FC236}">
                <a16:creationId xmlns:a16="http://schemas.microsoft.com/office/drawing/2014/main" id="{F69AC567-6054-4574-8A00-A0E7C59D8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FE0FADD1-0EB0-44A7-9EDA-3FE6A9A84425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172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6F209DA-586B-4E1B-AF72-AB203AE53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-92260"/>
            <a:ext cx="10364451" cy="1596177"/>
          </a:xfrm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Applying Textures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72C06990-A387-4C52-BC88-853EAF5B5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vert="horz" lIns="90488" tIns="44450" rIns="90488" bIns="44450" rtlCol="0">
            <a:normAutofit fontScale="92500" lnSpcReduction="20000"/>
          </a:bodyPr>
          <a:lstStyle/>
          <a:p>
            <a:pPr marL="342900" indent="-342900"/>
            <a:r>
              <a:rPr lang="en-US" altLang="en-US" sz="2700" dirty="0">
                <a:ea typeface="ＭＳ Ｐゴシック" panose="020B0600070205080204" pitchFamily="34" charset="-128"/>
              </a:rPr>
              <a:t>Texture can be applied in many ways</a:t>
            </a:r>
          </a:p>
          <a:p>
            <a:pPr marL="723900" lvl="1" indent="-342900"/>
            <a:r>
              <a:rPr lang="en-US" altLang="en-US" sz="2200" dirty="0">
                <a:ea typeface="ＭＳ Ｐゴシック" panose="020B0600070205080204" pitchFamily="34" charset="-128"/>
              </a:rPr>
              <a:t>texture fully determines color</a:t>
            </a:r>
          </a:p>
          <a:p>
            <a:pPr marL="723900" lvl="1" indent="-342900"/>
            <a:r>
              <a:rPr lang="en-US" altLang="en-US" sz="2200" dirty="0">
                <a:ea typeface="ＭＳ Ｐゴシック" panose="020B0600070205080204" pitchFamily="34" charset="-128"/>
              </a:rPr>
              <a:t>modulated with a computed color</a:t>
            </a:r>
          </a:p>
          <a:p>
            <a:pPr marL="723900" lvl="1" indent="-342900"/>
            <a:r>
              <a:rPr lang="en-US" altLang="en-US" sz="2200" dirty="0">
                <a:ea typeface="ＭＳ Ｐゴシック" panose="020B0600070205080204" pitchFamily="34" charset="-128"/>
              </a:rPr>
              <a:t>blended with and environmental color</a:t>
            </a:r>
          </a:p>
          <a:p>
            <a:pPr marL="342900" indent="-342900"/>
            <a:r>
              <a:rPr lang="en-US" altLang="en-US" sz="2700" dirty="0">
                <a:ea typeface="ＭＳ Ｐゴシック" panose="020B0600070205080204" pitchFamily="34" charset="-128"/>
              </a:rPr>
              <a:t>Fixed function pipeline has a function </a:t>
            </a:r>
            <a:r>
              <a:rPr lang="en-US" altLang="en-US" sz="2700" dirty="0" err="1">
                <a:ea typeface="ＭＳ Ｐゴシック" panose="020B0600070205080204" pitchFamily="34" charset="-128"/>
              </a:rPr>
              <a:t>glTexEnv</a:t>
            </a:r>
            <a:r>
              <a:rPr lang="en-US" altLang="en-US" sz="2700" dirty="0">
                <a:ea typeface="ＭＳ Ｐゴシック" panose="020B0600070205080204" pitchFamily="34" charset="-128"/>
              </a:rPr>
              <a:t> to set mode</a:t>
            </a:r>
          </a:p>
          <a:p>
            <a:pPr marL="723900" lvl="1" indent="-342900"/>
            <a:r>
              <a:rPr lang="en-US" altLang="en-US" sz="2200" dirty="0">
                <a:ea typeface="ＭＳ Ｐゴシック" panose="020B0600070205080204" pitchFamily="34" charset="-128"/>
              </a:rPr>
              <a:t>deprecated</a:t>
            </a:r>
          </a:p>
          <a:p>
            <a:pPr marL="723900" lvl="1" indent="-342900"/>
            <a:r>
              <a:rPr lang="en-US" altLang="en-US" sz="2200" dirty="0">
                <a:ea typeface="ＭＳ Ｐゴシック" panose="020B0600070205080204" pitchFamily="34" charset="-128"/>
              </a:rPr>
              <a:t>can get all desired functionality via fragment shader</a:t>
            </a:r>
          </a:p>
          <a:p>
            <a:pPr marL="342900" indent="-342900"/>
            <a:r>
              <a:rPr lang="en-US" altLang="en-US" sz="2700" dirty="0">
                <a:ea typeface="ＭＳ Ｐゴシック" panose="020B0600070205080204" pitchFamily="34" charset="-128"/>
              </a:rPr>
              <a:t>Can also use multiple texture units</a:t>
            </a:r>
          </a:p>
          <a:p>
            <a:pPr marL="723900" lvl="1" indent="-342900"/>
            <a:endParaRPr lang="en-US" altLang="en-US" sz="1500" b="1" i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943676"/>
      </p:ext>
    </p:extLst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>
            <a:extLst>
              <a:ext uri="{FF2B5EF4-FFF2-40B4-BE49-F238E27FC236}">
                <a16:creationId xmlns:a16="http://schemas.microsoft.com/office/drawing/2014/main" id="{5B829F4B-7F77-4783-BA10-E405A84DFD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514AB48C-20B9-4D28-945C-E8AD90D6FB48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173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F5E562A6-205F-4615-88DD-E95DE6382B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Other Texture Features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2F80049C-51C1-4548-9D41-E96F3A3091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Environment Maps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Start with image of environment through a wide angle lens </a:t>
            </a:r>
          </a:p>
          <a:p>
            <a:pPr lvl="2"/>
            <a:r>
              <a:rPr lang="en-US" altLang="en-US" sz="2400" dirty="0">
                <a:ea typeface="ＭＳ Ｐゴシック" panose="020B0600070205080204" pitchFamily="34" charset="-128"/>
              </a:rPr>
              <a:t>Can be either a real scanned image or an image created in OpenGL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Use this texture to generate a spherical map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Alternative is to use a cube map</a:t>
            </a:r>
          </a:p>
          <a:p>
            <a:r>
              <a:rPr lang="en-US" altLang="en-US" sz="2400" dirty="0" err="1">
                <a:ea typeface="ＭＳ Ｐゴシック" panose="020B0600070205080204" pitchFamily="34" charset="-128"/>
              </a:rPr>
              <a:t>Multitexturing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Apply a sequence of textures through cascaded texture units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8257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7C0FDF81-D761-4457-A030-733C40524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6376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Applying Textures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E3241520-289F-4774-AE2C-91F7E8B17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375" y="1564545"/>
            <a:ext cx="11154400" cy="3424107"/>
          </a:xfrm>
        </p:spPr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Textures are applied during fragments shading by a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sampler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Samplers return a texture color from a texture object</a:t>
            </a:r>
            <a:endParaRPr lang="en-US" altLang="en-US" sz="2800" b="1" dirty="0">
              <a:ea typeface="ＭＳ Ｐゴシック" panose="020B0600070205080204" pitchFamily="34" charset="-128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A9E4B9DB-6ECB-4FCC-939E-162B31127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6D1D54FA-59C0-4285-ACB2-EBF7675EAB87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174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49157" name="TextBox 5">
            <a:extLst>
              <a:ext uri="{FF2B5EF4-FFF2-40B4-BE49-F238E27FC236}">
                <a16:creationId xmlns:a16="http://schemas.microsoft.com/office/drawing/2014/main" id="{921B312E-3D14-4E25-9D17-ACDAC92B8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581401"/>
            <a:ext cx="822532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varying vec4 color;                  //color from rasterizer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varying vec2 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texCoord</a:t>
            </a:r>
            <a:r>
              <a:rPr lang="en-US" altLang="en-US" sz="2400" dirty="0">
                <a:latin typeface="Times New Roman" panose="02020603050405020304" pitchFamily="18" charset="0"/>
              </a:rPr>
              <a:t>;           //texture coordinate from rasterizer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uniform sampler2D texture;    //texture object from application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void main()  {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gl_FragColor</a:t>
            </a:r>
            <a:r>
              <a:rPr lang="en-US" altLang="en-US" sz="2400" dirty="0">
                <a:latin typeface="Times New Roman" panose="02020603050405020304" pitchFamily="18" charset="0"/>
              </a:rPr>
              <a:t> = color * texture2D( texture,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texCoord</a:t>
            </a:r>
            <a:r>
              <a:rPr lang="en-US" altLang="en-US" sz="2400" dirty="0">
                <a:latin typeface="Times New Roman" panose="02020603050405020304" pitchFamily="18" charset="0"/>
              </a:rPr>
              <a:t>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}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8731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3A17D2D4-1382-4CA3-A2AA-5D0114CC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905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Vertex Shader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C66F0D6A-254E-4773-A94C-E4C79E4A5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75" y="1538418"/>
            <a:ext cx="10364452" cy="3424107"/>
          </a:xfrm>
        </p:spPr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Usually vertex shader will output texture coordinates to be rasterized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Must do all other standard tasks too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Compute vertex position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Compute vertex color if needed</a:t>
            </a: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A481E706-D135-40F3-9ECE-A241AB4C65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3FDB22FF-0D23-4975-B5C7-4966C186B02F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175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50181" name="TextBox 5">
            <a:extLst>
              <a:ext uri="{FF2B5EF4-FFF2-40B4-BE49-F238E27FC236}">
                <a16:creationId xmlns:a16="http://schemas.microsoft.com/office/drawing/2014/main" id="{F2470534-842B-4E09-B469-3230BA714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73" y="4160838"/>
            <a:ext cx="9763751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attribute vec4 </a:t>
            </a:r>
            <a:r>
              <a:rPr lang="en-US" altLang="en-US" sz="2400" dirty="0" err="1">
                <a:latin typeface="Times New Roman" panose="02020603050405020304" pitchFamily="18" charset="0"/>
              </a:rPr>
              <a:t>vPosition</a:t>
            </a:r>
            <a:r>
              <a:rPr lang="en-US" altLang="en-US" sz="2400" dirty="0">
                <a:latin typeface="Times New Roman" panose="02020603050405020304" pitchFamily="18" charset="0"/>
              </a:rPr>
              <a:t>;      //vertex position in object coordinates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attribute vec4 </a:t>
            </a:r>
            <a:r>
              <a:rPr lang="en-US" altLang="en-US" sz="2400" dirty="0" err="1">
                <a:latin typeface="Times New Roman" panose="02020603050405020304" pitchFamily="18" charset="0"/>
              </a:rPr>
              <a:t>vColor</a:t>
            </a:r>
            <a:r>
              <a:rPr lang="en-US" altLang="en-US" sz="2400" dirty="0">
                <a:latin typeface="Times New Roman" panose="02020603050405020304" pitchFamily="18" charset="0"/>
              </a:rPr>
              <a:t>;         //vertex color from application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attribute vec2 </a:t>
            </a:r>
            <a:r>
              <a:rPr lang="en-US" altLang="en-US" sz="2400" dirty="0" err="1">
                <a:latin typeface="Times New Roman" panose="02020603050405020304" pitchFamily="18" charset="0"/>
              </a:rPr>
              <a:t>vTexCoord</a:t>
            </a:r>
            <a:r>
              <a:rPr lang="en-US" altLang="en-US" sz="2400" dirty="0">
                <a:latin typeface="Times New Roman" panose="02020603050405020304" pitchFamily="18" charset="0"/>
              </a:rPr>
              <a:t>;   //texture coordinate from application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varying vec4 color;            //output color to be interpolated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varying vec2 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texCoord</a:t>
            </a:r>
            <a:r>
              <a:rPr lang="en-US" altLang="en-US" sz="2400" dirty="0">
                <a:latin typeface="Times New Roman" panose="02020603050405020304" pitchFamily="18" charset="0"/>
              </a:rPr>
              <a:t>;     //output </a:t>
            </a:r>
            <a:r>
              <a:rPr lang="en-US" altLang="en-US" sz="2400" dirty="0" err="1">
                <a:latin typeface="Times New Roman" panose="02020603050405020304" pitchFamily="18" charset="0"/>
              </a:rPr>
              <a:t>tex</a:t>
            </a:r>
            <a:r>
              <a:rPr lang="en-US" altLang="en-US" sz="2400" dirty="0">
                <a:latin typeface="Times New Roman" panose="02020603050405020304" pitchFamily="18" charset="0"/>
              </a:rPr>
              <a:t> coordinate to be interpolated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011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C9AD27DE-9573-45DF-BC14-E95D0CFE7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25" y="-95858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Texture Object</a:t>
            </a: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B564BF48-E064-4970-9E6E-5B39DDEA7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8DA58F24-3DB0-441A-888D-12013976FC99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176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51204" name="TextBox 5">
            <a:extLst>
              <a:ext uri="{FF2B5EF4-FFF2-40B4-BE49-F238E27FC236}">
                <a16:creationId xmlns:a16="http://schemas.microsoft.com/office/drawing/2014/main" id="{239B706E-5195-4D4A-8912-6F1E2F224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81" y="721585"/>
            <a:ext cx="11488738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function </a:t>
            </a:r>
            <a:r>
              <a:rPr lang="en-US" altLang="en-US" sz="2400" dirty="0" err="1">
                <a:latin typeface="Times New Roman" panose="02020603050405020304" pitchFamily="18" charset="0"/>
              </a:rPr>
              <a:t>configureTexture</a:t>
            </a:r>
            <a:r>
              <a:rPr lang="en-US" altLang="en-US" sz="2400" dirty="0">
                <a:latin typeface="Times New Roman" panose="02020603050405020304" pitchFamily="18" charset="0"/>
              </a:rPr>
              <a:t>( image 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var texture =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gl.createTexture</a:t>
            </a:r>
            <a:r>
              <a:rPr lang="en-US" altLang="en-US" sz="2400" dirty="0">
                <a:latin typeface="Times New Roman" panose="02020603050405020304" pitchFamily="18" charset="0"/>
              </a:rPr>
              <a:t>();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gl.bindTexture</a:t>
            </a:r>
            <a:r>
              <a:rPr lang="en-US" altLang="en-US" sz="2400" dirty="0">
                <a:latin typeface="Times New Roman" panose="02020603050405020304" pitchFamily="18" charset="0"/>
              </a:rPr>
              <a:t>( gl.TEXTURE_2D, texture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gl.pixelStorei</a:t>
            </a:r>
            <a:r>
              <a:rPr lang="en-US" altLang="en-US" sz="2400" dirty="0">
                <a:latin typeface="Times New Roman" panose="02020603050405020304" pitchFamily="18" charset="0"/>
              </a:rPr>
              <a:t>(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gl.UNPACK_FLIP_Y_WEBGL</a:t>
            </a:r>
            <a:r>
              <a:rPr lang="en-US" altLang="en-US" sz="2400" dirty="0">
                <a:latin typeface="Times New Roman" panose="02020603050405020304" pitchFamily="18" charset="0"/>
              </a:rPr>
              <a:t>, true);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gl.texImage2D( gl.TEXTURE_2D, 0,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gl.RGB</a:t>
            </a:r>
            <a:r>
              <a:rPr lang="en-US" altLang="en-US" sz="2400" dirty="0">
                <a:latin typeface="Times New Roman" panose="02020603050405020304" pitchFamily="18" charset="0"/>
              </a:rPr>
              <a:t>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               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gl.RGB</a:t>
            </a:r>
            <a:r>
              <a:rPr lang="en-US" altLang="en-US" sz="2400" dirty="0">
                <a:latin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gl.UNSIGNED_BYTE</a:t>
            </a:r>
            <a:r>
              <a:rPr lang="en-US" altLang="en-US" sz="2400" dirty="0">
                <a:latin typeface="Times New Roman" panose="02020603050405020304" pitchFamily="18" charset="0"/>
              </a:rPr>
              <a:t>, image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gl.generateMipmap</a:t>
            </a:r>
            <a:r>
              <a:rPr lang="en-US" altLang="en-US" sz="2400" dirty="0">
                <a:latin typeface="Times New Roman" panose="02020603050405020304" pitchFamily="18" charset="0"/>
              </a:rPr>
              <a:t>( gl.TEXTURE_2D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gl.texParameteri</a:t>
            </a:r>
            <a:r>
              <a:rPr lang="en-US" altLang="en-US" sz="2400" dirty="0">
                <a:latin typeface="Times New Roman" panose="02020603050405020304" pitchFamily="18" charset="0"/>
              </a:rPr>
              <a:t>( gl.TEXTURE_2D,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gl.TEXTURE_MIN_FILTER</a:t>
            </a:r>
            <a:r>
              <a:rPr lang="en-US" altLang="en-US" sz="2400" dirty="0">
                <a:latin typeface="Times New Roman" panose="02020603050405020304" pitchFamily="18" charset="0"/>
              </a:rPr>
              <a:t>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                  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gl.NEAREST_MIPMAP_LINEAR</a:t>
            </a:r>
            <a:r>
              <a:rPr lang="en-US" altLang="en-US" sz="2400" dirty="0">
                <a:latin typeface="Times New Roman" panose="02020603050405020304" pitchFamily="18" charset="0"/>
              </a:rPr>
              <a:t>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gl.texParameteri</a:t>
            </a:r>
            <a:r>
              <a:rPr lang="en-US" altLang="en-US" sz="2400" dirty="0">
                <a:latin typeface="Times New Roman" panose="02020603050405020304" pitchFamily="18" charset="0"/>
              </a:rPr>
              <a:t>( gl.TEXTURE_2D,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gl.TEXTURE_MAG_FILTER</a:t>
            </a:r>
            <a:r>
              <a:rPr lang="en-US" altLang="en-US" sz="2400" dirty="0">
                <a:latin typeface="Times New Roman" panose="02020603050405020304" pitchFamily="18" charset="0"/>
              </a:rPr>
              <a:t>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                      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gl.NEAREST</a:t>
            </a:r>
            <a:r>
              <a:rPr lang="en-US" altLang="en-US" sz="2400" dirty="0">
                <a:latin typeface="Times New Roman" panose="02020603050405020304" pitchFamily="18" charset="0"/>
              </a:rPr>
              <a:t>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gl.activeTexture</a:t>
            </a:r>
            <a:r>
              <a:rPr lang="en-US" altLang="en-US" sz="2400" dirty="0">
                <a:latin typeface="Times New Roman" panose="02020603050405020304" pitchFamily="18" charset="0"/>
              </a:rPr>
              <a:t>(gl.TEXTURE0);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   gl.uniform1i(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gl.getUniformLocation</a:t>
            </a:r>
            <a:r>
              <a:rPr lang="en-US" altLang="en-US" sz="2400" dirty="0">
                <a:latin typeface="Times New Roman" panose="02020603050405020304" pitchFamily="18" charset="0"/>
              </a:rPr>
              <a:t>(program, "texture"), 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79369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0248800C-15EA-433C-A584-6A443A090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5664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Linking with Shaders</a:t>
            </a: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6130336F-E44A-4A60-9E46-97D791C98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47953CE8-99B9-4313-B2A1-10094FEA28AF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177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52228" name="TextBox 5">
            <a:extLst>
              <a:ext uri="{FF2B5EF4-FFF2-40B4-BE49-F238E27FC236}">
                <a16:creationId xmlns:a16="http://schemas.microsoft.com/office/drawing/2014/main" id="{68329287-1D93-4169-B275-A6E4333C5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828800"/>
            <a:ext cx="90043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var </a:t>
            </a:r>
            <a:r>
              <a:rPr lang="en-US" altLang="en-US" sz="2400" dirty="0" err="1">
                <a:latin typeface="Times New Roman" panose="02020603050405020304" pitchFamily="18" charset="0"/>
              </a:rPr>
              <a:t>vTexCoord</a:t>
            </a:r>
            <a:r>
              <a:rPr lang="en-US" altLang="en-US" sz="2400" dirty="0">
                <a:latin typeface="Times New Roman" panose="02020603050405020304" pitchFamily="18" charset="0"/>
              </a:rPr>
              <a:t> =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gl.getAttribLocation</a:t>
            </a:r>
            <a:r>
              <a:rPr lang="en-US" altLang="en-US" sz="2400" dirty="0">
                <a:latin typeface="Times New Roman" panose="02020603050405020304" pitchFamily="18" charset="0"/>
              </a:rPr>
              <a:t>( program, "</a:t>
            </a:r>
            <a:r>
              <a:rPr lang="en-US" altLang="en-US" sz="2400" dirty="0" err="1">
                <a:latin typeface="Times New Roman" panose="02020603050405020304" pitchFamily="18" charset="0"/>
              </a:rPr>
              <a:t>vTexCoord</a:t>
            </a:r>
            <a:r>
              <a:rPr lang="en-US" altLang="en-US" sz="2400" dirty="0">
                <a:latin typeface="Times New Roman" panose="02020603050405020304" pitchFamily="18" charset="0"/>
              </a:rPr>
              <a:t>"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</a:t>
            </a:r>
            <a:r>
              <a:rPr lang="en-US" altLang="en-US" sz="2400">
                <a:latin typeface="Times New Roman" panose="02020603050405020304" pitchFamily="18" charset="0"/>
              </a:rPr>
              <a:t>gl.enableVertexAttribArray</a:t>
            </a:r>
            <a:r>
              <a:rPr lang="en-US" altLang="en-US" sz="2400" dirty="0">
                <a:latin typeface="Times New Roman" panose="02020603050405020304" pitchFamily="18" charset="0"/>
              </a:rPr>
              <a:t>( </a:t>
            </a:r>
            <a:r>
              <a:rPr lang="en-US" altLang="en-US" sz="2400" dirty="0" err="1">
                <a:latin typeface="Times New Roman" panose="02020603050405020304" pitchFamily="18" charset="0"/>
              </a:rPr>
              <a:t>vTexCoord</a:t>
            </a:r>
            <a:r>
              <a:rPr lang="en-US" altLang="en-US" sz="2400" dirty="0">
                <a:latin typeface="Times New Roman" panose="02020603050405020304" pitchFamily="18" charset="0"/>
              </a:rPr>
              <a:t>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gl.vertexAttribPointer</a:t>
            </a:r>
            <a:r>
              <a:rPr lang="en-US" altLang="en-US" sz="2400" dirty="0">
                <a:latin typeface="Times New Roman" panose="02020603050405020304" pitchFamily="18" charset="0"/>
              </a:rPr>
              <a:t>( </a:t>
            </a:r>
            <a:r>
              <a:rPr lang="en-US" altLang="en-US" sz="2400" dirty="0" err="1">
                <a:latin typeface="Times New Roman" panose="02020603050405020304" pitchFamily="18" charset="0"/>
              </a:rPr>
              <a:t>vTexCoord</a:t>
            </a:r>
            <a:r>
              <a:rPr lang="en-US" altLang="en-US" sz="2400" dirty="0">
                <a:latin typeface="Times New Roman" panose="02020603050405020304" pitchFamily="18" charset="0"/>
              </a:rPr>
              <a:t>, 2,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gl.FLOAT</a:t>
            </a:r>
            <a:r>
              <a:rPr lang="en-US" altLang="en-US" sz="2400" dirty="0">
                <a:latin typeface="Times New Roman" panose="02020603050405020304" pitchFamily="18" charset="0"/>
              </a:rPr>
              <a:t>, false, 0, 0);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// Set the value of the fragment shader texture sampler variable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//   ("texture") to the </a:t>
            </a:r>
            <a:r>
              <a:rPr lang="en-US" altLang="en-US" sz="2400" dirty="0" err="1">
                <a:latin typeface="Times New Roman" panose="02020603050405020304" pitchFamily="18" charset="0"/>
              </a:rPr>
              <a:t>the</a:t>
            </a:r>
            <a:r>
              <a:rPr lang="en-US" altLang="en-US" sz="2400" dirty="0">
                <a:latin typeface="Times New Roman" panose="02020603050405020304" pitchFamily="18" charset="0"/>
              </a:rPr>
              <a:t> appropriate texture unit. In this case,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//   zero for GL_TEXTURE0 which was previously set by calling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//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gl.activeTexture</a:t>
            </a:r>
            <a:r>
              <a:rPr lang="en-US" altLang="en-US" sz="2400" dirty="0">
                <a:latin typeface="Times New Roman" panose="02020603050405020304" pitchFamily="18" charset="0"/>
              </a:rPr>
              <a:t>().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gl.uniform1i(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glGetUniformLocation</a:t>
            </a:r>
            <a:r>
              <a:rPr lang="en-US" altLang="en-US" sz="2400" dirty="0">
                <a:latin typeface="Times New Roman" panose="02020603050405020304" pitchFamily="18" charset="0"/>
              </a:rPr>
              <a:t>(program, "texture"), 0 );</a:t>
            </a:r>
          </a:p>
        </p:txBody>
      </p:sp>
    </p:spTree>
    <p:extLst>
      <p:ext uri="{BB962C8B-B14F-4D97-AF65-F5344CB8AC3E}">
        <p14:creationId xmlns:p14="http://schemas.microsoft.com/office/powerpoint/2010/main" val="81877917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B018-C17B-4926-85CE-1CA8F21B55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Environment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E5AB7-08E8-4B70-A9F4-2E742CD3D4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CSE 470</a:t>
            </a:r>
            <a:br>
              <a:rPr lang="en-US" dirty="0"/>
            </a:br>
            <a:r>
              <a:rPr lang="en-US" dirty="0"/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32659423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BD44F9DD-9B7D-4ADB-A742-84749F74B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B1B364-E7EE-4552-9080-E1A61A9A0161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B718FEB-529F-45D9-9678-CD92F7CD7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65BA839-4863-4229-B947-2FD2F801AD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Introduce Environment Maps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Implementation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Cube Maps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Spherical Maps</a:t>
            </a:r>
          </a:p>
        </p:txBody>
      </p:sp>
    </p:spTree>
    <p:extLst>
      <p:ext uri="{BB962C8B-B14F-4D97-AF65-F5344CB8AC3E}">
        <p14:creationId xmlns:p14="http://schemas.microsoft.com/office/powerpoint/2010/main" val="425860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>
            <a:extLst>
              <a:ext uri="{FF2B5EF4-FFF2-40B4-BE49-F238E27FC236}">
                <a16:creationId xmlns:a16="http://schemas.microsoft.com/office/drawing/2014/main" id="{17BA1E74-C2D2-41B6-AF0A-D39100FDB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D3D8AF30-7200-40C3-9464-DE31BFC230FA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18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52EF6907-0417-4DCC-8D2F-97F0117CC3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Ideal Reflector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9225F86F-0DF9-4DB4-860A-493FDD522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Surface normal is determined by local orientation of surface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Angle of incidence = angle of reflection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three vectors must be coplanar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Given l, 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Calculate r</a:t>
            </a:r>
          </a:p>
        </p:txBody>
      </p:sp>
      <p:pic>
        <p:nvPicPr>
          <p:cNvPr id="46085" name="Picture 5" descr="AN06F21">
            <a:extLst>
              <a:ext uri="{FF2B5EF4-FFF2-40B4-BE49-F238E27FC236}">
                <a16:creationId xmlns:a16="http://schemas.microsoft.com/office/drawing/2014/main" id="{615D8A9C-A24D-4743-AF5D-A27573189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733801"/>
            <a:ext cx="2300288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 Box 6">
            <a:extLst>
              <a:ext uri="{FF2B5EF4-FFF2-40B4-BE49-F238E27FC236}">
                <a16:creationId xmlns:a16="http://schemas.microsoft.com/office/drawing/2014/main" id="{9688EA05-6D4D-438F-ABA8-13373912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701" y="4038601"/>
            <a:ext cx="22637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r</a:t>
            </a:r>
            <a:r>
              <a:rPr lang="en-US" altLang="en-US" sz="2400">
                <a:latin typeface="Times New Roman" panose="02020603050405020304" pitchFamily="18" charset="0"/>
              </a:rPr>
              <a:t> = 2 (</a:t>
            </a:r>
            <a:r>
              <a:rPr lang="en-US" altLang="en-US" sz="2400" b="1">
                <a:latin typeface="Times New Roman" panose="02020603050405020304" pitchFamily="18" charset="0"/>
              </a:rPr>
              <a:t>l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·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151373BF-0EBB-444C-A93B-F59C2FF05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CDD6F-8E5C-41AA-86A3-CC2D8B92B4A8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A2438D04-8C68-43EC-A4A1-A85E70CCC8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4626" y="444499"/>
            <a:ext cx="71628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Environment Mapping</a:t>
            </a:r>
          </a:p>
        </p:txBody>
      </p:sp>
      <p:pic>
        <p:nvPicPr>
          <p:cNvPr id="19461" name="Picture 4" descr="hue4">
            <a:extLst>
              <a:ext uri="{FF2B5EF4-FFF2-40B4-BE49-F238E27FC236}">
                <a16:creationId xmlns:a16="http://schemas.microsoft.com/office/drawing/2014/main" id="{79282BEA-4F62-44F2-9CC9-569B6C5C4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6" y="2424114"/>
            <a:ext cx="27717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5" descr="hue7">
            <a:extLst>
              <a:ext uri="{FF2B5EF4-FFF2-40B4-BE49-F238E27FC236}">
                <a16:creationId xmlns:a16="http://schemas.microsoft.com/office/drawing/2014/main" id="{BB9A079B-E380-4A1F-9C29-8F4AEA4C8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474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Text Box 7">
            <a:extLst>
              <a:ext uri="{FF2B5EF4-FFF2-40B4-BE49-F238E27FC236}">
                <a16:creationId xmlns:a16="http://schemas.microsoft.com/office/drawing/2014/main" id="{FA8F42B5-28B5-4BCA-B845-A07D9B6AC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2589" y="5418138"/>
            <a:ext cx="2105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smooth shading</a:t>
            </a: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10502337-A27F-4A5F-A21C-BE2C55919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664" y="5419726"/>
            <a:ext cx="3317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environment mapping</a:t>
            </a:r>
          </a:p>
        </p:txBody>
      </p:sp>
    </p:spTree>
    <p:extLst>
      <p:ext uri="{BB962C8B-B14F-4D97-AF65-F5344CB8AC3E}">
        <p14:creationId xmlns:p14="http://schemas.microsoft.com/office/powerpoint/2010/main" val="31601363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15F356FE-8AE9-499D-BAA4-B49316B2E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A3E98-09BE-452C-92AD-FCD544189A7D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1B6C91A-FA93-4138-83D3-BA22B0B102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415317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Environment Mapping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A2678752-5944-48DC-88CC-9C3F099FA3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22733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Create appearance of highly reflective surfaces </a:t>
            </a:r>
            <a:br>
              <a:rPr lang="en-US" altLang="en-US" sz="2800" dirty="0">
                <a:ea typeface="ＭＳ Ｐゴシック" panose="020B0600070205080204" pitchFamily="34" charset="-128"/>
              </a:rPr>
            </a:br>
            <a:r>
              <a:rPr lang="en-US" altLang="en-US" sz="2800" dirty="0">
                <a:ea typeface="ＭＳ Ｐゴシック" panose="020B0600070205080204" pitchFamily="34" charset="-128"/>
              </a:rPr>
              <a:t>without (global) ray tracing  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Introduced in movies The Abyss &amp; Terminator 2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Prevalent in video games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It is a form of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411756530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0A2767C-9BD7-49F9-82B9-D40BE65C65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Environment Mapping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1A2DD11-840D-4A8C-A2F4-4FE98189849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0"/>
            <a:ext cx="5410200" cy="2971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Render an object as if it were perfectly reflective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What you see depends on eye position and surface normals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Cheap version of ray tracing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Jim Blinn ‘76</a:t>
            </a:r>
          </a:p>
        </p:txBody>
      </p:sp>
      <p:pic>
        <p:nvPicPr>
          <p:cNvPr id="21508" name="Picture 4" descr="fisheye_cafe">
            <a:extLst>
              <a:ext uri="{FF2B5EF4-FFF2-40B4-BE49-F238E27FC236}">
                <a16:creationId xmlns:a16="http://schemas.microsoft.com/office/drawing/2014/main" id="{0D362A68-9FAF-4BF8-9576-6F4DDC8BF7C5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1000" y="1524000"/>
            <a:ext cx="2228850" cy="21859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9" name="Picture 6" descr="fisheye_martini">
            <a:extLst>
              <a:ext uri="{FF2B5EF4-FFF2-40B4-BE49-F238E27FC236}">
                <a16:creationId xmlns:a16="http://schemas.microsoft.com/office/drawing/2014/main" id="{7E42E7F8-1FCE-4C41-8239-3E8F6D7837B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3400" y="3886201"/>
            <a:ext cx="2052638" cy="21875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0" name="Picture 8" descr="terminator2_envmap">
            <a:extLst>
              <a:ext uri="{FF2B5EF4-FFF2-40B4-BE49-F238E27FC236}">
                <a16:creationId xmlns:a16="http://schemas.microsoft.com/office/drawing/2014/main" id="{A747DBB3-A724-4D3A-A2BB-BC6616DB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67201"/>
            <a:ext cx="32956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 Box 9">
            <a:extLst>
              <a:ext uri="{FF2B5EF4-FFF2-40B4-BE49-F238E27FC236}">
                <a16:creationId xmlns:a16="http://schemas.microsoft.com/office/drawing/2014/main" id="{83631FA6-9807-4588-9481-B034BEF05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1" y="6096001"/>
            <a:ext cx="25196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Terminator II 1991</a:t>
            </a:r>
          </a:p>
        </p:txBody>
      </p:sp>
      <p:sp>
        <p:nvSpPr>
          <p:cNvPr id="21512" name="Text Box 10">
            <a:extLst>
              <a:ext uri="{FF2B5EF4-FFF2-40B4-BE49-F238E27FC236}">
                <a16:creationId xmlns:a16="http://schemas.microsoft.com/office/drawing/2014/main" id="{027C6FFC-8423-4C20-94A0-5D06357F0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6073776"/>
            <a:ext cx="39403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OpenGL Redbook color plates</a:t>
            </a:r>
          </a:p>
        </p:txBody>
      </p:sp>
      <p:sp>
        <p:nvSpPr>
          <p:cNvPr id="21513" name="Text Box 11">
            <a:extLst>
              <a:ext uri="{FF2B5EF4-FFF2-40B4-BE49-F238E27FC236}">
                <a16:creationId xmlns:a16="http://schemas.microsoft.com/office/drawing/2014/main" id="{BA43366B-C597-4567-BE35-884F74B4A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6515100"/>
            <a:ext cx="49108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Interesting: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hlinkClick r:id="rId5"/>
              </a:rPr>
              <a:t>http://www.debevec.org/ReflectionMapping/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76C74D-A6AC-485B-9119-BB2A7FB8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4234-BFD6-407A-9B75-1F4827D913F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8281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3995B76-8AA6-4DEB-829B-96178F31A8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Environment Mapping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6CAF402-9F6E-49EE-8748-563E8ABC2A7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00201"/>
            <a:ext cx="77089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Simulate perfect reflector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-- Assume items reflected are far from object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-- direction of reflected ray determines color at point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Encode colors: Take photo of a polished sphere in the environment with a fish-eye lens (long focal length),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far from sphere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Texture covers only a circular area within square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Texture corresponds to ½ sphere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– covers all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on surface that will be rendered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Disadvantage: must be recomputed from each viewpoint</a:t>
            </a:r>
          </a:p>
        </p:txBody>
      </p:sp>
      <p:pic>
        <p:nvPicPr>
          <p:cNvPr id="22532" name="Picture 4" descr="fisheye_cafe">
            <a:extLst>
              <a:ext uri="{FF2B5EF4-FFF2-40B4-BE49-F238E27FC236}">
                <a16:creationId xmlns:a16="http://schemas.microsoft.com/office/drawing/2014/main" id="{D5A19E67-A718-4672-A37C-FAFA1A4B4B8C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24875" y="1600201"/>
            <a:ext cx="2228850" cy="21859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3" name="Picture 6" descr="fisheye_martini">
            <a:extLst>
              <a:ext uri="{FF2B5EF4-FFF2-40B4-BE49-F238E27FC236}">
                <a16:creationId xmlns:a16="http://schemas.microsoft.com/office/drawing/2014/main" id="{85E603DA-B499-4652-9530-8D7E2BEE27E4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12981" y="3921919"/>
            <a:ext cx="2052637" cy="21875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47B8F-6E43-4865-B3F3-F7C31F75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4234-BFD6-407A-9B75-1F4827D913F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4611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B1EC58F6-BD7D-4485-B462-49723390B8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0E5E45-A5A7-466B-AB00-D29212F38D26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55" name="Freeform 4">
            <a:extLst>
              <a:ext uri="{FF2B5EF4-FFF2-40B4-BE49-F238E27FC236}">
                <a16:creationId xmlns:a16="http://schemas.microsoft.com/office/drawing/2014/main" id="{2D149526-D25C-4A0A-8674-91F33EDDF18E}"/>
              </a:ext>
            </a:extLst>
          </p:cNvPr>
          <p:cNvSpPr>
            <a:spLocks/>
          </p:cNvSpPr>
          <p:nvPr/>
        </p:nvSpPr>
        <p:spPr bwMode="auto">
          <a:xfrm>
            <a:off x="3657600" y="3886200"/>
            <a:ext cx="2819400" cy="1600200"/>
          </a:xfrm>
          <a:custGeom>
            <a:avLst/>
            <a:gdLst>
              <a:gd name="T0" fmla="*/ 0 w 1392"/>
              <a:gd name="T1" fmla="*/ 2147483646 h 576"/>
              <a:gd name="T2" fmla="*/ 2147483646 w 1392"/>
              <a:gd name="T3" fmla="*/ 0 h 576"/>
              <a:gd name="T4" fmla="*/ 2147483646 w 1392"/>
              <a:gd name="T5" fmla="*/ 2147483646 h 576"/>
              <a:gd name="T6" fmla="*/ 2147483646 w 1392"/>
              <a:gd name="T7" fmla="*/ 2147483646 h 576"/>
              <a:gd name="T8" fmla="*/ 0 w 1392"/>
              <a:gd name="T9" fmla="*/ 2147483646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2"/>
              <a:gd name="T16" fmla="*/ 0 h 576"/>
              <a:gd name="T17" fmla="*/ 1392 w 1392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2" h="576">
                <a:moveTo>
                  <a:pt x="0" y="432"/>
                </a:moveTo>
                <a:lnTo>
                  <a:pt x="480" y="0"/>
                </a:lnTo>
                <a:lnTo>
                  <a:pt x="1392" y="96"/>
                </a:lnTo>
                <a:lnTo>
                  <a:pt x="960" y="576"/>
                </a:lnTo>
                <a:lnTo>
                  <a:pt x="0" y="432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5292" name="Cloud">
            <a:extLst>
              <a:ext uri="{FF2B5EF4-FFF2-40B4-BE49-F238E27FC236}">
                <a16:creationId xmlns:a16="http://schemas.microsoft.com/office/drawing/2014/main" id="{043B5C75-F9FF-4DBF-9E87-A8465EC2BD6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572000" y="4267201"/>
            <a:ext cx="1143000" cy="76517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13EC1711-949E-4212-9335-06B0E193EE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239721"/>
            <a:ext cx="10364451" cy="1596177"/>
          </a:xfrm>
        </p:spPr>
        <p:txBody>
          <a:bodyPr/>
          <a:lstStyle/>
          <a:p>
            <a:r>
              <a:rPr lang="en-US" altLang="en-US" sz="3500" dirty="0">
                <a:ea typeface="ＭＳ Ｐゴシック" panose="020B0600070205080204" pitchFamily="34" charset="-128"/>
              </a:rPr>
              <a:t>Reflecting the Environment</a:t>
            </a:r>
          </a:p>
        </p:txBody>
      </p:sp>
      <p:sp>
        <p:nvSpPr>
          <p:cNvPr id="23558" name="Line 5">
            <a:extLst>
              <a:ext uri="{FF2B5EF4-FFF2-40B4-BE49-F238E27FC236}">
                <a16:creationId xmlns:a16="http://schemas.microsoft.com/office/drawing/2014/main" id="{CA6C8E7B-E5D4-4C4F-821E-2663942DD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6600" y="3200400"/>
            <a:ext cx="18288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59" name="Line 6">
            <a:extLst>
              <a:ext uri="{FF2B5EF4-FFF2-40B4-BE49-F238E27FC236}">
                <a16:creationId xmlns:a16="http://schemas.microsoft.com/office/drawing/2014/main" id="{0890708E-33CA-430E-9DA0-B73DC2D74D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53000" y="2667000"/>
            <a:ext cx="152400" cy="205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60" name="Line 7">
            <a:extLst>
              <a:ext uri="{FF2B5EF4-FFF2-40B4-BE49-F238E27FC236}">
                <a16:creationId xmlns:a16="http://schemas.microsoft.com/office/drawing/2014/main" id="{321B5CCB-680E-4E46-BFEA-C73AB11ACC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2895600"/>
            <a:ext cx="1981200" cy="1828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61" name="Text Box 8">
            <a:extLst>
              <a:ext uri="{FF2B5EF4-FFF2-40B4-BE49-F238E27FC236}">
                <a16:creationId xmlns:a16="http://schemas.microsoft.com/office/drawing/2014/main" id="{38C466A9-5AB3-4211-A151-515B6EADB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6388" y="2632075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</a:p>
        </p:txBody>
      </p:sp>
      <p:sp>
        <p:nvSpPr>
          <p:cNvPr id="23562" name="Text Box 9">
            <a:extLst>
              <a:ext uri="{FF2B5EF4-FFF2-40B4-BE49-F238E27FC236}">
                <a16:creationId xmlns:a16="http://schemas.microsoft.com/office/drawing/2014/main" id="{1EC1DC85-D3FD-428C-921E-1D01A46F6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1" y="21336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  <p:sp>
        <p:nvSpPr>
          <p:cNvPr id="23563" name="Text Box 10">
            <a:extLst>
              <a:ext uri="{FF2B5EF4-FFF2-40B4-BE49-F238E27FC236}">
                <a16:creationId xmlns:a16="http://schemas.microsoft.com/office/drawing/2014/main" id="{FFE71C0E-CC38-4114-B131-4EC344CC8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3429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</a:t>
            </a:r>
          </a:p>
        </p:txBody>
      </p:sp>
      <p:sp>
        <p:nvSpPr>
          <p:cNvPr id="225291" name="Cloud">
            <a:extLst>
              <a:ext uri="{FF2B5EF4-FFF2-40B4-BE49-F238E27FC236}">
                <a16:creationId xmlns:a16="http://schemas.microsoft.com/office/drawing/2014/main" id="{B6479879-5ECA-41CF-9F96-9B103FD0620A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934200" y="2136776"/>
            <a:ext cx="1143000" cy="76517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83526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8270E110-9F8A-4825-B3E0-0FBC4B0D09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CDC4A-66B6-4B4E-A5EA-01B667C1D7A9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579" name="Freeform 2">
            <a:extLst>
              <a:ext uri="{FF2B5EF4-FFF2-40B4-BE49-F238E27FC236}">
                <a16:creationId xmlns:a16="http://schemas.microsoft.com/office/drawing/2014/main" id="{6A0F16D1-B362-49E4-A63F-07EA97245C01}"/>
              </a:ext>
            </a:extLst>
          </p:cNvPr>
          <p:cNvSpPr>
            <a:spLocks/>
          </p:cNvSpPr>
          <p:nvPr/>
        </p:nvSpPr>
        <p:spPr bwMode="auto">
          <a:xfrm>
            <a:off x="3657600" y="3886200"/>
            <a:ext cx="2819400" cy="1600200"/>
          </a:xfrm>
          <a:custGeom>
            <a:avLst/>
            <a:gdLst>
              <a:gd name="T0" fmla="*/ 0 w 1392"/>
              <a:gd name="T1" fmla="*/ 2147483646 h 576"/>
              <a:gd name="T2" fmla="*/ 2147483646 w 1392"/>
              <a:gd name="T3" fmla="*/ 0 h 576"/>
              <a:gd name="T4" fmla="*/ 2147483646 w 1392"/>
              <a:gd name="T5" fmla="*/ 2147483646 h 576"/>
              <a:gd name="T6" fmla="*/ 2147483646 w 1392"/>
              <a:gd name="T7" fmla="*/ 2147483646 h 576"/>
              <a:gd name="T8" fmla="*/ 0 w 1392"/>
              <a:gd name="T9" fmla="*/ 2147483646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2"/>
              <a:gd name="T16" fmla="*/ 0 h 576"/>
              <a:gd name="T17" fmla="*/ 1392 w 1392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2" h="576">
                <a:moveTo>
                  <a:pt x="0" y="432"/>
                </a:moveTo>
                <a:lnTo>
                  <a:pt x="480" y="0"/>
                </a:lnTo>
                <a:lnTo>
                  <a:pt x="1392" y="96"/>
                </a:lnTo>
                <a:lnTo>
                  <a:pt x="960" y="576"/>
                </a:lnTo>
                <a:lnTo>
                  <a:pt x="0" y="432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2451" name="Cloud">
            <a:extLst>
              <a:ext uri="{FF2B5EF4-FFF2-40B4-BE49-F238E27FC236}">
                <a16:creationId xmlns:a16="http://schemas.microsoft.com/office/drawing/2014/main" id="{084BF556-9D0A-46C1-940B-BD1CC9DAE7F1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572000" y="4267201"/>
            <a:ext cx="1143000" cy="76517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825C0093-8CC6-4BAD-8DD4-D351E5262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24073"/>
            <a:ext cx="10364451" cy="1596177"/>
          </a:xfrm>
        </p:spPr>
        <p:txBody>
          <a:bodyPr/>
          <a:lstStyle/>
          <a:p>
            <a:r>
              <a:rPr lang="en-US" altLang="en-US" sz="3900" dirty="0">
                <a:ea typeface="ＭＳ Ｐゴシック" panose="020B0600070205080204" pitchFamily="34" charset="-128"/>
              </a:rPr>
              <a:t>Mapping to a Sphere</a:t>
            </a:r>
          </a:p>
        </p:txBody>
      </p:sp>
      <p:sp>
        <p:nvSpPr>
          <p:cNvPr id="24583" name="Line 6">
            <a:extLst>
              <a:ext uri="{FF2B5EF4-FFF2-40B4-BE49-F238E27FC236}">
                <a16:creationId xmlns:a16="http://schemas.microsoft.com/office/drawing/2014/main" id="{F673F2E9-3B70-4762-B9B2-9C63E0859F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6600" y="3200400"/>
            <a:ext cx="18288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4" name="Line 7">
            <a:extLst>
              <a:ext uri="{FF2B5EF4-FFF2-40B4-BE49-F238E27FC236}">
                <a16:creationId xmlns:a16="http://schemas.microsoft.com/office/drawing/2014/main" id="{A3A5C1A2-D07E-4000-A4B7-F5F774BA98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53000" y="2667000"/>
            <a:ext cx="152400" cy="205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5" name="Line 8">
            <a:extLst>
              <a:ext uri="{FF2B5EF4-FFF2-40B4-BE49-F238E27FC236}">
                <a16:creationId xmlns:a16="http://schemas.microsoft.com/office/drawing/2014/main" id="{8CB57BED-48E8-43B5-8E95-D35EFE5852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4038600"/>
            <a:ext cx="685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6" name="Text Box 9">
            <a:extLst>
              <a:ext uri="{FF2B5EF4-FFF2-40B4-BE49-F238E27FC236}">
                <a16:creationId xmlns:a16="http://schemas.microsoft.com/office/drawing/2014/main" id="{4E43D242-C02D-4C7D-B971-91F5F6455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6388" y="2632075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</a:p>
        </p:txBody>
      </p:sp>
      <p:sp>
        <p:nvSpPr>
          <p:cNvPr id="24587" name="Text Box 10">
            <a:extLst>
              <a:ext uri="{FF2B5EF4-FFF2-40B4-BE49-F238E27FC236}">
                <a16:creationId xmlns:a16="http://schemas.microsoft.com/office/drawing/2014/main" id="{3D65D538-0A71-46A4-8E2B-AA24BD5D1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1" y="21336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  <p:sp>
        <p:nvSpPr>
          <p:cNvPr id="24588" name="Text Box 11">
            <a:extLst>
              <a:ext uri="{FF2B5EF4-FFF2-40B4-BE49-F238E27FC236}">
                <a16:creationId xmlns:a16="http://schemas.microsoft.com/office/drawing/2014/main" id="{40E00F20-102F-4874-A5CF-4C03F98A6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3429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</a:t>
            </a:r>
          </a:p>
        </p:txBody>
      </p:sp>
      <p:sp>
        <p:nvSpPr>
          <p:cNvPr id="232460" name="Cloud">
            <a:extLst>
              <a:ext uri="{FF2B5EF4-FFF2-40B4-BE49-F238E27FC236}">
                <a16:creationId xmlns:a16="http://schemas.microsoft.com/office/drawing/2014/main" id="{38BC18D2-36C6-4E08-9E3A-BB1C41034677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934200" y="2136776"/>
            <a:ext cx="1143000" cy="76517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4590" name="Oval 13">
            <a:extLst>
              <a:ext uri="{FF2B5EF4-FFF2-40B4-BE49-F238E27FC236}">
                <a16:creationId xmlns:a16="http://schemas.microsoft.com/office/drawing/2014/main" id="{ECA299D1-66B3-4B3B-988B-CDFC5B4B1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895600"/>
            <a:ext cx="3429000" cy="3429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2462" name="Cloud">
            <a:extLst>
              <a:ext uri="{FF2B5EF4-FFF2-40B4-BE49-F238E27FC236}">
                <a16:creationId xmlns:a16="http://schemas.microsoft.com/office/drawing/2014/main" id="{98CADCA8-918D-410C-B5FC-CBA7B413B1E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5257800" y="3581401"/>
            <a:ext cx="1143000" cy="76517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4592" name="Line 15">
            <a:extLst>
              <a:ext uri="{FF2B5EF4-FFF2-40B4-BE49-F238E27FC236}">
                <a16:creationId xmlns:a16="http://schemas.microsoft.com/office/drawing/2014/main" id="{055D1F7B-BC41-4A56-8868-F406E7F271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2590800"/>
            <a:ext cx="15240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4165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E369453E-8386-450E-9AE1-38EA9E8458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7EF74-B80F-49AA-A6FE-0263C1813283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9C86E61-2386-4D97-B095-8DE97F36D9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0800" y="304800"/>
            <a:ext cx="7010400" cy="1066800"/>
          </a:xfrm>
        </p:spPr>
        <p:txBody>
          <a:bodyPr/>
          <a:lstStyle/>
          <a:p>
            <a:r>
              <a:rPr lang="en-US" altLang="en-US" sz="3500">
                <a:ea typeface="ＭＳ Ｐゴシック" panose="020B0600070205080204" pitchFamily="34" charset="-128"/>
              </a:rPr>
              <a:t>Hemisphere Map as a Texture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97DFA068-35D1-4C19-8FEE-AC8850F58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839074"/>
            <a:ext cx="10089848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Map all objects along the reflector to hemisphere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Use the map on the sphere as a texture that can be mapped onto the object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Can use other surfaces as the intermediate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Cube maps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Cylinder maps</a:t>
            </a:r>
          </a:p>
        </p:txBody>
      </p:sp>
    </p:spTree>
    <p:extLst>
      <p:ext uri="{BB962C8B-B14F-4D97-AF65-F5344CB8AC3E}">
        <p14:creationId xmlns:p14="http://schemas.microsoft.com/office/powerpoint/2010/main" val="5428047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94DDE11D-A4C1-4509-ABCA-C2406AF518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C5120E-C1D9-46FC-B54F-E47C59D6D8C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8606" name="Cloud">
            <a:extLst>
              <a:ext uri="{FF2B5EF4-FFF2-40B4-BE49-F238E27FC236}">
                <a16:creationId xmlns:a16="http://schemas.microsoft.com/office/drawing/2014/main" id="{55A5533C-DD7B-453E-A66F-7E7051096D49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648200" y="4419600"/>
            <a:ext cx="838200" cy="5603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38604" name="Cloud">
            <a:extLst>
              <a:ext uri="{FF2B5EF4-FFF2-40B4-BE49-F238E27FC236}">
                <a16:creationId xmlns:a16="http://schemas.microsoft.com/office/drawing/2014/main" id="{A6EEC12F-7AFC-4A66-967E-960E1A6F73E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400800" y="1676400"/>
            <a:ext cx="838200" cy="5603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6629" name="Rectangle 2">
            <a:extLst>
              <a:ext uri="{FF2B5EF4-FFF2-40B4-BE49-F238E27FC236}">
                <a16:creationId xmlns:a16="http://schemas.microsoft.com/office/drawing/2014/main" id="{6AF78EC7-F597-487C-B0CF-45BAB598F3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7470" y="-815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Cube Map</a:t>
            </a:r>
          </a:p>
        </p:txBody>
      </p:sp>
      <p:sp>
        <p:nvSpPr>
          <p:cNvPr id="26630" name="Line 8">
            <a:extLst>
              <a:ext uri="{FF2B5EF4-FFF2-40B4-BE49-F238E27FC236}">
                <a16:creationId xmlns:a16="http://schemas.microsoft.com/office/drawing/2014/main" id="{19F9D5FD-E097-4359-A442-F76C1AF69B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3200400"/>
            <a:ext cx="9906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6631" name="AutoShape 13">
            <a:extLst>
              <a:ext uri="{FF2B5EF4-FFF2-40B4-BE49-F238E27FC236}">
                <a16:creationId xmlns:a16="http://schemas.microsoft.com/office/drawing/2014/main" id="{BB32425B-927C-46D8-A74D-5647ACB67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667000"/>
            <a:ext cx="3810000" cy="2971800"/>
          </a:xfrm>
          <a:prstGeom prst="cube">
            <a:avLst>
              <a:gd name="adj" fmla="val 25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8607" name="Cloud">
            <a:extLst>
              <a:ext uri="{FF2B5EF4-FFF2-40B4-BE49-F238E27FC236}">
                <a16:creationId xmlns:a16="http://schemas.microsoft.com/office/drawing/2014/main" id="{3BB8E085-9572-460C-80C3-31917C2A5FB1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5715000" y="2819400"/>
            <a:ext cx="838200" cy="5603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6633" name="Line 16">
            <a:extLst>
              <a:ext uri="{FF2B5EF4-FFF2-40B4-BE49-F238E27FC236}">
                <a16:creationId xmlns:a16="http://schemas.microsoft.com/office/drawing/2014/main" id="{C46AE713-6779-4C75-9487-487C56CB37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1981200"/>
            <a:ext cx="6858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6427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>
            <a:extLst>
              <a:ext uri="{FF2B5EF4-FFF2-40B4-BE49-F238E27FC236}">
                <a16:creationId xmlns:a16="http://schemas.microsoft.com/office/drawing/2014/main" id="{855E4D42-F0A1-4CC0-A8E1-B52B6EEE86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DA673-6AA4-45A8-8E3A-28FE22C821AC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651" name="Rectangle 4">
            <a:extLst>
              <a:ext uri="{FF2B5EF4-FFF2-40B4-BE49-F238E27FC236}">
                <a16:creationId xmlns:a16="http://schemas.microsoft.com/office/drawing/2014/main" id="{B314FB7C-F20A-4F04-B532-F7515FA7DB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0486" y="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Indexing into Cube Map</a:t>
            </a:r>
          </a:p>
        </p:txBody>
      </p:sp>
      <p:grpSp>
        <p:nvGrpSpPr>
          <p:cNvPr id="27652" name="Group 9">
            <a:extLst>
              <a:ext uri="{FF2B5EF4-FFF2-40B4-BE49-F238E27FC236}">
                <a16:creationId xmlns:a16="http://schemas.microsoft.com/office/drawing/2014/main" id="{9B531A09-2D83-4F1C-9D58-1E5AD6F6D4D4}"/>
              </a:ext>
            </a:extLst>
          </p:cNvPr>
          <p:cNvGrpSpPr>
            <a:grpSpLocks/>
          </p:cNvGrpSpPr>
          <p:nvPr/>
        </p:nvGrpSpPr>
        <p:grpSpPr bwMode="auto">
          <a:xfrm>
            <a:off x="7658100" y="4144963"/>
            <a:ext cx="2133600" cy="1752600"/>
            <a:chOff x="2592" y="1680"/>
            <a:chExt cx="1008" cy="816"/>
          </a:xfrm>
        </p:grpSpPr>
        <p:sp>
          <p:nvSpPr>
            <p:cNvPr id="242690" name="Cloud">
              <a:extLst>
                <a:ext uri="{FF2B5EF4-FFF2-40B4-BE49-F238E27FC236}">
                  <a16:creationId xmlns:a16="http://schemas.microsoft.com/office/drawing/2014/main" id="{3E83E147-F3FA-4901-84F3-D1D0C6FAC003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880" y="2256"/>
              <a:ext cx="230" cy="15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27659" name="Line 5">
              <a:extLst>
                <a:ext uri="{FF2B5EF4-FFF2-40B4-BE49-F238E27FC236}">
                  <a16:creationId xmlns:a16="http://schemas.microsoft.com/office/drawing/2014/main" id="{353F8D15-C0F3-4EEE-A793-5C79E1B779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1920"/>
              <a:ext cx="237" cy="4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7660" name="AutoShape 6">
              <a:extLst>
                <a:ext uri="{FF2B5EF4-FFF2-40B4-BE49-F238E27FC236}">
                  <a16:creationId xmlns:a16="http://schemas.microsoft.com/office/drawing/2014/main" id="{7EDD223D-D504-4FB0-8ECC-4D75B2241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680"/>
              <a:ext cx="912" cy="816"/>
            </a:xfrm>
            <a:prstGeom prst="cube">
              <a:avLst>
                <a:gd name="adj" fmla="val 25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2695" name="Cloud">
              <a:extLst>
                <a:ext uri="{FF2B5EF4-FFF2-40B4-BE49-F238E27FC236}">
                  <a16:creationId xmlns:a16="http://schemas.microsoft.com/office/drawing/2014/main" id="{9F54D45E-7D56-4926-9FBE-DA7319E3A52A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120" y="1728"/>
              <a:ext cx="230" cy="15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27662" name="Line 8">
              <a:extLst>
                <a:ext uri="{FF2B5EF4-FFF2-40B4-BE49-F238E27FC236}">
                  <a16:creationId xmlns:a16="http://schemas.microsoft.com/office/drawing/2014/main" id="{B08E321F-262B-4533-928C-F5B0173B50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2" y="1872"/>
              <a:ext cx="364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27653" name="Text Box 10">
            <a:extLst>
              <a:ext uri="{FF2B5EF4-FFF2-40B4-BE49-F238E27FC236}">
                <a16:creationId xmlns:a16="http://schemas.microsoft.com/office/drawing/2014/main" id="{9B82CF58-27AD-4C57-B30A-5B5FF43FE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4659313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</a:p>
        </p:txBody>
      </p:sp>
      <p:sp>
        <p:nvSpPr>
          <p:cNvPr id="27654" name="Text Box 11">
            <a:extLst>
              <a:ext uri="{FF2B5EF4-FFF2-40B4-BE49-F238E27FC236}">
                <a16:creationId xmlns:a16="http://schemas.microsoft.com/office/drawing/2014/main" id="{0373EAC2-5649-4A2F-BA5E-FD873E08E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8263" y="49022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</a:t>
            </a:r>
          </a:p>
        </p:txBody>
      </p:sp>
      <p:sp>
        <p:nvSpPr>
          <p:cNvPr id="27655" name="Text Box 12">
            <a:extLst>
              <a:ext uri="{FF2B5EF4-FFF2-40B4-BE49-F238E27FC236}">
                <a16:creationId xmlns:a16="http://schemas.microsoft.com/office/drawing/2014/main" id="{66DA9850-39DB-4D50-B8CE-29512D316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85" y="1628775"/>
            <a:ext cx="1102479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Compute reflection vector   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 = 2(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Times New Roman" panose="02020603050405020304" pitchFamily="18" charset="0"/>
              </a:rPr>
              <a:t>·V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Times New Roman" panose="02020603050405020304" pitchFamily="18" charset="0"/>
              </a:rPr>
              <a:t>-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Times New Roman" panose="02020603050405020304" pitchFamily="18" charset="0"/>
              </a:rPr>
              <a:t>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Times New Roman" panose="02020603050405020304" pitchFamily="18" charset="0"/>
              </a:rPr>
              <a:t>Object at origin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Times New Roman" panose="02020603050405020304" pitchFamily="18" charset="0"/>
              </a:rPr>
              <a:t>Use component of 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Times New Roman" panose="02020603050405020304" pitchFamily="18" charset="0"/>
              </a:rPr>
              <a:t>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Times New Roman" panose="02020603050405020304" pitchFamily="18" charset="0"/>
              </a:rPr>
              <a:t> with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largest magnitude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Times New Roman" panose="02020603050405020304" pitchFamily="18" charset="0"/>
              </a:rPr>
              <a:t>to determine face of cube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Times New Roman" panose="02020603050405020304" pitchFamily="18" charset="0"/>
              </a:rPr>
              <a:t>Other two components give texture coordinates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2A96D-A1F1-4E8B-9C1A-C5B26A4548DF}"/>
              </a:ext>
            </a:extLst>
          </p:cNvPr>
          <p:cNvSpPr txBox="1"/>
          <p:nvPr/>
        </p:nvSpPr>
        <p:spPr>
          <a:xfrm>
            <a:off x="1217346" y="4413437"/>
            <a:ext cx="5569410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Example: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[1, 0.5, 0.25]^T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Largest mag: x-component (use x-max face)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Use [0.5, 0.25] for texture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coords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38795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>
            <a:extLst>
              <a:ext uri="{FF2B5EF4-FFF2-40B4-BE49-F238E27FC236}">
                <a16:creationId xmlns:a16="http://schemas.microsoft.com/office/drawing/2014/main" id="{C6D29BBC-D98D-4E02-9820-3C3FC65BD8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9882A1-9727-40A0-9D5E-9A13B9123EB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B059032-AC07-4000-8BE6-DDB5315B52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WebGL Implementation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0F39E86D-78EF-4A91-BA11-10E5536EA0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WebGL supports only cube maps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desktop OpenGL also supports sphere maps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First must form map: 2 options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Use images from a real camera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Form images with WebGL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Texture map it to object</a:t>
            </a:r>
          </a:p>
        </p:txBody>
      </p:sp>
    </p:spTree>
    <p:extLst>
      <p:ext uri="{BB962C8B-B14F-4D97-AF65-F5344CB8AC3E}">
        <p14:creationId xmlns:p14="http://schemas.microsoft.com/office/powerpoint/2010/main" val="299294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997BE47-F508-49A1-BEEC-4D1D47364E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1800" y="-69850"/>
            <a:ext cx="6248400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Diffuse Intensity Calculation 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2890F80-9767-4B18-BA74-E372DBDB07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2018" y="918209"/>
            <a:ext cx="2209800" cy="137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Lambert’s Law: </a:t>
            </a:r>
          </a:p>
        </p:txBody>
      </p:sp>
      <p:pic>
        <p:nvPicPr>
          <p:cNvPr id="48132" name="Picture 4" descr="C:\My Documents\dch\teaching\cse470\Fall2003\Class Notes\figures\Lambert.gif">
            <a:extLst>
              <a:ext uri="{FF2B5EF4-FFF2-40B4-BE49-F238E27FC236}">
                <a16:creationId xmlns:a16="http://schemas.microsoft.com/office/drawing/2014/main" id="{0AA00534-E14F-4BDF-8A7D-304C684F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048001"/>
            <a:ext cx="54864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6">
            <a:extLst>
              <a:ext uri="{FF2B5EF4-FFF2-40B4-BE49-F238E27FC236}">
                <a16:creationId xmlns:a16="http://schemas.microsoft.com/office/drawing/2014/main" id="{2047F0CD-D2E5-4A24-8275-E0862B532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952820"/>
            <a:ext cx="670559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w Cen MT (Headings)"/>
              </a:rPr>
              <a:t>the light reflected is proportional to the cosine of the angle (theta) between surface normal </a:t>
            </a:r>
            <a:r>
              <a:rPr lang="en-US" altLang="en-US" sz="2000" b="1" dirty="0">
                <a:latin typeface="Tw Cen MT (Headings)"/>
              </a:rPr>
              <a:t>n</a:t>
            </a:r>
            <a:r>
              <a:rPr lang="en-US" altLang="en-US" sz="2000" dirty="0">
                <a:latin typeface="Tw Cen MT (Headings)"/>
              </a:rPr>
              <a:t> and light vector </a:t>
            </a:r>
            <a:r>
              <a:rPr lang="en-US" altLang="en-US" sz="2000" b="1" dirty="0">
                <a:latin typeface="Tw Cen MT (Headings)"/>
              </a:rPr>
              <a:t>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br>
              <a:rPr lang="en-US" altLang="en-US" sz="2000" dirty="0">
                <a:latin typeface="Tw Cen MT (Headings)"/>
              </a:rPr>
            </a:br>
            <a:r>
              <a:rPr lang="en-US" altLang="en-US" sz="2000" dirty="0">
                <a:latin typeface="Tw Cen MT (Headings)"/>
              </a:rPr>
              <a:t>	theta is called the </a:t>
            </a:r>
            <a:r>
              <a:rPr lang="en-US" altLang="en-US" sz="2000" i="1" dirty="0">
                <a:latin typeface="Tw Cen MT (Headings)"/>
              </a:rPr>
              <a:t>angle of incidence</a:t>
            </a:r>
            <a:endParaRPr lang="en-US" altLang="en-US" sz="2000" dirty="0">
              <a:latin typeface="Tw Cen MT (Headings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83934-A564-4024-87FD-200D8C46B1E0}"/>
              </a:ext>
            </a:extLst>
          </p:cNvPr>
          <p:cNvSpPr txBox="1"/>
          <p:nvPr/>
        </p:nvSpPr>
        <p:spPr>
          <a:xfrm>
            <a:off x="1182757" y="5210073"/>
            <a:ext cx="933125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dirty="0">
                <a:latin typeface="+mj-lt"/>
              </a:rPr>
              <a:t>-- </a:t>
            </a:r>
            <a:r>
              <a:rPr lang="en-US" altLang="en-US" sz="2400" dirty="0">
                <a:latin typeface="+mj-lt"/>
              </a:rPr>
              <a:t>Light scattered equally in all directions</a:t>
            </a:r>
          </a:p>
          <a:p>
            <a:pPr>
              <a:defRPr/>
            </a:pPr>
            <a:r>
              <a:rPr lang="en-US" altLang="en-US" sz="2400" dirty="0">
                <a:latin typeface="+mj-lt"/>
                <a:cs typeface="Times New Roman" panose="02020603050405020304" pitchFamily="18" charset="0"/>
              </a:rPr>
              <a:t>-- Material coefficients </a:t>
            </a:r>
            <a:r>
              <a:rPr lang="en-US" altLang="en-US" sz="2800" dirty="0" err="1">
                <a:latin typeface="+mj-lt"/>
                <a:cs typeface="Times New Roman" panose="02020603050405020304" pitchFamily="18" charset="0"/>
              </a:rPr>
              <a:t>k</a:t>
            </a:r>
            <a:r>
              <a:rPr lang="en-US" altLang="en-US" sz="2800" baseline="-25000" dirty="0" err="1">
                <a:latin typeface="+mj-lt"/>
                <a:cs typeface="Times New Roman" panose="02020603050405020304" pitchFamily="18" charset="0"/>
              </a:rPr>
              <a:t>r</a:t>
            </a:r>
            <a:r>
              <a:rPr lang="en-US" altLang="en-US" sz="2800" dirty="0">
                <a:latin typeface="+mj-lt"/>
                <a:cs typeface="Times New Roman" panose="02020603050405020304" pitchFamily="18" charset="0"/>
              </a:rPr>
              <a:t>, k</a:t>
            </a:r>
            <a:r>
              <a:rPr lang="en-US" altLang="en-US" sz="2800" baseline="-25000" dirty="0">
                <a:latin typeface="+mj-lt"/>
                <a:cs typeface="Times New Roman" panose="02020603050405020304" pitchFamily="18" charset="0"/>
              </a:rPr>
              <a:t>b</a:t>
            </a:r>
            <a:r>
              <a:rPr lang="en-US" altLang="en-US" sz="2800" dirty="0">
                <a:latin typeface="+mj-lt"/>
                <a:cs typeface="Times New Roman" panose="02020603050405020304" pitchFamily="18" charset="0"/>
              </a:rPr>
              <a:t>, k</a:t>
            </a:r>
            <a:r>
              <a:rPr lang="en-US" altLang="en-US" sz="2800" baseline="-25000" dirty="0">
                <a:latin typeface="+mj-lt"/>
                <a:cs typeface="Times New Roman" panose="02020603050405020304" pitchFamily="18" charset="0"/>
              </a:rPr>
              <a:t>g</a:t>
            </a:r>
            <a:r>
              <a:rPr lang="en-US" alt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+mj-lt"/>
                <a:cs typeface="Times New Roman" panose="02020603050405020304" pitchFamily="18" charset="0"/>
              </a:rPr>
              <a:t>determine how much of each color </a:t>
            </a:r>
          </a:p>
          <a:p>
            <a:pPr>
              <a:defRPr/>
            </a:pPr>
            <a:r>
              <a:rPr lang="en-US" altLang="en-US" sz="2400" dirty="0">
                <a:latin typeface="+mj-lt"/>
                <a:cs typeface="Times New Roman" panose="02020603050405020304" pitchFamily="18" charset="0"/>
              </a:rPr>
              <a:t>    component is reflected</a:t>
            </a:r>
          </a:p>
          <a:p>
            <a:pPr>
              <a:defRPr/>
            </a:pPr>
            <a:endParaRPr lang="en-US" alt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1A8C7-CD6B-4A4A-8BDB-05712B7AB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68D0EF46-58D7-4182-8A85-5EAECC8CFCE5}" type="slidenum">
              <a:rPr lang="es-ES" altLang="en-US" smtClean="0"/>
              <a:pPr lvl="1">
                <a:defRPr/>
              </a:pPr>
              <a:t>19</a:t>
            </a:fld>
            <a:endParaRPr lang="es-ES" alt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>
            <a:extLst>
              <a:ext uri="{FF2B5EF4-FFF2-40B4-BE49-F238E27FC236}">
                <a16:creationId xmlns:a16="http://schemas.microsoft.com/office/drawing/2014/main" id="{E802D218-1DB2-4784-AC5C-03671CCCA6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8415D-BC7B-4FB6-933B-26FEAD40BC84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12F85858-897B-43C6-8D53-283DF87D4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759" y="39658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Cube Maps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41E34A9C-240C-4153-B8B4-CE0E8337B1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9161" y="1999608"/>
            <a:ext cx="10836667" cy="472440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We can form a cube map texture by defining six 2D texture maps 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that correspond to the sides of a box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Supported by WebGL through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cubemap</a:t>
            </a:r>
            <a:r>
              <a:rPr lang="en-US" altLang="en-US" sz="2400" dirty="0">
                <a:ea typeface="ＭＳ Ｐゴシック" panose="020B0600070205080204" pitchFamily="34" charset="-128"/>
              </a:rPr>
              <a:t> sampler</a:t>
            </a:r>
          </a:p>
          <a:p>
            <a:pPr lvl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vec4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texColor</a:t>
            </a:r>
            <a:r>
              <a:rPr lang="en-US" altLang="en-US" sz="2400" dirty="0">
                <a:ea typeface="ＭＳ Ｐゴシック" panose="020B0600070205080204" pitchFamily="34" charset="-128"/>
              </a:rPr>
              <a:t> =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textureCube</a:t>
            </a:r>
            <a:r>
              <a:rPr lang="en-US" altLang="en-US" sz="2400" dirty="0">
                <a:ea typeface="ＭＳ Ｐゴシック" panose="020B0600070205080204" pitchFamily="34" charset="-128"/>
              </a:rPr>
              <a:t>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mycube</a:t>
            </a:r>
            <a:r>
              <a:rPr lang="en-US" altLang="en-US" sz="2400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texcoord</a:t>
            </a:r>
            <a:r>
              <a:rPr lang="en-US" altLang="en-US" sz="2400" dirty="0">
                <a:ea typeface="ＭＳ Ｐゴシック" panose="020B0600070205080204" pitchFamily="34" charset="-128"/>
              </a:rPr>
              <a:t>);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Texture coordinates must be 3D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usually are given by the vertex location so we don’t need compute separate texture coordinates</a:t>
            </a:r>
          </a:p>
        </p:txBody>
      </p:sp>
    </p:spTree>
    <p:extLst>
      <p:ext uri="{BB962C8B-B14F-4D97-AF65-F5344CB8AC3E}">
        <p14:creationId xmlns:p14="http://schemas.microsoft.com/office/powerpoint/2010/main" val="6556211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BA19838A-FE2A-4CB7-813A-A05BC8C95B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D572FE-8748-4D76-AD06-D0D20D4C2AA4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A02C123E-F1AE-44E6-BD19-318A77D8EB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268711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Forming Cube Map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A9D0453B-A603-4415-BCC3-3A8230DDCC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1874" y="1716946"/>
            <a:ext cx="10364452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Use six cameras, each with a 90 degree angle of view</a:t>
            </a:r>
          </a:p>
        </p:txBody>
      </p:sp>
      <p:pic>
        <p:nvPicPr>
          <p:cNvPr id="32773" name="Picture 4" descr="objects1">
            <a:extLst>
              <a:ext uri="{FF2B5EF4-FFF2-40B4-BE49-F238E27FC236}">
                <a16:creationId xmlns:a16="http://schemas.microsoft.com/office/drawing/2014/main" id="{9DD47029-7A58-46A5-A6C3-84F1FF48C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514600"/>
            <a:ext cx="38862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5" descr="frontObj">
            <a:extLst>
              <a:ext uri="{FF2B5EF4-FFF2-40B4-BE49-F238E27FC236}">
                <a16:creationId xmlns:a16="http://schemas.microsoft.com/office/drawing/2014/main" id="{EDF1550B-62C9-49F3-A281-4DC05447E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67200"/>
            <a:ext cx="2101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6" descr="topObj">
            <a:extLst>
              <a:ext uri="{FF2B5EF4-FFF2-40B4-BE49-F238E27FC236}">
                <a16:creationId xmlns:a16="http://schemas.microsoft.com/office/drawing/2014/main" id="{C383866F-2781-4FC3-92F6-856885F88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343400"/>
            <a:ext cx="2101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6863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254B3B04-6C53-4AC5-B881-A43543379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3A3FDD-8F4A-44D6-BA9E-098CC3177130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664D3653-E8D8-41F8-BAA2-BDF93BE997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88" y="63889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Cube with cube map and cube map</a:t>
            </a:r>
          </a:p>
        </p:txBody>
      </p:sp>
      <p:pic>
        <p:nvPicPr>
          <p:cNvPr id="33797" name="Picture 4" descr="renderCross">
            <a:extLst>
              <a:ext uri="{FF2B5EF4-FFF2-40B4-BE49-F238E27FC236}">
                <a16:creationId xmlns:a16="http://schemas.microsoft.com/office/drawing/2014/main" id="{3FB699D8-64E5-43F5-BB7F-BF7E5672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24000"/>
            <a:ext cx="3814763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5" descr="cube1 copy">
            <a:extLst>
              <a:ext uri="{FF2B5EF4-FFF2-40B4-BE49-F238E27FC236}">
                <a16:creationId xmlns:a16="http://schemas.microsoft.com/office/drawing/2014/main" id="{203F9DDA-5FB9-4205-B662-5661C127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8000" r="25999" b="12000"/>
          <a:stretch>
            <a:fillRect/>
          </a:stretch>
        </p:blipFill>
        <p:spPr bwMode="auto">
          <a:xfrm>
            <a:off x="1137007" y="1936215"/>
            <a:ext cx="36576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0864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>
            <a:extLst>
              <a:ext uri="{FF2B5EF4-FFF2-40B4-BE49-F238E27FC236}">
                <a16:creationId xmlns:a16="http://schemas.microsoft.com/office/drawing/2014/main" id="{82464DFD-28D2-4531-BDAC-3078D2491E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A55E0-A8A6-4D99-B6B8-499BAEFAD7DF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F5AF44B9-9E80-4F91-AED0-568174293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Doing it in WebGL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102D793D-7BFE-4A94-9A50-481738D5A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gl.textureMap2D(</a:t>
            </a:r>
          </a:p>
          <a:p>
            <a:pPr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                                       </a:t>
            </a:r>
            <a:r>
              <a:rPr lang="en-US" altLang="en-US" sz="28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gl.TEXTURE_CUBE_MAP_</a:t>
            </a: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POSITIVE_X</a:t>
            </a: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, </a:t>
            </a:r>
          </a:p>
          <a:p>
            <a:pPr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                                        level, rows, columns, border, </a:t>
            </a:r>
            <a:r>
              <a:rPr lang="en-US" altLang="en-US" sz="28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gl.RGBA</a:t>
            </a: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,</a:t>
            </a:r>
          </a:p>
          <a:p>
            <a:pPr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                                        </a:t>
            </a:r>
            <a:r>
              <a:rPr lang="en-US" altLang="en-US" sz="28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gl.UNSIGNED_BYTE</a:t>
            </a: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,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image1</a:t>
            </a: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)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Same for other five images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Make one texture object out of the six images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81454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CBEC2D04-354C-4302-8AAC-2E212DBE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ReflectionMap</a:t>
            </a:r>
            <a:r>
              <a:rPr lang="en-US" altLang="en-US" dirty="0">
                <a:ea typeface="ＭＳ Ｐゴシック" panose="020B0600070205080204" pitchFamily="34" charset="-128"/>
              </a:rPr>
              <a:t> Demo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81D7381C-D9D2-4426-9111-1747F311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975" y="1997206"/>
            <a:ext cx="10364452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rotating cube inside a cube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Outer cube defines cube map – defines colors for rotating cube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Each wall is a solid color (red, green, blue, cyan, magenta, yellow)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face of room can be a texture of one </a:t>
            </a:r>
            <a:r>
              <a:rPr lang="en-US" altLang="en-US" dirty="0" err="1">
                <a:ea typeface="ＭＳ Ｐゴシック" panose="020B0600070205080204" pitchFamily="34" charset="-128"/>
              </a:rPr>
              <a:t>texel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1FC044E9-C166-4E90-955C-080C2CC211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93CFAF-A67F-44B5-96E0-11AA2546C957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5" name="TextBox 4">
            <a:extLst>
              <a:ext uri="{FF2B5EF4-FFF2-40B4-BE49-F238E27FC236}">
                <a16:creationId xmlns:a16="http://schemas.microsoft.com/office/drawing/2014/main" id="{6A88CD11-715F-4546-8F82-3D09FE6FE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757612"/>
            <a:ext cx="8610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var red = new Uint8Array([255, 0, 0, 255]);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var green = new Uint8Array([0, 255, 0, 255]);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var blue = new Uint8Array([0, 0, 255, 255]);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var cyan = new Uint8Array([0, 255, 255, 255]);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var magenta = new Uint8Array([255, 0, 255, 255]);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var yellow = new Uint8Array([255, 255, 0, 255]);</a:t>
            </a:r>
          </a:p>
        </p:txBody>
      </p:sp>
    </p:spTree>
    <p:extLst>
      <p:ext uri="{BB962C8B-B14F-4D97-AF65-F5344CB8AC3E}">
        <p14:creationId xmlns:p14="http://schemas.microsoft.com/office/powerpoint/2010/main" val="40786412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35A08217-E49F-4CB5-A7C9-F2C0331B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Texture Object</a:t>
            </a: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DBA205D8-66F6-44A3-A1C6-46435E1D9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08C53A-310B-48E8-BA16-488E6999F68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8" name="TextBox 4">
            <a:extLst>
              <a:ext uri="{FF2B5EF4-FFF2-40B4-BE49-F238E27FC236}">
                <a16:creationId xmlns:a16="http://schemas.microsoft.com/office/drawing/2014/main" id="{C723C955-90F0-425E-B0A8-3BBA685D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76400"/>
            <a:ext cx="83820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cubeMap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gl.createTexture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gl.bindTexture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gl.TEXTURE_CUBE_MAP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cubeMap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gl.texImage2D(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gl.TEXTURE_CUBE_MAP_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POSITIVE_X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  1, 1, 0,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gl.RGBA,gl.UNSIGNED_BYTE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red);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gl.texImage2D(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gl.TEXTURE_CUBE_MAP_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NEGATIVE_X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  1, 1, 0,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gl.RGBA,gl.UNSIGNED_BYTE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green);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gl.texImage2D(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gl.TEXTURE_CUBE_MAP_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POSITIVE_Y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  1, 1, 0,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gl.RGBA,gl.UNSIGNED_BYTE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blue);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gl.texImage2D(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gl.TEXTURE_CUBE_MAP_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NEGATIVE_Y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  1, 1, 0,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gl.RGBA,gl.UNSIGNED_BYTE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cyan);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gl.texImage2D(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gl.TEXTURE_CUBE_MAP_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POSITIVE_Z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  1, 1, 0,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gl.RGBA,gl.UNSIGNED_BYTE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yellow);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gl.texImage2D(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gl.TEXTURE_CUBE_MAP_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NEGATIVE_Z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  1, 1, 0,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gl.RGBA,gl.UNSIGNED_BYTE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magenta);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gl.activeTexture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 gl.TEXTURE0 );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gl.uniform1i(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gl.getUniformLocation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(program, "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texMap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"),0);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852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D3163E3C-9974-45E7-AA4E-221CE05B8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8989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Vertex Shader</a:t>
            </a: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62320709-84C0-40BB-ADF1-F495149E5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322AF9-FB59-40A2-846C-325B25049ECF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2" name="TextBox 5">
            <a:extLst>
              <a:ext uri="{FF2B5EF4-FFF2-40B4-BE49-F238E27FC236}">
                <a16:creationId xmlns:a16="http://schemas.microsoft.com/office/drawing/2014/main" id="{2A6D9DA1-F497-4C7A-99C1-29DEB9FE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975" y="1281113"/>
            <a:ext cx="8231188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varying vec3 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attribute vec4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vPosition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attribute vec4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vNormal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uniform mat4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modelViewMatrix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uniform mat4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projectionMatrix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uniform vec3 theta;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void main(){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vec3 angles = radians( theta 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// compute rotation matrices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rz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mat4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ModelViewMatrix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modelViewMatrix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*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rz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*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*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gl_Position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projectionMatrix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*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ModelViewMatrix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*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vPosition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vec4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eyePos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=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ModelViewMatrix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*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vPosition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vec4 N =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ModelViewMatrix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*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vNormal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R = reflect(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eyePos.xyz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N.xyz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);  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93589493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42BDA694-ACED-4385-BA8D-92D10E66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Fragment Shader</a:t>
            </a: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E6BE7F1E-A45C-4D7A-9033-8670D04B84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204DDA-8F5E-4221-87C7-5D55226288E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6" name="TextBox 5">
            <a:extLst>
              <a:ext uri="{FF2B5EF4-FFF2-40B4-BE49-F238E27FC236}">
                <a16:creationId xmlns:a16="http://schemas.microsoft.com/office/drawing/2014/main" id="{6B072191-3373-4E38-95DD-087B358C6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2097087"/>
            <a:ext cx="56483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precision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mediump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float;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varying vec3 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uniform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samplerCube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texMap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void main()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vec4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texColor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textureCube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texMap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R);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gl_FragColor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texColor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710086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950BE6C1-B078-4EB5-B2FE-3C98DE2C7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31A8E4-AF2C-4D50-B017-CC441B2F12FC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81148918-6F4F-4C96-9C23-B53D9D6063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Sphere Mapping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9E8E6F1A-02DC-4731-A22D-7EDEADF156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Original environmental mapping technique proposed by Blinn and Newell based on using lines of longitude and latitude to map parametric variables to texture coordinates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OpenGL supports sphere mapping which requires a circular texture map equivalent to an image taken with a fisheye lens</a:t>
            </a:r>
          </a:p>
        </p:txBody>
      </p:sp>
    </p:spTree>
    <p:extLst>
      <p:ext uri="{BB962C8B-B14F-4D97-AF65-F5344CB8AC3E}">
        <p14:creationId xmlns:p14="http://schemas.microsoft.com/office/powerpoint/2010/main" val="189011428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>
            <a:extLst>
              <a:ext uri="{FF2B5EF4-FFF2-40B4-BE49-F238E27FC236}">
                <a16:creationId xmlns:a16="http://schemas.microsoft.com/office/drawing/2014/main" id="{691D40AF-8E0F-455F-A7D4-1514D27E57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481BF-FABF-463C-BA45-5ABEAA5A5471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7180B9DE-6AA5-486E-B531-702C2A802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Sphere Map</a:t>
            </a:r>
          </a:p>
        </p:txBody>
      </p:sp>
      <p:pic>
        <p:nvPicPr>
          <p:cNvPr id="40964" name="Picture 4" descr="objDM">
            <a:extLst>
              <a:ext uri="{FF2B5EF4-FFF2-40B4-BE49-F238E27FC236}">
                <a16:creationId xmlns:a16="http://schemas.microsoft.com/office/drawing/2014/main" id="{36B2C72D-2358-4F32-8F81-55EF73609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752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303782"/>
      </p:ext>
    </p:extLst>
  </p:cSld>
  <p:clrMapOvr>
    <a:masterClrMapping/>
  </p:clrMapOvr>
  <p:transition advTm="1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260A64CC-0C12-43C1-BAFF-801B8B951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50097D9B-238C-4940-AE61-08D5425C1BB4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2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0CDDDC00-9054-4383-BFF7-5E2CB11A6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6248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B05CBE46-6232-4E6D-AD2B-30DEBAA28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85993" y="1524000"/>
            <a:ext cx="10427134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Learn to Light and shade objects so their images appear three-dimensional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Introduce the types of light-material interactions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Build a simple model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---</a:t>
            </a:r>
            <a:r>
              <a:rPr lang="en-US" altLang="en-US" i="1" dirty="0">
                <a:ea typeface="ＭＳ Ｐゴシック" panose="020B0600070205080204" pitchFamily="34" charset="-128"/>
              </a:rPr>
              <a:t>the Phong illumination model-</a:t>
            </a:r>
            <a:r>
              <a:rPr lang="en-US" altLang="en-US" dirty="0">
                <a:ea typeface="ＭＳ Ｐゴシック" panose="020B0600070205080204" pitchFamily="34" charset="-128"/>
              </a:rPr>
              <a:t>--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that can be used with real time graphics hardware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>
            <a:extLst>
              <a:ext uri="{FF2B5EF4-FFF2-40B4-BE49-F238E27FC236}">
                <a16:creationId xmlns:a16="http://schemas.microsoft.com/office/drawing/2014/main" id="{25219558-4048-4E76-9A57-4C23FA145D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F414C0DD-9542-421D-AA0A-F97BD6143C32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20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970A322E-BEA2-437A-813C-3699E7A062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54255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Specular Surfaces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91CEADB-AC1A-4656-9603-B69414856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566993"/>
            <a:ext cx="10364452" cy="3424107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Most surfaces are neither ideal diffusers nor ideal reflectors (perfectly specular)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Smooth surfaces show specular highlights due to incoming light being reflected in directions concentrated close to the direction of a perfect reflection </a:t>
            </a:r>
          </a:p>
        </p:txBody>
      </p:sp>
      <p:pic>
        <p:nvPicPr>
          <p:cNvPr id="49157" name="Picture 5" descr="AN06F17">
            <a:extLst>
              <a:ext uri="{FF2B5EF4-FFF2-40B4-BE49-F238E27FC236}">
                <a16:creationId xmlns:a16="http://schemas.microsoft.com/office/drawing/2014/main" id="{98254001-E44F-4199-8D62-180E17937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10000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Line 6">
            <a:extLst>
              <a:ext uri="{FF2B5EF4-FFF2-40B4-BE49-F238E27FC236}">
                <a16:creationId xmlns:a16="http://schemas.microsoft.com/office/drawing/2014/main" id="{F108E9A0-681B-4CAB-8AC4-6D81451399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24600" y="4572000"/>
            <a:ext cx="14478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49159" name="Text Box 7">
            <a:extLst>
              <a:ext uri="{FF2B5EF4-FFF2-40B4-BE49-F238E27FC236}">
                <a16:creationId xmlns:a16="http://schemas.microsoft.com/office/drawing/2014/main" id="{AB9413F1-24BA-4498-A688-55D0F703E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876801"/>
            <a:ext cx="1350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specular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highlight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E08DF844-8304-47A8-832C-66EABB916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99D070-C452-43C7-94AB-CB4C76792CF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CB68A3C1-CA11-431C-844A-4D99499D6D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300">
                <a:ea typeface="ＭＳ Ｐゴシック" panose="020B0600070205080204" pitchFamily="34" charset="-128"/>
              </a:rPr>
              <a:t>Environment Maps with Shaders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DFD2825-FAC7-4CAA-9A05-9FEE6A1E8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Environment maps are usually computed in world coordinates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Can also use reflection map or refraction map for effects such as simulating water</a:t>
            </a:r>
          </a:p>
        </p:txBody>
      </p:sp>
    </p:spTree>
    <p:extLst>
      <p:ext uri="{BB962C8B-B14F-4D97-AF65-F5344CB8AC3E}">
        <p14:creationId xmlns:p14="http://schemas.microsoft.com/office/powerpoint/2010/main" val="8298542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>
            <a:extLst>
              <a:ext uri="{FF2B5EF4-FFF2-40B4-BE49-F238E27FC236}">
                <a16:creationId xmlns:a16="http://schemas.microsoft.com/office/drawing/2014/main" id="{0ABE6D55-9789-47CD-B289-5548F5AF3A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6A89C1-9183-4B25-A9D5-55988B4739B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260269FB-6A55-4665-83ED-252B6B62B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Issues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ACA894C8-98F3-4F07-A0DA-FCE92DFAA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42450" y="2336931"/>
            <a:ext cx="10364452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To be accurate, must assume environment is very far from object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Object cannot be concave (no self reflections possible)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No reflections between objects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Need a reflection map for each object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Need a new map if viewer moves</a:t>
            </a:r>
          </a:p>
        </p:txBody>
      </p:sp>
    </p:spTree>
    <p:extLst>
      <p:ext uri="{BB962C8B-B14F-4D97-AF65-F5344CB8AC3E}">
        <p14:creationId xmlns:p14="http://schemas.microsoft.com/office/powerpoint/2010/main" val="36338038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2CEB-E270-49A4-B67B-BACC2D7CC1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Bump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042D7-3CA5-4FF6-B367-350F345CB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CSE 470</a:t>
            </a:r>
            <a:br>
              <a:rPr lang="en-US" dirty="0"/>
            </a:br>
            <a:r>
              <a:rPr lang="en-US" dirty="0"/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69736146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84BC82F8-0719-43BB-AC87-614C2732F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584C14-5865-418B-9335-2A4A1D0FA8E8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A5682CD7-6328-4A8A-83F1-3E9EC53A41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676EB3F3-704B-4559-9ABC-476BDAEB3A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Introduce bump mapping</a:t>
            </a:r>
          </a:p>
        </p:txBody>
      </p:sp>
      <p:pic>
        <p:nvPicPr>
          <p:cNvPr id="19461" name="Picture 6" descr="hue6">
            <a:extLst>
              <a:ext uri="{FF2B5EF4-FFF2-40B4-BE49-F238E27FC236}">
                <a16:creationId xmlns:a16="http://schemas.microsoft.com/office/drawing/2014/main" id="{05DE0389-C654-456B-A26A-31E94615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819401"/>
            <a:ext cx="26955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5594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8776E2CD-6BF4-409D-B359-75E2CF93F5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82FC26-9DA7-4BE1-9A90-440F9840282F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C49552E-A75E-4C11-A89D-09E4CFF34E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89857"/>
            <a:ext cx="6248400" cy="1066800"/>
          </a:xfrm>
        </p:spPr>
        <p:txBody>
          <a:bodyPr>
            <a:normAutofit fontScale="90000"/>
          </a:bodyPr>
          <a:lstStyle/>
          <a:p>
            <a:r>
              <a:rPr lang="en-US" altLang="en-US" sz="4500" dirty="0">
                <a:ea typeface="ＭＳ Ｐゴシック" panose="020B0600070205080204" pitchFamily="34" charset="-128"/>
              </a:rPr>
              <a:t>Modeling </a:t>
            </a:r>
            <a:br>
              <a:rPr lang="en-US" altLang="en-US" sz="4500" dirty="0">
                <a:ea typeface="ＭＳ Ｐゴシック" panose="020B0600070205080204" pitchFamily="34" charset="-128"/>
              </a:rPr>
            </a:br>
            <a:r>
              <a:rPr lang="en-US" altLang="en-US" sz="4500" dirty="0">
                <a:ea typeface="ＭＳ Ｐゴシック" panose="020B0600070205080204" pitchFamily="34" charset="-128"/>
              </a:rPr>
              <a:t>an Orange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D4A3241D-2EE8-4970-AC00-A3E51EC56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7619" y="3290835"/>
            <a:ext cx="9200103" cy="4724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Texture map a photo of an orange 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Captures dimples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Not be correct if viewer or light moves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Ideally we need to perturb normal across surface of object  </a:t>
            </a:r>
          </a:p>
        </p:txBody>
      </p:sp>
      <p:pic>
        <p:nvPicPr>
          <p:cNvPr id="20486" name="Picture 1">
            <a:extLst>
              <a:ext uri="{FF2B5EF4-FFF2-40B4-BE49-F238E27FC236}">
                <a16:creationId xmlns:a16="http://schemas.microsoft.com/office/drawing/2014/main" id="{18AC8CFD-2514-42B6-8F89-774F9B935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89" y="1175658"/>
            <a:ext cx="4605337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03747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774BB45-4082-46C5-AE32-49B4D07FD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Bump Mapping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88C4DD08-56D6-4F60-82C6-453F446F872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0"/>
            <a:ext cx="8001000" cy="29718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Alter surface normal based on “wrinkel function” in the texture map – Jim Blinn ‘78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Mimics effect of small bumps and wrinkels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Actual geometry does not change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  <a:sym typeface="Wingdings" panose="05000000000000000000" pitchFamily="2" charset="2"/>
              </a:rPr>
              <a:t> side views appear smooth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pic>
        <p:nvPicPr>
          <p:cNvPr id="21508" name="Picture 4" descr="bumpmap">
            <a:extLst>
              <a:ext uri="{FF2B5EF4-FFF2-40B4-BE49-F238E27FC236}">
                <a16:creationId xmlns:a16="http://schemas.microsoft.com/office/drawing/2014/main" id="{C89A53EE-E3DE-4CE2-9384-041FF9C2223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4038600"/>
            <a:ext cx="5943600" cy="22225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0" name="Text Box 6">
            <a:extLst>
              <a:ext uri="{FF2B5EF4-FFF2-40B4-BE49-F238E27FC236}">
                <a16:creationId xmlns:a16="http://schemas.microsoft.com/office/drawing/2014/main" id="{F06A5612-5272-47F5-A9E5-6F9EC3BA0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6324601"/>
            <a:ext cx="551625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from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4"/>
              </a:rPr>
              <a:t>http://www.paulsprojects.net/tutorials/simplebump/simplebump.html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459E7-DB8A-4F90-ABA7-FCC5B071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A734E-C713-4190-97EF-DFCF2DA986F5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99416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C60C5321-D4FF-414F-9DF9-9FE8E6C8F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A86B9F-850E-4D57-BED5-996FC03612A9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BBE29FA3-17DD-4842-8048-0F2331804F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Bump Mapping (Blinn)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1D5864B1-673A-4D1D-BCE0-05504EF5CA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Consider a smooth surface</a:t>
            </a:r>
          </a:p>
        </p:txBody>
      </p:sp>
      <p:sp>
        <p:nvSpPr>
          <p:cNvPr id="23557" name="Freeform 5">
            <a:extLst>
              <a:ext uri="{FF2B5EF4-FFF2-40B4-BE49-F238E27FC236}">
                <a16:creationId xmlns:a16="http://schemas.microsoft.com/office/drawing/2014/main" id="{0EA24C2B-A8B2-4C53-BACD-02C3C4285AF7}"/>
              </a:ext>
            </a:extLst>
          </p:cNvPr>
          <p:cNvSpPr>
            <a:spLocks/>
          </p:cNvSpPr>
          <p:nvPr/>
        </p:nvSpPr>
        <p:spPr bwMode="auto">
          <a:xfrm>
            <a:off x="2819400" y="3276600"/>
            <a:ext cx="6019800" cy="2387600"/>
          </a:xfrm>
          <a:custGeom>
            <a:avLst/>
            <a:gdLst>
              <a:gd name="T0" fmla="*/ 0 w 4808"/>
              <a:gd name="T1" fmla="*/ 2147483646 h 1504"/>
              <a:gd name="T2" fmla="*/ 2147483646 w 4808"/>
              <a:gd name="T3" fmla="*/ 2147483646 h 1504"/>
              <a:gd name="T4" fmla="*/ 2147483646 w 4808"/>
              <a:gd name="T5" fmla="*/ 2147483646 h 1504"/>
              <a:gd name="T6" fmla="*/ 2147483646 w 4808"/>
              <a:gd name="T7" fmla="*/ 2147483646 h 1504"/>
              <a:gd name="T8" fmla="*/ 2147483646 w 4808"/>
              <a:gd name="T9" fmla="*/ 2147483646 h 1504"/>
              <a:gd name="T10" fmla="*/ 2147483646 w 4808"/>
              <a:gd name="T11" fmla="*/ 2147483646 h 15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808"/>
              <a:gd name="T19" fmla="*/ 0 h 1504"/>
              <a:gd name="T20" fmla="*/ 4808 w 4808"/>
              <a:gd name="T21" fmla="*/ 1504 h 15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808" h="1504">
                <a:moveTo>
                  <a:pt x="0" y="1088"/>
                </a:moveTo>
                <a:cubicBezTo>
                  <a:pt x="96" y="736"/>
                  <a:pt x="192" y="384"/>
                  <a:pt x="672" y="224"/>
                </a:cubicBezTo>
                <a:cubicBezTo>
                  <a:pt x="1152" y="64"/>
                  <a:pt x="2304" y="0"/>
                  <a:pt x="2880" y="128"/>
                </a:cubicBezTo>
                <a:cubicBezTo>
                  <a:pt x="3456" y="256"/>
                  <a:pt x="3824" y="776"/>
                  <a:pt x="4128" y="992"/>
                </a:cubicBezTo>
                <a:cubicBezTo>
                  <a:pt x="4432" y="1208"/>
                  <a:pt x="4600" y="1344"/>
                  <a:pt x="4704" y="1424"/>
                </a:cubicBezTo>
                <a:cubicBezTo>
                  <a:pt x="4808" y="1504"/>
                  <a:pt x="4780" y="1488"/>
                  <a:pt x="4752" y="147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58" name="Line 6">
            <a:extLst>
              <a:ext uri="{FF2B5EF4-FFF2-40B4-BE49-F238E27FC236}">
                <a16:creationId xmlns:a16="http://schemas.microsoft.com/office/drawing/2014/main" id="{2D1FE4FB-FA28-49C8-9972-E1F8BDD232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48000" y="2819400"/>
            <a:ext cx="5334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59" name="Line 7">
            <a:extLst>
              <a:ext uri="{FF2B5EF4-FFF2-40B4-BE49-F238E27FC236}">
                <a16:creationId xmlns:a16="http://schemas.microsoft.com/office/drawing/2014/main" id="{032C0E0A-851E-4E4D-AE49-1E774E6056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7000" y="2286000"/>
            <a:ext cx="3810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60" name="Line 8">
            <a:extLst>
              <a:ext uri="{FF2B5EF4-FFF2-40B4-BE49-F238E27FC236}">
                <a16:creationId xmlns:a16="http://schemas.microsoft.com/office/drawing/2014/main" id="{8A1D2BDB-3038-44D0-84AC-9A753F135E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22860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907BBE2A-FD6A-49D3-B72E-498D796E5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1" y="20574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  <p:sp>
        <p:nvSpPr>
          <p:cNvPr id="23562" name="Text Box 10">
            <a:extLst>
              <a:ext uri="{FF2B5EF4-FFF2-40B4-BE49-F238E27FC236}">
                <a16:creationId xmlns:a16="http://schemas.microsoft.com/office/drawing/2014/main" id="{1CFE5980-9154-4F8F-856C-126D7617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1" y="35052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9924760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86FCEF6A-ADD7-45DB-A95E-B8B4FEB7D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4F899-55D0-427F-A0E2-8E2FCADEAC43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B5F8F51-D13F-476D-80DB-156C9F8C9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	Rougher Version</a:t>
            </a:r>
          </a:p>
        </p:txBody>
      </p:sp>
      <p:sp>
        <p:nvSpPr>
          <p:cNvPr id="24581" name="Freeform 4">
            <a:extLst>
              <a:ext uri="{FF2B5EF4-FFF2-40B4-BE49-F238E27FC236}">
                <a16:creationId xmlns:a16="http://schemas.microsoft.com/office/drawing/2014/main" id="{2AEEF7D9-9D6C-47DD-B220-36AAF26D48E0}"/>
              </a:ext>
            </a:extLst>
          </p:cNvPr>
          <p:cNvSpPr>
            <a:spLocks/>
          </p:cNvSpPr>
          <p:nvPr/>
        </p:nvSpPr>
        <p:spPr bwMode="auto">
          <a:xfrm>
            <a:off x="2819400" y="3276600"/>
            <a:ext cx="6019800" cy="2387600"/>
          </a:xfrm>
          <a:custGeom>
            <a:avLst/>
            <a:gdLst>
              <a:gd name="T0" fmla="*/ 0 w 4808"/>
              <a:gd name="T1" fmla="*/ 2147483646 h 1504"/>
              <a:gd name="T2" fmla="*/ 2147483646 w 4808"/>
              <a:gd name="T3" fmla="*/ 2147483646 h 1504"/>
              <a:gd name="T4" fmla="*/ 2147483646 w 4808"/>
              <a:gd name="T5" fmla="*/ 2147483646 h 1504"/>
              <a:gd name="T6" fmla="*/ 2147483646 w 4808"/>
              <a:gd name="T7" fmla="*/ 2147483646 h 1504"/>
              <a:gd name="T8" fmla="*/ 2147483646 w 4808"/>
              <a:gd name="T9" fmla="*/ 2147483646 h 1504"/>
              <a:gd name="T10" fmla="*/ 2147483646 w 4808"/>
              <a:gd name="T11" fmla="*/ 2147483646 h 15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808"/>
              <a:gd name="T19" fmla="*/ 0 h 1504"/>
              <a:gd name="T20" fmla="*/ 4808 w 4808"/>
              <a:gd name="T21" fmla="*/ 1504 h 15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808" h="1504">
                <a:moveTo>
                  <a:pt x="0" y="1088"/>
                </a:moveTo>
                <a:cubicBezTo>
                  <a:pt x="96" y="736"/>
                  <a:pt x="192" y="384"/>
                  <a:pt x="672" y="224"/>
                </a:cubicBezTo>
                <a:cubicBezTo>
                  <a:pt x="1152" y="64"/>
                  <a:pt x="2304" y="0"/>
                  <a:pt x="2880" y="128"/>
                </a:cubicBezTo>
                <a:cubicBezTo>
                  <a:pt x="3456" y="256"/>
                  <a:pt x="3824" y="776"/>
                  <a:pt x="4128" y="992"/>
                </a:cubicBezTo>
                <a:cubicBezTo>
                  <a:pt x="4432" y="1208"/>
                  <a:pt x="4600" y="1344"/>
                  <a:pt x="4704" y="1424"/>
                </a:cubicBezTo>
                <a:cubicBezTo>
                  <a:pt x="4808" y="1504"/>
                  <a:pt x="4780" y="1488"/>
                  <a:pt x="4752" y="147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2" name="Line 5">
            <a:extLst>
              <a:ext uri="{FF2B5EF4-FFF2-40B4-BE49-F238E27FC236}">
                <a16:creationId xmlns:a16="http://schemas.microsoft.com/office/drawing/2014/main" id="{EABEF997-69ED-4BA0-B5E0-4156F2DC4D7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14800" y="2514600"/>
            <a:ext cx="5334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3" name="Line 6">
            <a:extLst>
              <a:ext uri="{FF2B5EF4-FFF2-40B4-BE49-F238E27FC236}">
                <a16:creationId xmlns:a16="http://schemas.microsoft.com/office/drawing/2014/main" id="{65910C62-81F5-472E-B933-439B917FD8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0" y="2286000"/>
            <a:ext cx="1524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4" name="Line 7">
            <a:extLst>
              <a:ext uri="{FF2B5EF4-FFF2-40B4-BE49-F238E27FC236}">
                <a16:creationId xmlns:a16="http://schemas.microsoft.com/office/drawing/2014/main" id="{65FB4C82-93BB-4AAE-84C9-0376FDA269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22860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5" name="Freeform 8">
            <a:extLst>
              <a:ext uri="{FF2B5EF4-FFF2-40B4-BE49-F238E27FC236}">
                <a16:creationId xmlns:a16="http://schemas.microsoft.com/office/drawing/2014/main" id="{52D11D41-0571-47CA-801F-F55765348FB4}"/>
              </a:ext>
            </a:extLst>
          </p:cNvPr>
          <p:cNvSpPr>
            <a:spLocks/>
          </p:cNvSpPr>
          <p:nvPr/>
        </p:nvSpPr>
        <p:spPr bwMode="auto">
          <a:xfrm>
            <a:off x="2917826" y="3294064"/>
            <a:ext cx="5921375" cy="2308225"/>
          </a:xfrm>
          <a:custGeom>
            <a:avLst/>
            <a:gdLst>
              <a:gd name="T0" fmla="*/ 0 w 3730"/>
              <a:gd name="T1" fmla="*/ 2147483646 h 1454"/>
              <a:gd name="T2" fmla="*/ 2147483646 w 3730"/>
              <a:gd name="T3" fmla="*/ 2147483646 h 1454"/>
              <a:gd name="T4" fmla="*/ 2147483646 w 3730"/>
              <a:gd name="T5" fmla="*/ 2147483646 h 1454"/>
              <a:gd name="T6" fmla="*/ 2147483646 w 3730"/>
              <a:gd name="T7" fmla="*/ 2147483646 h 1454"/>
              <a:gd name="T8" fmla="*/ 2147483646 w 3730"/>
              <a:gd name="T9" fmla="*/ 2147483646 h 1454"/>
              <a:gd name="T10" fmla="*/ 2147483646 w 3730"/>
              <a:gd name="T11" fmla="*/ 2147483646 h 1454"/>
              <a:gd name="T12" fmla="*/ 2147483646 w 3730"/>
              <a:gd name="T13" fmla="*/ 2147483646 h 1454"/>
              <a:gd name="T14" fmla="*/ 2147483646 w 3730"/>
              <a:gd name="T15" fmla="*/ 2147483646 h 1454"/>
              <a:gd name="T16" fmla="*/ 2147483646 w 3730"/>
              <a:gd name="T17" fmla="*/ 2147483646 h 1454"/>
              <a:gd name="T18" fmla="*/ 2147483646 w 3730"/>
              <a:gd name="T19" fmla="*/ 2147483646 h 1454"/>
              <a:gd name="T20" fmla="*/ 2147483646 w 3730"/>
              <a:gd name="T21" fmla="*/ 2147483646 h 1454"/>
              <a:gd name="T22" fmla="*/ 2147483646 w 3730"/>
              <a:gd name="T23" fmla="*/ 2147483646 h 1454"/>
              <a:gd name="T24" fmla="*/ 2147483646 w 3730"/>
              <a:gd name="T25" fmla="*/ 0 h 1454"/>
              <a:gd name="T26" fmla="*/ 2147483646 w 3730"/>
              <a:gd name="T27" fmla="*/ 2147483646 h 1454"/>
              <a:gd name="T28" fmla="*/ 2147483646 w 3730"/>
              <a:gd name="T29" fmla="*/ 2147483646 h 1454"/>
              <a:gd name="T30" fmla="*/ 2147483646 w 3730"/>
              <a:gd name="T31" fmla="*/ 2147483646 h 1454"/>
              <a:gd name="T32" fmla="*/ 2147483646 w 3730"/>
              <a:gd name="T33" fmla="*/ 2147483646 h 1454"/>
              <a:gd name="T34" fmla="*/ 2147483646 w 3730"/>
              <a:gd name="T35" fmla="*/ 2147483646 h 1454"/>
              <a:gd name="T36" fmla="*/ 2147483646 w 3730"/>
              <a:gd name="T37" fmla="*/ 2147483646 h 1454"/>
              <a:gd name="T38" fmla="*/ 2147483646 w 3730"/>
              <a:gd name="T39" fmla="*/ 2147483646 h 1454"/>
              <a:gd name="T40" fmla="*/ 2147483646 w 3730"/>
              <a:gd name="T41" fmla="*/ 2147483646 h 1454"/>
              <a:gd name="T42" fmla="*/ 2147483646 w 3730"/>
              <a:gd name="T43" fmla="*/ 2147483646 h 1454"/>
              <a:gd name="T44" fmla="*/ 2147483646 w 3730"/>
              <a:gd name="T45" fmla="*/ 2147483646 h 1454"/>
              <a:gd name="T46" fmla="*/ 2147483646 w 3730"/>
              <a:gd name="T47" fmla="*/ 2147483646 h 1454"/>
              <a:gd name="T48" fmla="*/ 2147483646 w 3730"/>
              <a:gd name="T49" fmla="*/ 2147483646 h 1454"/>
              <a:gd name="T50" fmla="*/ 2147483646 w 3730"/>
              <a:gd name="T51" fmla="*/ 2147483646 h 1454"/>
              <a:gd name="T52" fmla="*/ 2147483646 w 3730"/>
              <a:gd name="T53" fmla="*/ 2147483646 h 1454"/>
              <a:gd name="T54" fmla="*/ 2147483646 w 3730"/>
              <a:gd name="T55" fmla="*/ 2147483646 h 1454"/>
              <a:gd name="T56" fmla="*/ 2147483646 w 3730"/>
              <a:gd name="T57" fmla="*/ 2147483646 h 1454"/>
              <a:gd name="T58" fmla="*/ 2147483646 w 3730"/>
              <a:gd name="T59" fmla="*/ 2147483646 h 1454"/>
              <a:gd name="T60" fmla="*/ 2147483646 w 3730"/>
              <a:gd name="T61" fmla="*/ 2147483646 h 1454"/>
              <a:gd name="T62" fmla="*/ 2147483646 w 3730"/>
              <a:gd name="T63" fmla="*/ 2147483646 h 1454"/>
              <a:gd name="T64" fmla="*/ 2147483646 w 3730"/>
              <a:gd name="T65" fmla="*/ 2147483646 h 1454"/>
              <a:gd name="T66" fmla="*/ 2147483646 w 3730"/>
              <a:gd name="T67" fmla="*/ 2147483646 h 1454"/>
              <a:gd name="T68" fmla="*/ 2147483646 w 3730"/>
              <a:gd name="T69" fmla="*/ 2147483646 h 1454"/>
              <a:gd name="T70" fmla="*/ 2147483646 w 3730"/>
              <a:gd name="T71" fmla="*/ 2147483646 h 1454"/>
              <a:gd name="T72" fmla="*/ 2147483646 w 3730"/>
              <a:gd name="T73" fmla="*/ 2147483646 h 1454"/>
              <a:gd name="T74" fmla="*/ 2147483646 w 3730"/>
              <a:gd name="T75" fmla="*/ 2147483646 h 14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730"/>
              <a:gd name="T115" fmla="*/ 0 h 1454"/>
              <a:gd name="T116" fmla="*/ 3730 w 3730"/>
              <a:gd name="T117" fmla="*/ 1454 h 145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730" h="1454">
                <a:moveTo>
                  <a:pt x="0" y="1088"/>
                </a:moveTo>
                <a:cubicBezTo>
                  <a:pt x="3" y="1064"/>
                  <a:pt x="8" y="1039"/>
                  <a:pt x="9" y="1015"/>
                </a:cubicBezTo>
                <a:cubicBezTo>
                  <a:pt x="14" y="890"/>
                  <a:pt x="7" y="765"/>
                  <a:pt x="18" y="640"/>
                </a:cubicBezTo>
                <a:cubicBezTo>
                  <a:pt x="19" y="629"/>
                  <a:pt x="36" y="629"/>
                  <a:pt x="45" y="622"/>
                </a:cubicBezTo>
                <a:cubicBezTo>
                  <a:pt x="91" y="586"/>
                  <a:pt x="154" y="574"/>
                  <a:pt x="210" y="558"/>
                </a:cubicBezTo>
                <a:cubicBezTo>
                  <a:pt x="229" y="553"/>
                  <a:pt x="265" y="540"/>
                  <a:pt x="265" y="540"/>
                </a:cubicBezTo>
                <a:cubicBezTo>
                  <a:pt x="309" y="473"/>
                  <a:pt x="291" y="504"/>
                  <a:pt x="320" y="448"/>
                </a:cubicBezTo>
                <a:cubicBezTo>
                  <a:pt x="337" y="380"/>
                  <a:pt x="351" y="313"/>
                  <a:pt x="375" y="247"/>
                </a:cubicBezTo>
                <a:cubicBezTo>
                  <a:pt x="384" y="221"/>
                  <a:pt x="486" y="184"/>
                  <a:pt x="512" y="183"/>
                </a:cubicBezTo>
                <a:cubicBezTo>
                  <a:pt x="631" y="177"/>
                  <a:pt x="749" y="177"/>
                  <a:pt x="868" y="174"/>
                </a:cubicBezTo>
                <a:cubicBezTo>
                  <a:pt x="924" y="147"/>
                  <a:pt x="971" y="106"/>
                  <a:pt x="1024" y="74"/>
                </a:cubicBezTo>
                <a:cubicBezTo>
                  <a:pt x="1054" y="55"/>
                  <a:pt x="1100" y="52"/>
                  <a:pt x="1133" y="46"/>
                </a:cubicBezTo>
                <a:cubicBezTo>
                  <a:pt x="1199" y="34"/>
                  <a:pt x="1260" y="18"/>
                  <a:pt x="1325" y="0"/>
                </a:cubicBezTo>
                <a:cubicBezTo>
                  <a:pt x="1395" y="3"/>
                  <a:pt x="1466" y="3"/>
                  <a:pt x="1536" y="10"/>
                </a:cubicBezTo>
                <a:cubicBezTo>
                  <a:pt x="1555" y="12"/>
                  <a:pt x="1591" y="28"/>
                  <a:pt x="1591" y="28"/>
                </a:cubicBezTo>
                <a:cubicBezTo>
                  <a:pt x="1600" y="34"/>
                  <a:pt x="1610" y="38"/>
                  <a:pt x="1618" y="46"/>
                </a:cubicBezTo>
                <a:cubicBezTo>
                  <a:pt x="1626" y="54"/>
                  <a:pt x="1627" y="68"/>
                  <a:pt x="1636" y="74"/>
                </a:cubicBezTo>
                <a:cubicBezTo>
                  <a:pt x="1652" y="84"/>
                  <a:pt x="1673" y="86"/>
                  <a:pt x="1691" y="92"/>
                </a:cubicBezTo>
                <a:cubicBezTo>
                  <a:pt x="1702" y="95"/>
                  <a:pt x="1709" y="106"/>
                  <a:pt x="1719" y="110"/>
                </a:cubicBezTo>
                <a:cubicBezTo>
                  <a:pt x="1736" y="118"/>
                  <a:pt x="1773" y="128"/>
                  <a:pt x="1773" y="128"/>
                </a:cubicBezTo>
                <a:cubicBezTo>
                  <a:pt x="1825" y="125"/>
                  <a:pt x="1877" y="124"/>
                  <a:pt x="1929" y="119"/>
                </a:cubicBezTo>
                <a:cubicBezTo>
                  <a:pt x="1961" y="116"/>
                  <a:pt x="1988" y="93"/>
                  <a:pt x="2020" y="92"/>
                </a:cubicBezTo>
                <a:cubicBezTo>
                  <a:pt x="2084" y="89"/>
                  <a:pt x="2148" y="86"/>
                  <a:pt x="2212" y="83"/>
                </a:cubicBezTo>
                <a:cubicBezTo>
                  <a:pt x="2276" y="86"/>
                  <a:pt x="2340" y="84"/>
                  <a:pt x="2404" y="92"/>
                </a:cubicBezTo>
                <a:cubicBezTo>
                  <a:pt x="2415" y="93"/>
                  <a:pt x="2439" y="134"/>
                  <a:pt x="2441" y="138"/>
                </a:cubicBezTo>
                <a:cubicBezTo>
                  <a:pt x="2467" y="197"/>
                  <a:pt x="2470" y="280"/>
                  <a:pt x="2514" y="330"/>
                </a:cubicBezTo>
                <a:cubicBezTo>
                  <a:pt x="2563" y="386"/>
                  <a:pt x="2634" y="468"/>
                  <a:pt x="2706" y="494"/>
                </a:cubicBezTo>
                <a:cubicBezTo>
                  <a:pt x="2772" y="518"/>
                  <a:pt x="2827" y="516"/>
                  <a:pt x="2898" y="522"/>
                </a:cubicBezTo>
                <a:cubicBezTo>
                  <a:pt x="2934" y="534"/>
                  <a:pt x="2953" y="549"/>
                  <a:pt x="2980" y="576"/>
                </a:cubicBezTo>
                <a:cubicBezTo>
                  <a:pt x="3001" y="642"/>
                  <a:pt x="3000" y="682"/>
                  <a:pt x="3008" y="759"/>
                </a:cubicBezTo>
                <a:cubicBezTo>
                  <a:pt x="3011" y="785"/>
                  <a:pt x="3031" y="861"/>
                  <a:pt x="3035" y="878"/>
                </a:cubicBezTo>
                <a:cubicBezTo>
                  <a:pt x="3042" y="906"/>
                  <a:pt x="3058" y="945"/>
                  <a:pt x="3081" y="960"/>
                </a:cubicBezTo>
                <a:cubicBezTo>
                  <a:pt x="3099" y="972"/>
                  <a:pt x="3118" y="985"/>
                  <a:pt x="3136" y="997"/>
                </a:cubicBezTo>
                <a:cubicBezTo>
                  <a:pt x="3170" y="1020"/>
                  <a:pt x="3188" y="1033"/>
                  <a:pt x="3227" y="1043"/>
                </a:cubicBezTo>
                <a:cubicBezTo>
                  <a:pt x="3295" y="1036"/>
                  <a:pt x="3401" y="1005"/>
                  <a:pt x="3447" y="1070"/>
                </a:cubicBezTo>
                <a:cubicBezTo>
                  <a:pt x="3468" y="1200"/>
                  <a:pt x="3445" y="1044"/>
                  <a:pt x="3465" y="1290"/>
                </a:cubicBezTo>
                <a:cubicBezTo>
                  <a:pt x="3465" y="1294"/>
                  <a:pt x="3474" y="1359"/>
                  <a:pt x="3483" y="1372"/>
                </a:cubicBezTo>
                <a:cubicBezTo>
                  <a:pt x="3534" y="1448"/>
                  <a:pt x="3650" y="1454"/>
                  <a:pt x="3730" y="1454"/>
                </a:cubicBezTo>
              </a:path>
            </a:pathLst>
          </a:custGeom>
          <a:noFill/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586" name="Text Box 9">
            <a:extLst>
              <a:ext uri="{FF2B5EF4-FFF2-40B4-BE49-F238E27FC236}">
                <a16:creationId xmlns:a16="http://schemas.microsoft.com/office/drawing/2014/main" id="{D95A345A-449B-4958-B541-67D3C3866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1946275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’</a:t>
            </a:r>
          </a:p>
        </p:txBody>
      </p:sp>
      <p:sp>
        <p:nvSpPr>
          <p:cNvPr id="24587" name="Text Box 10">
            <a:extLst>
              <a:ext uri="{FF2B5EF4-FFF2-40B4-BE49-F238E27FC236}">
                <a16:creationId xmlns:a16="http://schemas.microsoft.com/office/drawing/2014/main" id="{A85487A9-9896-4293-9709-46D7F38B8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1" y="36576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</a:p>
        </p:txBody>
      </p:sp>
      <p:sp>
        <p:nvSpPr>
          <p:cNvPr id="24588" name="Text Box 11">
            <a:extLst>
              <a:ext uri="{FF2B5EF4-FFF2-40B4-BE49-F238E27FC236}">
                <a16:creationId xmlns:a16="http://schemas.microsoft.com/office/drawing/2014/main" id="{EFCC5DCD-3254-47FE-8D99-D306338EA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4801" y="28956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2FA3EE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p’</a:t>
            </a:r>
          </a:p>
        </p:txBody>
      </p:sp>
    </p:spTree>
    <p:extLst>
      <p:ext uri="{BB962C8B-B14F-4D97-AF65-F5344CB8AC3E}">
        <p14:creationId xmlns:p14="http://schemas.microsoft.com/office/powerpoint/2010/main" val="181518769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A2167DE2-C60C-4CCA-A44E-06DA97555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88798-5A16-4C6B-B372-37B520F07A80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FE62613F-FEFA-444C-A317-217AD1F15A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Tangent Plane</a:t>
            </a:r>
          </a:p>
        </p:txBody>
      </p:sp>
      <p:sp>
        <p:nvSpPr>
          <p:cNvPr id="110603" name="Oval 11">
            <a:extLst>
              <a:ext uri="{FF2B5EF4-FFF2-40B4-BE49-F238E27FC236}">
                <a16:creationId xmlns:a16="http://schemas.microsoft.com/office/drawing/2014/main" id="{E040DBCE-D9AB-44CD-A010-4837923AD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124200"/>
            <a:ext cx="4038600" cy="22860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5606" name="Line 12">
            <a:extLst>
              <a:ext uri="{FF2B5EF4-FFF2-40B4-BE49-F238E27FC236}">
                <a16:creationId xmlns:a16="http://schemas.microsoft.com/office/drawing/2014/main" id="{BBBCEE17-4D85-4574-96EE-FC0F0FC199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5600"/>
            <a:ext cx="27432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607" name="Line 13">
            <a:extLst>
              <a:ext uri="{FF2B5EF4-FFF2-40B4-BE49-F238E27FC236}">
                <a16:creationId xmlns:a16="http://schemas.microsoft.com/office/drawing/2014/main" id="{22F1AE54-28E5-411F-AE46-B0FCAD8FF2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1981200"/>
            <a:ext cx="914400" cy="228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608" name="Line 14">
            <a:extLst>
              <a:ext uri="{FF2B5EF4-FFF2-40B4-BE49-F238E27FC236}">
                <a16:creationId xmlns:a16="http://schemas.microsoft.com/office/drawing/2014/main" id="{15FB134E-2C35-4232-97AF-548B02953D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10200" y="2514600"/>
            <a:ext cx="685800" cy="175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609" name="Text Box 15">
            <a:extLst>
              <a:ext uri="{FF2B5EF4-FFF2-40B4-BE49-F238E27FC236}">
                <a16:creationId xmlns:a16="http://schemas.microsoft.com/office/drawing/2014/main" id="{E945ABDC-A212-41F6-B2EC-13050FCBF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0788" y="2555875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</a:t>
            </a:r>
          </a:p>
        </p:txBody>
      </p:sp>
      <p:sp>
        <p:nvSpPr>
          <p:cNvPr id="25610" name="Text Box 16">
            <a:extLst>
              <a:ext uri="{FF2B5EF4-FFF2-40B4-BE49-F238E27FC236}">
                <a16:creationId xmlns:a16="http://schemas.microsoft.com/office/drawing/2014/main" id="{2AA371D7-AA4A-4577-AC74-26B99B83E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16764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</a:p>
        </p:txBody>
      </p:sp>
      <p:sp>
        <p:nvSpPr>
          <p:cNvPr id="25611" name="Text Box 17">
            <a:extLst>
              <a:ext uri="{FF2B5EF4-FFF2-40B4-BE49-F238E27FC236}">
                <a16:creationId xmlns:a16="http://schemas.microsoft.com/office/drawing/2014/main" id="{66B3D67A-C866-40A6-8FEF-8FF16B453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725" y="20986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84516798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4">
            <a:extLst>
              <a:ext uri="{FF2B5EF4-FFF2-40B4-BE49-F238E27FC236}">
                <a16:creationId xmlns:a16="http://schemas.microsoft.com/office/drawing/2014/main" id="{6D5105A0-70AC-4E82-B46E-7CD833ED47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89364-1E39-40FB-9524-8DC503D28221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CB869A2B-F712-479D-84D2-2325E2DCBE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Equations</a:t>
            </a:r>
          </a:p>
        </p:txBody>
      </p:sp>
      <p:sp>
        <p:nvSpPr>
          <p:cNvPr id="26628" name="Rectangle 16">
            <a:extLst>
              <a:ext uri="{FF2B5EF4-FFF2-40B4-BE49-F238E27FC236}">
                <a16:creationId xmlns:a16="http://schemas.microsoft.com/office/drawing/2014/main" id="{798C22B6-5E5C-4A82-989A-7996113F5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338" y="3101976"/>
            <a:ext cx="48109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=[ ∂x/ ∂u, ∂y/ ∂u, ∂z/ ∂u]</a:t>
            </a:r>
            <a:r>
              <a:rPr kumimoji="0" lang="en-US" altLang="en-US" sz="32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</a:t>
            </a:r>
          </a:p>
        </p:txBody>
      </p:sp>
      <p:sp>
        <p:nvSpPr>
          <p:cNvPr id="26629" name="Text Box 17">
            <a:extLst>
              <a:ext uri="{FF2B5EF4-FFF2-40B4-BE49-F238E27FC236}">
                <a16:creationId xmlns:a16="http://schemas.microsoft.com/office/drawing/2014/main" id="{19C45428-F575-4A50-81A0-F90625F09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363" y="2035176"/>
            <a:ext cx="54328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(u,v) = [x(u,v), y(u,v), z(u,v)]</a:t>
            </a:r>
            <a:r>
              <a:rPr kumimoji="0" lang="en-US" altLang="en-US" sz="32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</a:t>
            </a:r>
          </a:p>
        </p:txBody>
      </p:sp>
      <p:sp>
        <p:nvSpPr>
          <p:cNvPr id="26630" name="Rectangle 18">
            <a:extLst>
              <a:ext uri="{FF2B5EF4-FFF2-40B4-BE49-F238E27FC236}">
                <a16:creationId xmlns:a16="http://schemas.microsoft.com/office/drawing/2014/main" id="{DC8AE190-075F-492E-919D-82BCEC83F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733800"/>
            <a:ext cx="47625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=[ ∂x/ ∂v, ∂y/ ∂v, ∂z/ ∂v]</a:t>
            </a:r>
            <a:r>
              <a:rPr kumimoji="0" lang="en-US" altLang="en-US" sz="32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T</a:t>
            </a:r>
          </a:p>
        </p:txBody>
      </p:sp>
      <p:sp>
        <p:nvSpPr>
          <p:cNvPr id="26631" name="Text Box 21">
            <a:extLst>
              <a:ext uri="{FF2B5EF4-FFF2-40B4-BE49-F238E27FC236}">
                <a16:creationId xmlns:a16="http://schemas.microsoft.com/office/drawing/2014/main" id="{2ECC6497-8357-45B8-83A2-6A6FD7FDC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414" y="4833939"/>
            <a:ext cx="40094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(</a:t>
            </a: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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) /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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567983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3">
            <a:extLst>
              <a:ext uri="{FF2B5EF4-FFF2-40B4-BE49-F238E27FC236}">
                <a16:creationId xmlns:a16="http://schemas.microsoft.com/office/drawing/2014/main" id="{2021AAA4-8D5F-4E4E-AD65-112611FAAD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073DDC88-145B-4EEB-93CF-02BE3C4C2BE7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21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C6BBCB4F-0F21-48E0-8CB6-7E24015620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0"/>
            <a:ext cx="6248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Material Properties</a:t>
            </a: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D2ADD95C-CD86-4D94-AE59-7DFC08A13F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0963" y="1066800"/>
            <a:ext cx="8382000" cy="5040588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Material properties match light source properties</a:t>
            </a:r>
          </a:p>
          <a:p>
            <a:pPr lvl="1" eaLnBrk="1" hangingPunct="1"/>
            <a:r>
              <a:rPr lang="en-US" altLang="en-US" sz="1900" dirty="0">
                <a:ea typeface="ＭＳ Ｐゴシック" panose="020B0600070205080204" pitchFamily="34" charset="-128"/>
              </a:rPr>
              <a:t>ambient reflectance</a:t>
            </a:r>
            <a:br>
              <a:rPr lang="en-US" altLang="en-US" sz="1900" dirty="0">
                <a:ea typeface="ＭＳ Ｐゴシック" panose="020B0600070205080204" pitchFamily="34" charset="-128"/>
              </a:rPr>
            </a:br>
            <a:r>
              <a:rPr lang="en-US" altLang="en-US" sz="1900" dirty="0">
                <a:ea typeface="ＭＳ Ｐゴシック" panose="020B0600070205080204" pitchFamily="34" charset="-128"/>
              </a:rPr>
              <a:t>	amount of ambient light </a:t>
            </a:r>
            <a:br>
              <a:rPr lang="en-US" altLang="en-US" sz="1900" dirty="0">
                <a:ea typeface="ＭＳ Ｐゴシック" panose="020B0600070205080204" pitchFamily="34" charset="-128"/>
              </a:rPr>
            </a:br>
            <a:r>
              <a:rPr lang="en-US" altLang="en-US" sz="1900" dirty="0">
                <a:ea typeface="ＭＳ Ｐゴシック" panose="020B0600070205080204" pitchFamily="34" charset="-128"/>
              </a:rPr>
              <a:t>	most visible where no direct light hits</a:t>
            </a:r>
          </a:p>
          <a:p>
            <a:pPr lvl="1" eaLnBrk="1" hangingPunct="1"/>
            <a:r>
              <a:rPr lang="en-US" altLang="en-US" sz="1900" dirty="0">
                <a:ea typeface="ＭＳ Ｐゴシック" panose="020B0600070205080204" pitchFamily="34" charset="-128"/>
              </a:rPr>
              <a:t>diffuse reflectance</a:t>
            </a:r>
            <a:br>
              <a:rPr lang="en-US" altLang="en-US" sz="1900" dirty="0">
                <a:ea typeface="ＭＳ Ｐゴシック" panose="020B0600070205080204" pitchFamily="34" charset="-128"/>
              </a:rPr>
            </a:br>
            <a:r>
              <a:rPr lang="en-US" altLang="en-US" sz="1900" dirty="0">
                <a:ea typeface="ＭＳ Ｐゴシック" panose="020B0600070205080204" pitchFamily="34" charset="-128"/>
              </a:rPr>
              <a:t>	degree of scattering of light on surface</a:t>
            </a:r>
            <a:br>
              <a:rPr lang="en-US" altLang="en-US" sz="1900" dirty="0">
                <a:ea typeface="ＭＳ Ｐゴシック" panose="020B0600070205080204" pitchFamily="34" charset="-128"/>
              </a:rPr>
            </a:br>
            <a:r>
              <a:rPr lang="en-US" altLang="en-US" sz="1900" dirty="0">
                <a:ea typeface="ＭＳ Ｐゴシック" panose="020B0600070205080204" pitchFamily="34" charset="-128"/>
              </a:rPr>
              <a:t>	</a:t>
            </a:r>
            <a:r>
              <a:rPr lang="en-US" altLang="en-US" sz="1900" i="1" dirty="0">
                <a:ea typeface="ＭＳ Ｐゴシック" panose="020B0600070205080204" pitchFamily="34" charset="-128"/>
              </a:rPr>
              <a:t>matte vs flat paint finish</a:t>
            </a:r>
          </a:p>
          <a:p>
            <a:pPr lvl="1" eaLnBrk="1" hangingPunct="1"/>
            <a:r>
              <a:rPr lang="en-US" altLang="en-US" sz="1900" dirty="0">
                <a:ea typeface="ＭＳ Ｐゴシック" panose="020B0600070205080204" pitchFamily="34" charset="-128"/>
              </a:rPr>
              <a:t>specular reflectance</a:t>
            </a:r>
            <a:br>
              <a:rPr lang="en-US" altLang="en-US" sz="1900" dirty="0">
                <a:ea typeface="ＭＳ Ｐゴシック" panose="020B0600070205080204" pitchFamily="34" charset="-128"/>
              </a:rPr>
            </a:br>
            <a:r>
              <a:rPr lang="en-US" altLang="en-US" sz="1900" dirty="0">
                <a:ea typeface="ＭＳ Ｐゴシック" panose="020B0600070205080204" pitchFamily="34" charset="-128"/>
              </a:rPr>
              <a:t>	degree of mirror-like quality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Nine absorption coefficients </a:t>
            </a:r>
          </a:p>
          <a:p>
            <a:pPr lvl="2"/>
            <a:r>
              <a:rPr lang="en-US" altLang="en-US" sz="24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dr</a:t>
            </a:r>
            <a:r>
              <a:rPr lang="en-US" altLang="en-US" sz="2400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dg</a:t>
            </a:r>
            <a:r>
              <a:rPr lang="en-US" altLang="en-US" sz="2400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db</a:t>
            </a:r>
            <a:r>
              <a:rPr lang="en-US" altLang="en-US" sz="2400" dirty="0">
                <a:ea typeface="ＭＳ Ｐゴシック" panose="020B0600070205080204" pitchFamily="34" charset="-128"/>
              </a:rPr>
              <a:t>,     </a:t>
            </a:r>
            <a:r>
              <a:rPr lang="en-US" altLang="en-US" sz="24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sr</a:t>
            </a:r>
            <a:r>
              <a:rPr lang="en-US" altLang="en-US" sz="2400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sg</a:t>
            </a:r>
            <a:r>
              <a:rPr lang="en-US" altLang="en-US" sz="2400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sb</a:t>
            </a:r>
            <a:r>
              <a:rPr lang="en-US" altLang="en-US" sz="2400" dirty="0">
                <a:ea typeface="ＭＳ Ｐゴシック" panose="020B0600070205080204" pitchFamily="34" charset="-128"/>
              </a:rPr>
              <a:t>,     </a:t>
            </a:r>
            <a:r>
              <a:rPr lang="en-US" altLang="en-US" sz="24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ar</a:t>
            </a:r>
            <a:r>
              <a:rPr lang="en-US" altLang="en-US" sz="2400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ag</a:t>
            </a:r>
            <a:r>
              <a:rPr lang="en-US" altLang="en-US" sz="2400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ab</a:t>
            </a:r>
            <a:br>
              <a:rPr lang="en-US" altLang="en-US" sz="24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r>
              <a:rPr lang="en-US" altLang="en-US" sz="24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diffuse                             specular                         ambient</a:t>
            </a:r>
            <a:br>
              <a:rPr lang="en-US" altLang="en-US" sz="24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r>
              <a:rPr lang="en-US" altLang="en-US" sz="24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   </a:t>
            </a:r>
            <a:r>
              <a:rPr lang="en-US" altLang="en-US" sz="24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</a:t>
            </a:r>
            <a:r>
              <a:rPr lang="en-US" altLang="en-US" sz="24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                                        </a:t>
            </a:r>
            <a:r>
              <a:rPr lang="en-US" altLang="en-US" sz="24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                                       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A</a:t>
            </a:r>
            <a:br>
              <a:rPr lang="en-US" altLang="en-US" sz="24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r>
              <a:rPr lang="en-US" altLang="en-US" sz="24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                                   (stored as vectors)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Shininess coefficient: alpha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>
            <a:extLst>
              <a:ext uri="{FF2B5EF4-FFF2-40B4-BE49-F238E27FC236}">
                <a16:creationId xmlns:a16="http://schemas.microsoft.com/office/drawing/2014/main" id="{0C91F1D8-BE9E-4973-AF9B-0E563C5F9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ABD39-379C-42C5-B926-004B132BEAB0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1B946F8-9E91-4D05-B7B7-A2FB059D9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Displacement Function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11F0453D-A4DB-46C8-B89E-D7E4B5EFD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013" y="2974435"/>
            <a:ext cx="29416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’ =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+ d(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u,v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)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601BB8D1-FF94-4E1D-BA50-F76BD8F49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013" y="4313615"/>
            <a:ext cx="709841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d(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u,v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) is the bump or displacement function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|d(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u,v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)| &lt;&lt; 1  (very small)</a:t>
            </a:r>
          </a:p>
        </p:txBody>
      </p:sp>
    </p:spTree>
    <p:extLst>
      <p:ext uri="{BB962C8B-B14F-4D97-AF65-F5344CB8AC3E}">
        <p14:creationId xmlns:p14="http://schemas.microsoft.com/office/powerpoint/2010/main" val="35640972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>
            <a:extLst>
              <a:ext uri="{FF2B5EF4-FFF2-40B4-BE49-F238E27FC236}">
                <a16:creationId xmlns:a16="http://schemas.microsoft.com/office/drawing/2014/main" id="{1CDDFB37-D83E-4FF1-8C9D-1AA878065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82E3A1-5E1E-4913-B95A-E5525F9B0CC5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2739796-ACD7-4E9B-822C-3652903F6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351779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Perturbed Normal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7813CB51-B48A-465F-A876-E2F6A3BD2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260985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9239A261-597F-4239-85FA-1810FDFC5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6579" y="2226846"/>
            <a:ext cx="24160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n’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p’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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p’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64538B3D-EA2D-4837-B933-71A8C23CD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36612"/>
            <a:ext cx="50513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p’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=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</a:t>
            </a:r>
            <a:r>
              <a:rPr kumimoji="0" lang="en-US" alt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+ (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∂d/∂u)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+ d(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u,v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r>
              <a:rPr kumimoji="0" lang="en-US" alt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E801E822-5312-43C6-A8A5-E162FFC40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4161283"/>
            <a:ext cx="50513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p’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=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  <a:r>
              <a:rPr kumimoji="0" lang="en-US" alt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+ (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∂d/∂v)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+ d(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u,v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</a:t>
            </a:r>
            <a:endParaRPr kumimoji="0" lang="en-US" altLang="en-US" sz="32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D2AD178C-23FE-47AB-BC9C-FE3DFD635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303837"/>
            <a:ext cx="624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If d is small, we can neglect last term</a:t>
            </a:r>
          </a:p>
        </p:txBody>
      </p:sp>
    </p:spTree>
    <p:extLst>
      <p:ext uri="{BB962C8B-B14F-4D97-AF65-F5344CB8AC3E}">
        <p14:creationId xmlns:p14="http://schemas.microsoft.com/office/powerpoint/2010/main" val="75826399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>
            <a:extLst>
              <a:ext uri="{FF2B5EF4-FFF2-40B4-BE49-F238E27FC236}">
                <a16:creationId xmlns:a16="http://schemas.microsoft.com/office/drawing/2014/main" id="{1FE554F3-EF8B-4BF0-8DA7-7AA907D873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3CCD2-7729-4BE7-BC42-9DB3BB10D22B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D6A17B8-B0CC-451B-93C7-69ED440F78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Approximating the Normal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9B23FB67-24E8-443B-950C-053800FF4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7680" y="2381766"/>
            <a:ext cx="24160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n’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p’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u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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p’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v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25C59B6D-AC6A-4A3B-A3AD-CD948DCB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088" y="3094877"/>
            <a:ext cx="605165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≈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+ (∂d/∂u)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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</a:t>
            </a:r>
            <a:r>
              <a:rPr kumimoji="0" lang="en-US" alt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+ (∂d/∂v)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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endParaRPr kumimoji="0" lang="en-US" altLang="en-US" sz="32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85D6A623-CAFD-490F-BC5F-27FC49B80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5239" y="4177320"/>
            <a:ext cx="881697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Ctr="1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Vectors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n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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and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n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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u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lie in the tangent plane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Normal is displaced in the tangent plane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Must precompute 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∂d/ ∂u and ∂d/ ∂v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Perturb the normal during shading</a:t>
            </a:r>
          </a:p>
        </p:txBody>
      </p:sp>
    </p:spTree>
    <p:extLst>
      <p:ext uri="{BB962C8B-B14F-4D97-AF65-F5344CB8AC3E}">
        <p14:creationId xmlns:p14="http://schemas.microsoft.com/office/powerpoint/2010/main" val="96441566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05ABEAC0-B9D5-4584-8622-630C1B9D21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AC318-AA48-40A4-834F-5158473B135D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1CB848CA-6E21-4D38-8968-C4652769CD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Image Processing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67866F3D-ECA1-4F70-AFB9-FABD7DFA18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Suppose that we start with a function d(u,v)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We can sample it to form an array D=[d</a:t>
            </a:r>
            <a:r>
              <a:rPr lang="en-US" altLang="en-US" baseline="-25000">
                <a:ea typeface="ＭＳ Ｐゴシック" panose="020B0600070205080204" pitchFamily="34" charset="-128"/>
              </a:rPr>
              <a:t>ij</a:t>
            </a:r>
            <a:r>
              <a:rPr lang="en-US" altLang="en-US">
                <a:ea typeface="ＭＳ Ｐゴシック" panose="020B0600070205080204" pitchFamily="34" charset="-128"/>
              </a:rPr>
              <a:t>]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Then ∂d/ ∂u </a:t>
            </a: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≈ d</a:t>
            </a:r>
            <a:r>
              <a:rPr lang="en-US" altLang="en-US" baseline="-25000">
                <a:ea typeface="ＭＳ Ｐゴシック" panose="020B0600070205080204" pitchFamily="34" charset="-128"/>
                <a:cs typeface="Arial" panose="020B0604020202020204" pitchFamily="34" charset="0"/>
              </a:rPr>
              <a:t>ij</a:t>
            </a: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 – d</a:t>
            </a:r>
            <a:r>
              <a:rPr lang="en-US" altLang="en-US" baseline="-25000">
                <a:ea typeface="ＭＳ Ｐゴシック" panose="020B0600070205080204" pitchFamily="34" charset="-128"/>
                <a:cs typeface="Arial" panose="020B0604020202020204" pitchFamily="34" charset="0"/>
              </a:rPr>
              <a:t>i-1,j</a:t>
            </a: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   and </a:t>
            </a:r>
            <a:r>
              <a:rPr lang="en-US" altLang="en-US">
                <a:ea typeface="ＭＳ Ｐゴシック" panose="020B0600070205080204" pitchFamily="34" charset="-128"/>
              </a:rPr>
              <a:t>∂d/ ∂v </a:t>
            </a: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≈ d</a:t>
            </a:r>
            <a:r>
              <a:rPr lang="en-US" altLang="en-US" baseline="-25000">
                <a:ea typeface="ＭＳ Ｐゴシック" panose="020B0600070205080204" pitchFamily="34" charset="-128"/>
                <a:cs typeface="Arial" panose="020B0604020202020204" pitchFamily="34" charset="0"/>
              </a:rPr>
              <a:t>ij</a:t>
            </a: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 – d</a:t>
            </a:r>
            <a:r>
              <a:rPr lang="en-US" altLang="en-US" baseline="-25000">
                <a:ea typeface="ＭＳ Ｐゴシック" panose="020B0600070205080204" pitchFamily="34" charset="-128"/>
                <a:cs typeface="Arial" panose="020B0604020202020204" pitchFamily="34" charset="0"/>
              </a:rPr>
              <a:t>i,j-1</a:t>
            </a: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Arial" panose="020B0604020202020204" pitchFamily="34" charset="0"/>
              </a:rPr>
              <a:t>Embossing</a:t>
            </a: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: multipass approach using floating point buffer</a:t>
            </a:r>
          </a:p>
        </p:txBody>
      </p:sp>
    </p:spTree>
    <p:extLst>
      <p:ext uri="{BB962C8B-B14F-4D97-AF65-F5344CB8AC3E}">
        <p14:creationId xmlns:p14="http://schemas.microsoft.com/office/powerpoint/2010/main" val="246375340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FC3E83D1-65BD-467B-8534-56988F58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</a:t>
            </a:r>
          </a:p>
        </p:txBody>
      </p:sp>
      <p:pic>
        <p:nvPicPr>
          <p:cNvPr id="31747" name="Content Placeholder 5" descr="an07f33a.jpg">
            <a:extLst>
              <a:ext uri="{FF2B5EF4-FFF2-40B4-BE49-F238E27FC236}">
                <a16:creationId xmlns:a16="http://schemas.microsoft.com/office/drawing/2014/main" id="{7C9AFBBB-5309-48F6-8CE4-12BB10D9B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83" r="-6483"/>
          <a:stretch>
            <a:fillRect/>
          </a:stretch>
        </p:blipFill>
        <p:spPr>
          <a:xfrm>
            <a:off x="1828801" y="3276600"/>
            <a:ext cx="4513263" cy="2743200"/>
          </a:xfrm>
        </p:spPr>
      </p:pic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F2F2F5E2-08C2-4C17-B7D1-768FD6C903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DD472-4424-483D-AA9F-38FE66A22982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1749" name="Picture 6" descr="an07f33b.jpg">
            <a:extLst>
              <a:ext uri="{FF2B5EF4-FFF2-40B4-BE49-F238E27FC236}">
                <a16:creationId xmlns:a16="http://schemas.microsoft.com/office/drawing/2014/main" id="{BAF91BFF-5DBE-4176-8CDF-7834E1C82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429000"/>
            <a:ext cx="35401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7">
            <a:extLst>
              <a:ext uri="{FF2B5EF4-FFF2-40B4-BE49-F238E27FC236}">
                <a16:creationId xmlns:a16="http://schemas.microsoft.com/office/drawing/2014/main" id="{3B4A767A-CD78-4634-AB46-D4B60DC96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133601"/>
            <a:ext cx="5448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Single Polygon and a Rotating Light Source</a:t>
            </a:r>
          </a:p>
        </p:txBody>
      </p:sp>
    </p:spTree>
    <p:extLst>
      <p:ext uri="{BB962C8B-B14F-4D97-AF65-F5344CB8AC3E}">
        <p14:creationId xmlns:p14="http://schemas.microsoft.com/office/powerpoint/2010/main" val="202359763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775F6C50-8884-4818-9809-B3093240CA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1B8A9-E75E-41D1-9EE9-B10CCB5804EB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BF9A24C0-41A0-45FC-902E-22FA9AFEF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to do this?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80021163-F3FD-4D67-AFBC-818ED0429A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problem is that we want to apply the perturbation at all points on the surface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Cannot solve by vertex lighting (unless polygons are very small)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Really want to apply to every fragment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do with a fragment program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See bumpmap.html and bumpmap.js</a:t>
            </a:r>
          </a:p>
        </p:txBody>
      </p:sp>
    </p:spTree>
    <p:extLst>
      <p:ext uri="{BB962C8B-B14F-4D97-AF65-F5344CB8AC3E}">
        <p14:creationId xmlns:p14="http://schemas.microsoft.com/office/powerpoint/2010/main" val="107929508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5786E440-B59A-4B2B-A2B5-598A69AF4D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7310" y="313075"/>
            <a:ext cx="6248400" cy="106680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Normal Maps</a:t>
            </a:r>
          </a:p>
        </p:txBody>
      </p:sp>
      <p:pic>
        <p:nvPicPr>
          <p:cNvPr id="33795" name="Picture 4" descr="NormalMapsExample">
            <a:extLst>
              <a:ext uri="{FF2B5EF4-FFF2-40B4-BE49-F238E27FC236}">
                <a16:creationId xmlns:a16="http://schemas.microsoft.com/office/drawing/2014/main" id="{7A88F91F-1AFB-46FF-9B96-874F8FA6EE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7735" y="1892031"/>
            <a:ext cx="4171950" cy="45259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6" name="Text Box 6">
            <a:extLst>
              <a:ext uri="{FF2B5EF4-FFF2-40B4-BE49-F238E27FC236}">
                <a16:creationId xmlns:a16="http://schemas.microsoft.com/office/drawing/2014/main" id="{AA065C88-E1BA-4182-85BD-93D096FA2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799" y="1892031"/>
            <a:ext cx="419100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Games developed from movies are forced to achieve more realism than other games.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High polygon count slows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down action.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Solution: Normal maps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Step 1: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Develop a high polygon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count model.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Step2: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Decimate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to get a low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polygon count model.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287AB-0C80-4801-9D72-756E7A70F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35D7C6-F7AC-4735-8B1C-5325E924E8E7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97061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F70AFE2-5AE3-46FF-A2BD-695658DCE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19400" y="-76200"/>
            <a:ext cx="6248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Normal Maps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D827DF2E-E6F1-4F56-8C1D-AFA11572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990600"/>
            <a:ext cx="51835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Step 3: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Develop normal map, color map, specular map</a:t>
            </a:r>
          </a:p>
        </p:txBody>
      </p:sp>
      <p:pic>
        <p:nvPicPr>
          <p:cNvPr id="34820" name="Picture 6" descr="NormalMapsExample2">
            <a:extLst>
              <a:ext uri="{FF2B5EF4-FFF2-40B4-BE49-F238E27FC236}">
                <a16:creationId xmlns:a16="http://schemas.microsoft.com/office/drawing/2014/main" id="{5F4007EA-F2DD-46CE-895C-DA34EED040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828801"/>
            <a:ext cx="8229600" cy="40608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CC567F-CB16-4AAA-BE76-CB31C9D3AA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35D7C6-F7AC-4735-8B1C-5325E924E8E7}" type="slidenum">
              <a:rPr kumimoji="0" lang="es-E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s-E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4948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03D6-59D4-4CE8-B01D-2F5FAE2DE3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Hierarchical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AE5E7-A536-4204-867F-131500158A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CSE 470</a:t>
            </a:r>
            <a:br>
              <a:rPr lang="en-US" dirty="0"/>
            </a:br>
            <a:r>
              <a:rPr lang="en-US" dirty="0"/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409030181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B1F4CEA6-DA7D-4C5B-BCDD-EDAA5BAF9B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F5D9A6-4807-450B-95CA-525C24624CC4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95A039D-A400-40EE-BE6F-B5EBDB70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FD39804-A0C5-4F45-A4B9-7C9BE87B5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Introduce hierarchical models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Articulated models, Robots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Introduce Tree model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Build a tree-structured model of a humanoid figure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Recursive traversal and stack-based </a:t>
            </a:r>
            <a:r>
              <a:rPr lang="en-US" altLang="en-US" dirty="0" err="1">
                <a:ea typeface="ＭＳ Ｐゴシック" panose="020B0600070205080204" pitchFamily="34" charset="-128"/>
              </a:rPr>
              <a:t>modelview</a:t>
            </a:r>
            <a:r>
              <a:rPr lang="en-US" altLang="en-US" dirty="0">
                <a:ea typeface="ＭＳ Ｐゴシック" panose="020B0600070205080204" pitchFamily="34" charset="-128"/>
              </a:rPr>
              <a:t> matrix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animation strategy with key framing and in-</a:t>
            </a:r>
            <a:r>
              <a:rPr lang="en-US" altLang="en-US" dirty="0" err="1">
                <a:ea typeface="ＭＳ Ｐゴシック" panose="020B0600070205080204" pitchFamily="34" charset="-128"/>
              </a:rPr>
              <a:t>betweening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scene graphs</a:t>
            </a:r>
          </a:p>
        </p:txBody>
      </p:sp>
    </p:spTree>
    <p:extLst>
      <p:ext uri="{BB962C8B-B14F-4D97-AF65-F5344CB8AC3E}">
        <p14:creationId xmlns:p14="http://schemas.microsoft.com/office/powerpoint/2010/main" val="2828971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>
            <a:extLst>
              <a:ext uri="{FF2B5EF4-FFF2-40B4-BE49-F238E27FC236}">
                <a16:creationId xmlns:a16="http://schemas.microsoft.com/office/drawing/2014/main" id="{06EE0CAE-7EBB-40C4-8F0F-EE1ED9109A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B1B77D94-E590-4106-BC4F-9F96510DC3F7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22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25F00B2-8E12-4980-8D38-149EC94B4D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7010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Modeling Specular Relections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CFA89AEC-6EBE-4C3A-8176-4260D2B12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50" y="1488347"/>
            <a:ext cx="10364452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Phong proposed using a term that dropped off as the angle between the viewer and the ideal reflection increased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calculation done independently for red, green, blue, alpha (not a dot product)</a:t>
            </a:r>
          </a:p>
        </p:txBody>
      </p:sp>
      <p:pic>
        <p:nvPicPr>
          <p:cNvPr id="51205" name="Picture 4" descr="AN06F13">
            <a:extLst>
              <a:ext uri="{FF2B5EF4-FFF2-40B4-BE49-F238E27FC236}">
                <a16:creationId xmlns:a16="http://schemas.microsoft.com/office/drawing/2014/main" id="{09358A06-5E40-4304-92D7-971E9B869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00401"/>
            <a:ext cx="40767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 Box 5">
            <a:extLst>
              <a:ext uri="{FF2B5EF4-FFF2-40B4-BE49-F238E27FC236}">
                <a16:creationId xmlns:a16="http://schemas.microsoft.com/office/drawing/2014/main" id="{4F37CA5F-D62C-4A12-83BD-430A560E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4343400"/>
            <a:ext cx="342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anose="05050102010706020507" pitchFamily="18" charset="2"/>
              </a:rPr>
              <a:t>f</a:t>
            </a:r>
          </a:p>
        </p:txBody>
      </p:sp>
      <p:sp>
        <p:nvSpPr>
          <p:cNvPr id="51207" name="Text Box 6">
            <a:extLst>
              <a:ext uri="{FF2B5EF4-FFF2-40B4-BE49-F238E27FC236}">
                <a16:creationId xmlns:a16="http://schemas.microsoft.com/office/drawing/2014/main" id="{D20147E5-46EF-475F-9516-7FB82B3D6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5" y="3505200"/>
            <a:ext cx="2023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baseline="-25000" dirty="0" err="1">
                <a:latin typeface="Times New Roman" panose="02020603050405020304" pitchFamily="18" charset="0"/>
              </a:rPr>
              <a:t>r</a:t>
            </a:r>
            <a:r>
              <a:rPr lang="en-US" altLang="en-US" sz="2400" dirty="0">
                <a:latin typeface="Times New Roman" panose="02020603050405020304" pitchFamily="18" charset="0"/>
              </a:rPr>
              <a:t> ~ 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en-US" sz="2400" baseline="-25000" dirty="0" err="1">
                <a:latin typeface="Times New Roman" panose="02020603050405020304" pitchFamily="18" charset="0"/>
              </a:rPr>
              <a:t>s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</a:rPr>
              <a:t>I</a:t>
            </a:r>
            <a:r>
              <a:rPr lang="en-US" altLang="en-US" sz="2400" baseline="-25000" dirty="0">
                <a:latin typeface="Times New Roman" panose="02020603050405020304" pitchFamily="18" charset="0"/>
              </a:rPr>
              <a:t>s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</a:rPr>
              <a:t>cos</a:t>
            </a:r>
            <a:r>
              <a:rPr lang="en-US" altLang="en-US" sz="2400" baseline="30000" dirty="0" err="1">
                <a:latin typeface="Symbol" panose="05050102010706020507" pitchFamily="18" charset="2"/>
              </a:rPr>
              <a:t>a</a:t>
            </a:r>
            <a:r>
              <a:rPr lang="en-US" altLang="en-US" sz="2400" dirty="0" err="1">
                <a:latin typeface="Symbol" panose="05050102010706020507" pitchFamily="18" charset="2"/>
              </a:rPr>
              <a:t>f</a:t>
            </a:r>
            <a:endParaRPr lang="en-US" altLang="en-US" sz="2400" dirty="0">
              <a:latin typeface="Symbol" panose="05050102010706020507" pitchFamily="18" charset="2"/>
            </a:endParaRPr>
          </a:p>
        </p:txBody>
      </p:sp>
      <p:sp>
        <p:nvSpPr>
          <p:cNvPr id="51208" name="Line 7">
            <a:extLst>
              <a:ext uri="{FF2B5EF4-FFF2-40B4-BE49-F238E27FC236}">
                <a16:creationId xmlns:a16="http://schemas.microsoft.com/office/drawing/2014/main" id="{9E01A6B7-15E1-4098-935B-28F07FAB53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19600" y="3886200"/>
            <a:ext cx="381000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51209" name="Text Box 8">
            <a:extLst>
              <a:ext uri="{FF2B5EF4-FFF2-40B4-BE49-F238E27FC236}">
                <a16:creationId xmlns:a16="http://schemas.microsoft.com/office/drawing/2014/main" id="{5AEA569A-A88B-44F0-B68F-C2C6130EA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4724400"/>
            <a:ext cx="20161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shininess </a:t>
            </a:r>
            <a:r>
              <a:rPr lang="en-US" altLang="en-US" sz="2400" dirty="0" err="1">
                <a:latin typeface="Times New Roman" panose="02020603050405020304" pitchFamily="18" charset="0"/>
              </a:rPr>
              <a:t>coeff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473DEAA8-CF51-4C81-BD61-2AEA8B36F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461" y="5704485"/>
            <a:ext cx="3544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material specular reflection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F96F3677-5BE2-4305-B983-B559E4C7C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105400"/>
            <a:ext cx="3581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incoming specular intensity</a:t>
            </a:r>
          </a:p>
        </p:txBody>
      </p:sp>
      <p:sp>
        <p:nvSpPr>
          <p:cNvPr id="51212" name="Line 12">
            <a:extLst>
              <a:ext uri="{FF2B5EF4-FFF2-40B4-BE49-F238E27FC236}">
                <a16:creationId xmlns:a16="http://schemas.microsoft.com/office/drawing/2014/main" id="{C6C091D5-D488-4AC8-9109-84D493DC00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10000" y="3886200"/>
            <a:ext cx="152400" cy="1143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51213" name="Line 13">
            <a:extLst>
              <a:ext uri="{FF2B5EF4-FFF2-40B4-BE49-F238E27FC236}">
                <a16:creationId xmlns:a16="http://schemas.microsoft.com/office/drawing/2014/main" id="{0BDF2C4E-4138-42A9-A0F8-8753F0E3B1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4038600"/>
            <a:ext cx="228600" cy="1371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51214" name="Line 14">
            <a:extLst>
              <a:ext uri="{FF2B5EF4-FFF2-40B4-BE49-F238E27FC236}">
                <a16:creationId xmlns:a16="http://schemas.microsoft.com/office/drawing/2014/main" id="{2BA89DCF-2634-4F26-A30F-31232FB6AA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4038600"/>
            <a:ext cx="2286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51215" name="Text Box 15">
            <a:extLst>
              <a:ext uri="{FF2B5EF4-FFF2-40B4-BE49-F238E27FC236}">
                <a16:creationId xmlns:a16="http://schemas.microsoft.com/office/drawing/2014/main" id="{0509CCFD-D785-41E8-911A-F95562982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800601"/>
            <a:ext cx="12586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reflected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intensity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D251A17A-AF2A-48B3-903B-EB1FCC0766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FD05C2-85C5-4C37-A1B5-9B93517D381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2385DFD7-A860-4F50-AF93-5937C4001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288" y="305155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Instance Transformation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B5710C84-22C4-4A89-8FAB-AE712107A3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716946"/>
            <a:ext cx="10364452" cy="3424107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Start with a prototype object (a </a:t>
            </a:r>
            <a:r>
              <a:rPr lang="en-US" altLang="en-US" i="1" dirty="0">
                <a:ea typeface="ＭＳ Ｐゴシック" panose="020B0600070205080204" pitchFamily="34" charset="-128"/>
              </a:rPr>
              <a:t>symbol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Each appearance of the object in the model is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instance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Must scale, orient, position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Defines instance transformation</a:t>
            </a:r>
          </a:p>
        </p:txBody>
      </p:sp>
      <p:pic>
        <p:nvPicPr>
          <p:cNvPr id="17413" name="Picture 5" descr="C:\BOOK\OpenGL\Paul Final\jpeg_new\AN09F02.jpg">
            <a:extLst>
              <a:ext uri="{FF2B5EF4-FFF2-40B4-BE49-F238E27FC236}">
                <a16:creationId xmlns:a16="http://schemas.microsoft.com/office/drawing/2014/main" id="{379595E7-6848-4BAA-82EB-633923BA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4267201"/>
            <a:ext cx="6932613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55306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FD78AEC4-F6A8-4C22-B39B-0C588D588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CF33D6-EFD2-4CA5-BD03-067BA6F53541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FB322D4-67CB-4C06-8D1F-EC401DB03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1874" y="121561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Symbol-Instance Table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A82A2DE-1A44-4C0B-A2E3-78A4444F4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71699" y="1610139"/>
            <a:ext cx="7924800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Can store a model by assigning a number to each symbol and storing the parameters for the instance transformation</a:t>
            </a:r>
          </a:p>
        </p:txBody>
      </p:sp>
      <p:pic>
        <p:nvPicPr>
          <p:cNvPr id="18437" name="Picture 5" descr="C:\BOOK\OpenGL\Paul Final\jpeg\AN09F03.jpg">
            <a:extLst>
              <a:ext uri="{FF2B5EF4-FFF2-40B4-BE49-F238E27FC236}">
                <a16:creationId xmlns:a16="http://schemas.microsoft.com/office/drawing/2014/main" id="{FCBC2634-E55C-42D2-BF23-210506812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24200"/>
            <a:ext cx="4800600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15692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9DD5480B-87A8-4B09-AC46-7F9540CCC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A6897-55ED-46B4-BA9B-4BEBB68296D4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9459" name="Picture 4" descr="C:\BOOK\OpenGL\Paul Final\jpeg_new\AN09F05A.jpg">
            <a:extLst>
              <a:ext uri="{FF2B5EF4-FFF2-40B4-BE49-F238E27FC236}">
                <a16:creationId xmlns:a16="http://schemas.microsoft.com/office/drawing/2014/main" id="{26EF972A-E533-4341-AFA3-B910E3ED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8" t="32054"/>
          <a:stretch>
            <a:fillRect/>
          </a:stretch>
        </p:blipFill>
        <p:spPr bwMode="auto">
          <a:xfrm>
            <a:off x="4161397" y="4707971"/>
            <a:ext cx="295275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2">
            <a:extLst>
              <a:ext uri="{FF2B5EF4-FFF2-40B4-BE49-F238E27FC236}">
                <a16:creationId xmlns:a16="http://schemas.microsoft.com/office/drawing/2014/main" id="{EC16497A-D0F8-4A78-9048-EFA0D539C5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268711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Relationships in Car Model</a:t>
            </a:r>
          </a:p>
        </p:txBody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0669DEBC-5A10-4887-99AD-0A7C69AB9B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61643" y="1698478"/>
            <a:ext cx="10364452" cy="34241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Symbol-instance table does not show relationships between parts of model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Consider model of car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Chassis + 4  identical wheels  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  </a:t>
            </a:r>
            <a:r>
              <a:rPr lang="en-US" altLang="en-US" dirty="0">
                <a:ea typeface="ＭＳ Ｐゴシック" panose="020B0600070205080204" pitchFamily="34" charset="-128"/>
              </a:rPr>
              <a:t>Two symbols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Chassis motion determined by rotational speed of wheels</a:t>
            </a:r>
          </a:p>
        </p:txBody>
      </p:sp>
    </p:spTree>
    <p:extLst>
      <p:ext uri="{BB962C8B-B14F-4D97-AF65-F5344CB8AC3E}">
        <p14:creationId xmlns:p14="http://schemas.microsoft.com/office/powerpoint/2010/main" val="166647339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517997C9-7911-436F-B9FE-671453984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1D5B2-EA87-447A-BFE0-1959E607B66B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0AAC859-A23B-4AEF-8641-8A8CDC5123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-29619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Tree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EC3A8335-2D16-4D6A-8AB7-5A6EB7B320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7574" y="1528893"/>
            <a:ext cx="10364452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Undirected graph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each node (except the root) has exactly one parent node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May have multiple children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Leaf or terminal node: no children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1509" name="Oval 4">
            <a:extLst>
              <a:ext uri="{FF2B5EF4-FFF2-40B4-BE49-F238E27FC236}">
                <a16:creationId xmlns:a16="http://schemas.microsoft.com/office/drawing/2014/main" id="{CDB6003D-0691-4D8F-B23C-AD3F88666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10" name="Oval 5">
            <a:extLst>
              <a:ext uri="{FF2B5EF4-FFF2-40B4-BE49-F238E27FC236}">
                <a16:creationId xmlns:a16="http://schemas.microsoft.com/office/drawing/2014/main" id="{7C6931F3-C539-465B-8C6F-A9C61A4EA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105400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11" name="Oval 6">
            <a:extLst>
              <a:ext uri="{FF2B5EF4-FFF2-40B4-BE49-F238E27FC236}">
                <a16:creationId xmlns:a16="http://schemas.microsoft.com/office/drawing/2014/main" id="{97B4A6F5-364D-4E39-BA2C-C0AE18AB7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5181600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12" name="Oval 7">
            <a:extLst>
              <a:ext uri="{FF2B5EF4-FFF2-40B4-BE49-F238E27FC236}">
                <a16:creationId xmlns:a16="http://schemas.microsoft.com/office/drawing/2014/main" id="{2FE4D264-F04A-4306-94C7-20D36578E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181600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13" name="Oval 8">
            <a:extLst>
              <a:ext uri="{FF2B5EF4-FFF2-40B4-BE49-F238E27FC236}">
                <a16:creationId xmlns:a16="http://schemas.microsoft.com/office/drawing/2014/main" id="{D8C6B382-22C0-4AB8-92A8-A6EADAF13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343400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14" name="Oval 9">
            <a:extLst>
              <a:ext uri="{FF2B5EF4-FFF2-40B4-BE49-F238E27FC236}">
                <a16:creationId xmlns:a16="http://schemas.microsoft.com/office/drawing/2014/main" id="{E70030CF-F8F0-451D-83A7-132359B1E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343400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15" name="Line 10">
            <a:extLst>
              <a:ext uri="{FF2B5EF4-FFF2-40B4-BE49-F238E27FC236}">
                <a16:creationId xmlns:a16="http://schemas.microsoft.com/office/drawing/2014/main" id="{27992669-FE7E-4880-ABAF-F4AB6A7F0D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3962400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1516" name="Line 11">
            <a:extLst>
              <a:ext uri="{FF2B5EF4-FFF2-40B4-BE49-F238E27FC236}">
                <a16:creationId xmlns:a16="http://schemas.microsoft.com/office/drawing/2014/main" id="{EB79D55D-7CC9-4F90-BBEE-225377AFF7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4648200"/>
            <a:ext cx="4572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1517" name="Line 12">
            <a:extLst>
              <a:ext uri="{FF2B5EF4-FFF2-40B4-BE49-F238E27FC236}">
                <a16:creationId xmlns:a16="http://schemas.microsoft.com/office/drawing/2014/main" id="{14F12539-13F8-4A75-97EC-AE15355061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648200"/>
            <a:ext cx="76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1518" name="Line 13">
            <a:extLst>
              <a:ext uri="{FF2B5EF4-FFF2-40B4-BE49-F238E27FC236}">
                <a16:creationId xmlns:a16="http://schemas.microsoft.com/office/drawing/2014/main" id="{764D871A-0B2C-4B2B-AF99-3172332C1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962400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1519" name="Line 14">
            <a:extLst>
              <a:ext uri="{FF2B5EF4-FFF2-40B4-BE49-F238E27FC236}">
                <a16:creationId xmlns:a16="http://schemas.microsoft.com/office/drawing/2014/main" id="{AC27381C-84DB-4338-9D21-EAEC2C28DB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648200"/>
            <a:ext cx="457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C8CD51CF-4461-4B59-A6ED-A4536E54D0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15000" y="3810000"/>
            <a:ext cx="1143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1521" name="Text Box 17">
            <a:extLst>
              <a:ext uri="{FF2B5EF4-FFF2-40B4-BE49-F238E27FC236}">
                <a16:creationId xmlns:a16="http://schemas.microsoft.com/office/drawing/2014/main" id="{58D9BBAA-96F1-4D04-A4FA-8A8678FCD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733800"/>
            <a:ext cx="147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root node</a:t>
            </a:r>
          </a:p>
        </p:txBody>
      </p:sp>
      <p:sp>
        <p:nvSpPr>
          <p:cNvPr id="21522" name="Line 18">
            <a:extLst>
              <a:ext uri="{FF2B5EF4-FFF2-40B4-BE49-F238E27FC236}">
                <a16:creationId xmlns:a16="http://schemas.microsoft.com/office/drawing/2014/main" id="{DE4529B0-0AA6-4D87-A09D-52EEBE0082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05600" y="5334000"/>
            <a:ext cx="762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1523" name="Text Box 19">
            <a:extLst>
              <a:ext uri="{FF2B5EF4-FFF2-40B4-BE49-F238E27FC236}">
                <a16:creationId xmlns:a16="http://schemas.microsoft.com/office/drawing/2014/main" id="{6273B03C-82E0-4D8A-847F-12CF2D018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1" y="5257800"/>
            <a:ext cx="1439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leaf node</a:t>
            </a:r>
          </a:p>
        </p:txBody>
      </p:sp>
    </p:spTree>
    <p:extLst>
      <p:ext uri="{BB962C8B-B14F-4D97-AF65-F5344CB8AC3E}">
        <p14:creationId xmlns:p14="http://schemas.microsoft.com/office/powerpoint/2010/main" val="248651193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F39E06FD-70B7-43F5-B0A3-C42EBDA50B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4E805-8610-4E01-8C67-2AFAE4113B5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33C09EE-B3F1-463C-8E95-5F394654A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383451"/>
            <a:ext cx="6248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Tree Model of Car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97B16A1D-A198-4017-8B6A-E4C3204A7F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89991" y="1481207"/>
            <a:ext cx="7772400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Information stored in each node might include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-- pointers to children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-- what to draw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-- attributes</a:t>
            </a:r>
          </a:p>
        </p:txBody>
      </p:sp>
      <p:pic>
        <p:nvPicPr>
          <p:cNvPr id="22533" name="Picture 4" descr="C:\BOOK\OpenGL\Paul Final\jpeg_new\AN09F06.jpg">
            <a:extLst>
              <a:ext uri="{FF2B5EF4-FFF2-40B4-BE49-F238E27FC236}">
                <a16:creationId xmlns:a16="http://schemas.microsoft.com/office/drawing/2014/main" id="{44C19E88-CE55-4F9A-8064-4B785782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587751"/>
            <a:ext cx="6781800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99196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43D499AD-7411-4F6D-8EEE-35A786E753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F7FE20-F67D-49B8-ABF6-E7AB23EC99FD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1388C451-3CC2-43F3-A623-D4BD990674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53346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Robot Arm</a:t>
            </a:r>
          </a:p>
        </p:txBody>
      </p:sp>
      <p:pic>
        <p:nvPicPr>
          <p:cNvPr id="23556" name="Picture 5" descr="C:\BOOK\OpenGL\Paul Final\jpeg\AN09F08.jpg">
            <a:extLst>
              <a:ext uri="{FF2B5EF4-FFF2-40B4-BE49-F238E27FC236}">
                <a16:creationId xmlns:a16="http://schemas.microsoft.com/office/drawing/2014/main" id="{9B1E8670-855D-4E8C-9EA6-5D2CE778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2"/>
          <a:stretch>
            <a:fillRect/>
          </a:stretch>
        </p:blipFill>
        <p:spPr bwMode="auto">
          <a:xfrm>
            <a:off x="2070872" y="1841423"/>
            <a:ext cx="8218488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6">
            <a:extLst>
              <a:ext uri="{FF2B5EF4-FFF2-40B4-BE49-F238E27FC236}">
                <a16:creationId xmlns:a16="http://schemas.microsoft.com/office/drawing/2014/main" id="{78A9D44B-A0E3-4A49-887B-6BDE1A5F3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250598"/>
            <a:ext cx="1489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robot arm</a:t>
            </a:r>
          </a:p>
        </p:txBody>
      </p:sp>
      <p:sp>
        <p:nvSpPr>
          <p:cNvPr id="23558" name="Text Box 7">
            <a:extLst>
              <a:ext uri="{FF2B5EF4-FFF2-40B4-BE49-F238E27FC236}">
                <a16:creationId xmlns:a16="http://schemas.microsoft.com/office/drawing/2014/main" id="{D1743ABB-4F47-4044-9C69-6AE8A5DD3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876801"/>
            <a:ext cx="28376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parts in their own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coordinate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E5F19-11F0-48FF-B13B-EC798794B0D6}"/>
              </a:ext>
            </a:extLst>
          </p:cNvPr>
          <p:cNvSpPr txBox="1"/>
          <p:nvPr/>
        </p:nvSpPr>
        <p:spPr>
          <a:xfrm>
            <a:off x="2879036" y="6065837"/>
            <a:ext cx="61920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Parts positioned with desired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fixed point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at origin</a:t>
            </a:r>
          </a:p>
        </p:txBody>
      </p:sp>
    </p:spTree>
    <p:extLst>
      <p:ext uri="{BB962C8B-B14F-4D97-AF65-F5344CB8AC3E}">
        <p14:creationId xmlns:p14="http://schemas.microsoft.com/office/powerpoint/2010/main" val="158779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CE505700-F050-480E-B7CB-DE9629065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9947F-4874-4F4C-98A7-65BF23C29A2C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53C123E-F2B0-4781-B759-EC4F0EEB0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Articulated Models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871BDA06-DAE9-474C-B106-4CED75CAD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Robot arm is an </a:t>
            </a:r>
            <a:r>
              <a:rPr lang="en-US" altLang="en-US" i="1" dirty="0">
                <a:ea typeface="ＭＳ Ｐゴシック" panose="020B0600070205080204" pitchFamily="34" charset="-128"/>
              </a:rPr>
              <a:t>articulated model</a:t>
            </a:r>
          </a:p>
          <a:p>
            <a:pPr lvl="1">
              <a:defRPr/>
            </a:pPr>
            <a:r>
              <a:rPr lang="en-US" altLang="en-US" sz="2000" dirty="0">
                <a:latin typeface="+mj-lt"/>
                <a:ea typeface="ＭＳ Ｐゴシック" panose="020B0600070205080204" pitchFamily="34" charset="-128"/>
              </a:rPr>
              <a:t>Parts connected at joints</a:t>
            </a:r>
          </a:p>
          <a:p>
            <a:pPr lvl="1">
              <a:defRPr/>
            </a:pPr>
            <a:r>
              <a:rPr lang="en-US" altLang="en-US" sz="2000" dirty="0">
                <a:latin typeface="+mj-lt"/>
                <a:ea typeface="ＭＳ Ｐゴシック" panose="020B0600070205080204" pitchFamily="34" charset="-128"/>
              </a:rPr>
              <a:t>Can specify state of model by giving all joint angles</a:t>
            </a:r>
          </a:p>
          <a:p>
            <a:pPr lvl="1">
              <a:defRPr/>
            </a:pPr>
            <a:r>
              <a:rPr lang="en-US" altLang="en-US" sz="2000" dirty="0">
                <a:latin typeface="+mj-lt"/>
                <a:ea typeface="ＭＳ Ｐゴシック" panose="020B0600070205080204" pitchFamily="34" charset="-128"/>
              </a:rPr>
              <a:t>(Recall: fixed point located at origin)</a:t>
            </a:r>
          </a:p>
        </p:txBody>
      </p:sp>
      <p:pic>
        <p:nvPicPr>
          <p:cNvPr id="24581" name="Picture 4" descr="C:\BOOK\OpenGL\Paul Final\jpeg_new\AN09F09.jpg">
            <a:extLst>
              <a:ext uri="{FF2B5EF4-FFF2-40B4-BE49-F238E27FC236}">
                <a16:creationId xmlns:a16="http://schemas.microsoft.com/office/drawing/2014/main" id="{E7E2658C-4220-4A16-A10A-F3190E78B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263" y="1802296"/>
            <a:ext cx="25590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67703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68FAA0D2-DBEE-4E2F-A28B-B35349967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8873F2-98D7-4200-B40A-194D7C2D37B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82B59C25-5843-45BB-AB2B-D90B8360E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7056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Relationships in Robot Arm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0E7A7D0-13BA-47F3-AD46-33AF893B4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261" y="1524000"/>
            <a:ext cx="8001000" cy="472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Base rotates independently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Single angle determines position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Lower arm attached to base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Its position depends on rotation of base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Must also translate relative to base 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and rotate about connecting joint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Upper arm attached to lower arm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Its position depends on both base and lower arm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Must translate relative to lower arm 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and rotate about joint connecting to lower arm</a:t>
            </a:r>
          </a:p>
        </p:txBody>
      </p:sp>
      <p:pic>
        <p:nvPicPr>
          <p:cNvPr id="25606" name="Picture 4" descr="C:\BOOK\OpenGL\Paul Final\jpeg_new\AN09F09.jpg">
            <a:extLst>
              <a:ext uri="{FF2B5EF4-FFF2-40B4-BE49-F238E27FC236}">
                <a16:creationId xmlns:a16="http://schemas.microsoft.com/office/drawing/2014/main" id="{CA8674B0-D726-48AE-A8FC-D838EEBEB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689" y="1600200"/>
            <a:ext cx="25590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4161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8676A5A-CAB0-4542-A421-D0F757A27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Robot Design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in “robotArm” demo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C0D6AB45-523A-48FB-BAA7-F4A4EDFFC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All parts built from prototype cube with Extents [-0.5, 0,5] in </a:t>
            </a:r>
            <a:r>
              <a:rPr lang="en-US" altLang="en-US" dirty="0" err="1">
                <a:ea typeface="ＭＳ Ｐゴシック" panose="020B0600070205080204" pitchFamily="34" charset="-128"/>
              </a:rPr>
              <a:t>x,y,z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Prototype cube sent to GPU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Each part creates an instance of the prototype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Each part defined by modeling matrices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scale and translation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keep in mind the desired fixed point in animation-driven rotations</a:t>
            </a: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12260AA5-E5CE-4CA4-A044-92FCB99C76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B20E55-965C-49D8-9C11-560AC331FE01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80871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>
            <a:extLst>
              <a:ext uri="{FF2B5EF4-FFF2-40B4-BE49-F238E27FC236}">
                <a16:creationId xmlns:a16="http://schemas.microsoft.com/office/drawing/2014/main" id="{66B2B5BF-713A-4B02-9DA3-05948FAA3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A4F6C-9948-4DEA-967D-60943D425B4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37FDA1A0-05E9-4FCE-95E4-5F00DE2F4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394451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Tree Model of Robot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1E3290B4-A625-483E-81E9-4E74E3DFFF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447" y="1939457"/>
            <a:ext cx="10364452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code defines relationships between parts of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change “look” of parts easily without altering relationships</a:t>
            </a:r>
          </a:p>
        </p:txBody>
      </p:sp>
      <p:pic>
        <p:nvPicPr>
          <p:cNvPr id="31749" name="Picture 4" descr="C:\BOOK\OpenGL\Paul Final\jpeg_new\AN09F10.jpg">
            <a:extLst>
              <a:ext uri="{FF2B5EF4-FFF2-40B4-BE49-F238E27FC236}">
                <a16:creationId xmlns:a16="http://schemas.microsoft.com/office/drawing/2014/main" id="{FFC2F38C-FC8F-4CA3-BDAF-4D0BB6D5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11" y="3124200"/>
            <a:ext cx="13668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7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>
            <a:extLst>
              <a:ext uri="{FF2B5EF4-FFF2-40B4-BE49-F238E27FC236}">
                <a16:creationId xmlns:a16="http://schemas.microsoft.com/office/drawing/2014/main" id="{9796121A-3617-4494-B5B9-E8988DFCA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52FF460B-35C6-49C4-BE26-9D8AB8262837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23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7EE8F397-6875-4551-AEF8-6E5F39A0DF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Shininess Coefficient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7EA14BE6-3A68-4AA9-9238-A21BB8E63A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5" y="2084518"/>
            <a:ext cx="10364452" cy="3424107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Values of alpha between 100 and 200 correspond to metals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Values between 5 and 10 give surface that look like plastic</a:t>
            </a:r>
          </a:p>
        </p:txBody>
      </p:sp>
      <p:pic>
        <p:nvPicPr>
          <p:cNvPr id="53253" name="Picture 5" descr="AN06F19">
            <a:extLst>
              <a:ext uri="{FF2B5EF4-FFF2-40B4-BE49-F238E27FC236}">
                <a16:creationId xmlns:a16="http://schemas.microsoft.com/office/drawing/2014/main" id="{A504EC1F-AB77-4E32-832F-719B541E5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3657600"/>
            <a:ext cx="3960813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Text Box 6">
            <a:extLst>
              <a:ext uri="{FF2B5EF4-FFF2-40B4-BE49-F238E27FC236}">
                <a16:creationId xmlns:a16="http://schemas.microsoft.com/office/drawing/2014/main" id="{DDF2204B-72CA-49B0-B07C-87B702EB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962400"/>
            <a:ext cx="95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cos</a:t>
            </a:r>
            <a:r>
              <a:rPr lang="en-US" altLang="en-US" sz="2400" baseline="30000">
                <a:latin typeface="Symbol" panose="05050102010706020507" pitchFamily="18" charset="2"/>
              </a:rPr>
              <a:t>a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latin typeface="Symbol" panose="05050102010706020507" pitchFamily="18" charset="2"/>
              </a:rPr>
              <a:t>f</a:t>
            </a:r>
          </a:p>
        </p:txBody>
      </p:sp>
      <p:sp>
        <p:nvSpPr>
          <p:cNvPr id="53255" name="Text Box 7">
            <a:extLst>
              <a:ext uri="{FF2B5EF4-FFF2-40B4-BE49-F238E27FC236}">
                <a16:creationId xmlns:a16="http://schemas.microsoft.com/office/drawing/2014/main" id="{2E6E9438-69F3-4691-80C0-B000CFC29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19800"/>
            <a:ext cx="342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anose="05050102010706020507" pitchFamily="18" charset="2"/>
              </a:rPr>
              <a:t>f</a:t>
            </a:r>
          </a:p>
        </p:txBody>
      </p:sp>
      <p:sp>
        <p:nvSpPr>
          <p:cNvPr id="53256" name="Text Box 8">
            <a:extLst>
              <a:ext uri="{FF2B5EF4-FFF2-40B4-BE49-F238E27FC236}">
                <a16:creationId xmlns:a16="http://schemas.microsoft.com/office/drawing/2014/main" id="{03A1FCAE-C425-47E7-A287-748354A77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2725" y="59848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90</a:t>
            </a:r>
          </a:p>
        </p:txBody>
      </p:sp>
      <p:sp>
        <p:nvSpPr>
          <p:cNvPr id="53257" name="Text Box 9">
            <a:extLst>
              <a:ext uri="{FF2B5EF4-FFF2-40B4-BE49-F238E27FC236}">
                <a16:creationId xmlns:a16="http://schemas.microsoft.com/office/drawing/2014/main" id="{86E80C2F-59C4-4B12-80B9-2B3537E7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019800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-90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EFA5100F-D75A-4C7A-B156-A0C2B689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5875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Base (B) Matrices</a:t>
            </a: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35858BC7-3EA2-4C3F-9059-42ED9CF305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B95389-FD1E-4BEC-9A65-2216ED3B8EB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7653" name="Picture 4" descr="C:\BOOK\OpenGL\Paul Final\jpeg_new\AN09F09.jpg">
            <a:extLst>
              <a:ext uri="{FF2B5EF4-FFF2-40B4-BE49-F238E27FC236}">
                <a16:creationId xmlns:a16="http://schemas.microsoft.com/office/drawing/2014/main" id="{15357B06-B8DE-4747-A6E3-8430BED695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35100" y="795476"/>
            <a:ext cx="2143125" cy="3124200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C44BB-28D2-489E-89D9-AC2E755E9BB2}"/>
              </a:ext>
            </a:extLst>
          </p:cNvPr>
          <p:cNvSpPr txBox="1"/>
          <p:nvPr/>
        </p:nvSpPr>
        <p:spPr>
          <a:xfrm>
            <a:off x="940280" y="1789847"/>
            <a:ext cx="581770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Modeling matrices for base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scale  S_B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translate T_B so base’s fixed point is at origin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Together we can call this an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instance matrix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World positioning matrix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Rotate base R_{BW}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All together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R_{BW} T_B  S_B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</a:b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If you wanted to add 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LookAt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 matrix,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+mn-cs"/>
              </a:rPr>
              <a:t>where would it be positioned?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C1DB3C-6B49-4612-89BE-6CE2FA4D2923}"/>
              </a:ext>
            </a:extLst>
          </p:cNvPr>
          <p:cNvSpPr/>
          <p:nvPr/>
        </p:nvSpPr>
        <p:spPr>
          <a:xfrm>
            <a:off x="7176052" y="501594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DF9238-71D2-428F-A533-E7E88229FAF6}"/>
              </a:ext>
            </a:extLst>
          </p:cNvPr>
          <p:cNvSpPr/>
          <p:nvPr/>
        </p:nvSpPr>
        <p:spPr>
          <a:xfrm>
            <a:off x="8677900" y="4798944"/>
            <a:ext cx="914400" cy="1348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3B10D-00F9-47D7-ACF6-6B43E5E32F85}"/>
              </a:ext>
            </a:extLst>
          </p:cNvPr>
          <p:cNvSpPr/>
          <p:nvPr/>
        </p:nvSpPr>
        <p:spPr>
          <a:xfrm>
            <a:off x="9883848" y="4124739"/>
            <a:ext cx="914400" cy="1348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640B91-CA92-4E93-8168-EE5908265D05}"/>
              </a:ext>
            </a:extLst>
          </p:cNvPr>
          <p:cNvCxnSpPr/>
          <p:nvPr/>
        </p:nvCxnSpPr>
        <p:spPr>
          <a:xfrm>
            <a:off x="6887817" y="5473149"/>
            <a:ext cx="44169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77E14B0-161F-48EB-8F89-1400F131B59F}"/>
              </a:ext>
            </a:extLst>
          </p:cNvPr>
          <p:cNvSpPr/>
          <p:nvPr/>
        </p:nvSpPr>
        <p:spPr>
          <a:xfrm>
            <a:off x="7573617" y="5372432"/>
            <a:ext cx="182572" cy="2014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A414A3-3183-49EA-AB11-FADD8C4E3267}"/>
              </a:ext>
            </a:extLst>
          </p:cNvPr>
          <p:cNvSpPr/>
          <p:nvPr/>
        </p:nvSpPr>
        <p:spPr>
          <a:xfrm>
            <a:off x="9027632" y="5372432"/>
            <a:ext cx="182572" cy="2014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C757DA-9F5F-47B0-9B48-F44AC8B8FD3A}"/>
              </a:ext>
            </a:extLst>
          </p:cNvPr>
          <p:cNvSpPr/>
          <p:nvPr/>
        </p:nvSpPr>
        <p:spPr>
          <a:xfrm>
            <a:off x="10265943" y="5372432"/>
            <a:ext cx="182572" cy="2014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87226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0DA24416-097F-43D7-AEB3-AF3D274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3678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Lower Arm Matrices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643C7941-DD00-4A9D-AD51-3C26D9CB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195" y="1524000"/>
            <a:ext cx="7772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Modeling matrices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Scale S_{LA}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Translate base of LA to origin T_{LA}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World matrices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User specified rotation R_{LAW}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Translate onto base T_{LAW}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Rotate according to base spec. R_{BW}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All together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R_{BW}  T_{LAW}  R_{LAW}  T_{LA}  S_{LA}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0CD20D38-EF8A-42A1-AB8B-5CC13E1657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20F85-522C-4CE5-82EC-871E0ACF420C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71765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D3E1FE48-48FC-4992-9B09-F9E187BC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386867"/>
            <a:ext cx="6248400" cy="106680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Upper Arm Matrices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39664081-D9D7-4E80-ACB8-126B2611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356" y="1630017"/>
            <a:ext cx="8763000" cy="47244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Modeling matrices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Scale S_{UA}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Translate base to origin T_{UA}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World matrices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User specified rotation R_{UAW}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Translate onto upper arm T_{UAW}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Rotate according to lower arm spec. R_{LAW}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Translate onto base T_{LAW}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Rotate according to base spec. R_{BW}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All together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R_{BW}  T_{LAW} R_{LAW} T_{UAW} R_{UAW}  T_{UA}  S_{UA}</a:t>
            </a: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D499158D-EA6F-4C31-A2FC-E0A1B602EB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5C41CA-EA76-4EA4-817B-16B960D49EB7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52194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F76DAB1A-C9BF-4B93-9C88-A5BD28184C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FC747F-779E-48FF-AF84-02B51B3452A9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16D71E55-82C8-4CE1-8A5A-03F4C37D7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320743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WebGL Code for </a:t>
            </a:r>
            <a:r>
              <a:rPr lang="en-US" altLang="en-US" dirty="0" err="1">
                <a:ea typeface="ＭＳ Ｐゴシック" panose="020B0600070205080204" pitchFamily="34" charset="-128"/>
              </a:rPr>
              <a:t>RobotArm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724" name="Text Box 5">
            <a:extLst>
              <a:ext uri="{FF2B5EF4-FFF2-40B4-BE49-F238E27FC236}">
                <a16:creationId xmlns:a16="http://schemas.microsoft.com/office/drawing/2014/main" id="{027233AB-35F4-46E5-BB85-EA4A3443F4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2817" y="1836048"/>
            <a:ext cx="9144000" cy="4724400"/>
          </a:xfrm>
          <a:noFill/>
        </p:spPr>
        <p:txBody>
          <a:bodyPr>
            <a:normAutofit fontScale="92500" lnSpcReduction="20000"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var render = function() {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gl.clear</a:t>
            </a:r>
            <a:r>
              <a:rPr lang="en-US" altLang="en-US" sz="1800" dirty="0">
                <a:ea typeface="ＭＳ Ｐゴシック" panose="020B0600070205080204" pitchFamily="34" charset="-128"/>
              </a:rPr>
              <a:t>(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gl.COLOR_BUFFER_BIT</a:t>
            </a:r>
            <a:r>
              <a:rPr lang="en-US" altLang="en-US" sz="1800" dirty="0">
                <a:ea typeface="ＭＳ Ｐゴシック" panose="020B0600070205080204" pitchFamily="34" charset="-128"/>
              </a:rPr>
              <a:t> |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gl.DEPTH_BUFFER_BIT</a:t>
            </a:r>
            <a:r>
              <a:rPr lang="en-US" altLang="en-US" sz="1800" dirty="0">
                <a:ea typeface="ＭＳ Ｐゴシック" panose="020B0600070205080204" pitchFamily="34" charset="-128"/>
              </a:rPr>
              <a:t> 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</a:t>
            </a:r>
            <a:r>
              <a:rPr lang="en-US" altLang="en-US" sz="1800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modelViewMatrix</a:t>
            </a:r>
            <a:r>
              <a:rPr lang="en-US" altLang="en-US" sz="18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= rotate(theta[Base], 0, 1, 0 );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   base();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</a:t>
            </a:r>
            <a:r>
              <a:rPr lang="en-US" altLang="en-US" sz="1800" dirty="0" err="1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modelViewMatrix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 = </a:t>
            </a:r>
            <a:r>
              <a:rPr lang="en-US" altLang="en-US" sz="1800" dirty="0" err="1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mult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sz="1800" dirty="0" err="1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modelViewMatrix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, translate(0.0, BASE_HEIGHT, 0.0));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en-US" sz="1800" dirty="0" err="1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modelViewMatrix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 = </a:t>
            </a:r>
            <a:r>
              <a:rPr lang="en-US" altLang="en-US" sz="1800" dirty="0" err="1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mult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sz="1800" dirty="0" err="1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modelViewMatrix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, rotate(theta[</a:t>
            </a:r>
            <a:r>
              <a:rPr lang="en-US" altLang="en-US" sz="1800" dirty="0" err="1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LowerArm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], 0, 0, 1 ));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en-US" sz="1800" dirty="0" err="1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lowerArm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();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rgbClr val="FFC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</a:t>
            </a:r>
            <a:r>
              <a:rPr lang="en-US" altLang="en-US" sz="1800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modelViewMatrix</a:t>
            </a:r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= </a:t>
            </a:r>
            <a:r>
              <a:rPr lang="en-US" altLang="en-US" sz="1800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mult</a:t>
            </a:r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sz="1800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modelViewMatrix</a:t>
            </a:r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, translate(0.0, LOWER_ARM_HEIGHT, 0.0));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en-US" sz="1800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modelViewMatrix</a:t>
            </a:r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= </a:t>
            </a:r>
            <a:r>
              <a:rPr lang="en-US" altLang="en-US" sz="1800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mult</a:t>
            </a:r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sz="1800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modelViewMatrix</a:t>
            </a:r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, rotate(theta[</a:t>
            </a:r>
            <a:r>
              <a:rPr lang="en-US" altLang="en-US" sz="1800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UpperArm</a:t>
            </a:r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], 0, 0, 1)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en-US" sz="1800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upperArm</a:t>
            </a:r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();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requestAnimFrame</a:t>
            </a:r>
            <a:r>
              <a:rPr lang="en-US" altLang="en-US" sz="1800" dirty="0">
                <a:ea typeface="ＭＳ Ｐゴシック" panose="020B0600070205080204" pitchFamily="34" charset="-128"/>
              </a:rPr>
              <a:t>(render);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}</a:t>
            </a:r>
            <a:endParaRPr lang="en-US" altLang="en-US" sz="18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A4AC3-2E7C-445D-AED4-9FCC092174A6}"/>
              </a:ext>
            </a:extLst>
          </p:cNvPr>
          <p:cNvSpPr txBox="1"/>
          <p:nvPr/>
        </p:nvSpPr>
        <p:spPr>
          <a:xfrm>
            <a:off x="8387755" y="1607195"/>
            <a:ext cx="31645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World transformations built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Modeling transformations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are in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base(),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lowerarm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(),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upperarm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3105711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>
            <a:extLst>
              <a:ext uri="{FF2B5EF4-FFF2-40B4-BE49-F238E27FC236}">
                <a16:creationId xmlns:a16="http://schemas.microsoft.com/office/drawing/2014/main" id="{92F21DD3-ADF7-4B14-9541-E53413B151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738D54-AF2D-41EE-B035-5C3D3B6FC888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67E88FB7-0D84-481F-9A19-DB0D6788B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310404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Humanoid Figure Demo</a:t>
            </a:r>
          </a:p>
        </p:txBody>
      </p:sp>
      <p:pic>
        <p:nvPicPr>
          <p:cNvPr id="35845" name="Picture 4" descr="C:\BOOK\OpenGL\Paul Final\jpeg_new\AN09F12.jpg">
            <a:extLst>
              <a:ext uri="{FF2B5EF4-FFF2-40B4-BE49-F238E27FC236}">
                <a16:creationId xmlns:a16="http://schemas.microsoft.com/office/drawing/2014/main" id="{287AB23A-11CA-4CB8-BE61-408963C3E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26" y="2184877"/>
            <a:ext cx="1644650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5" descr="C:\BOOK\OpenGL\Paul Final\jpeg_new\AN09F13.jpg">
            <a:extLst>
              <a:ext uri="{FF2B5EF4-FFF2-40B4-BE49-F238E27FC236}">
                <a16:creationId xmlns:a16="http://schemas.microsoft.com/office/drawing/2014/main" id="{E18D8A4F-5D96-4E89-8911-F2ACDB0C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2514600"/>
            <a:ext cx="5121275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66342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>
            <a:extLst>
              <a:ext uri="{FF2B5EF4-FFF2-40B4-BE49-F238E27FC236}">
                <a16:creationId xmlns:a16="http://schemas.microsoft.com/office/drawing/2014/main" id="{06F54B1B-46D7-406D-ABF0-61852C355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BC759-C57A-450A-906E-BD7CD9EA3B4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C8887AC7-4814-4470-9CD7-9E9D8C44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1800" y="271669"/>
            <a:ext cx="6248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Building the Model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87759525-762F-4650-9793-B1411B50B2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0652" y="1656522"/>
            <a:ext cx="10737574" cy="276639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Each part built from prototype cube with extents [-0.5, 0.5] in </a:t>
            </a:r>
            <a:r>
              <a:rPr lang="en-US" altLang="en-US" dirty="0" err="1">
                <a:ea typeface="ＭＳ Ｐゴシック" panose="020B0600070205080204" pitchFamily="34" charset="-128"/>
              </a:rPr>
              <a:t>x,y,z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sz="2000" dirty="0">
                <a:ea typeface="ＭＳ Ｐゴシック" panose="020B0600070205080204" pitchFamily="34" charset="-128"/>
              </a:rPr>
              <a:t>Could swap out with more complex geometry: ellipsoids and cylinders</a:t>
            </a: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Instance Matrix for each part created in functions with part name</a:t>
            </a:r>
          </a:p>
          <a:p>
            <a:pPr lvl="1">
              <a:defRPr/>
            </a:pPr>
            <a:r>
              <a:rPr lang="en-US" altLang="en-US" sz="20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torso(), </a:t>
            </a:r>
            <a:r>
              <a:rPr lang="en-US" altLang="en-US" sz="20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leftUpperArm</a:t>
            </a:r>
            <a:r>
              <a:rPr lang="en-US" altLang="en-US" sz="20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(), </a:t>
            </a:r>
            <a:r>
              <a:rPr lang="en-US" altLang="en-US" sz="20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etc</a:t>
            </a:r>
            <a:endParaRPr lang="en-US" altLang="en-US" sz="20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sz="2000" dirty="0">
                <a:latin typeface="Tw Cen MT (Body)"/>
                <a:ea typeface="ＭＳ Ｐゴシック" panose="020B0600070205080204" pitchFamily="34" charset="-128"/>
              </a:rPr>
              <a:t>Combined with current </a:t>
            </a:r>
            <a:r>
              <a:rPr lang="en-US" altLang="en-US" sz="2000" dirty="0" err="1">
                <a:latin typeface="Tw Cen MT (Body)"/>
                <a:ea typeface="ＭＳ Ｐゴシック" panose="020B0600070205080204" pitchFamily="34" charset="-128"/>
              </a:rPr>
              <a:t>modelview</a:t>
            </a:r>
            <a:r>
              <a:rPr lang="en-US" altLang="en-US" sz="2000" dirty="0">
                <a:latin typeface="Tw Cen MT (Body)"/>
                <a:ea typeface="ＭＳ Ｐゴシック" panose="020B0600070205080204" pitchFamily="34" charset="-128"/>
              </a:rPr>
              <a:t> and draw</a:t>
            </a:r>
            <a:br>
              <a:rPr lang="en-US" altLang="en-US" sz="2000" dirty="0">
                <a:latin typeface="+mj-lt"/>
                <a:ea typeface="ＭＳ Ｐゴシック" panose="020B0600070205080204" pitchFamily="34" charset="-128"/>
              </a:rPr>
            </a:br>
            <a:endParaRPr lang="en-US" altLang="en-US" sz="2000" dirty="0"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2E3AB-B537-48AD-986F-73EEF48E67AA}"/>
              </a:ext>
            </a:extLst>
          </p:cNvPr>
          <p:cNvSpPr txBox="1"/>
          <p:nvPr/>
        </p:nvSpPr>
        <p:spPr>
          <a:xfrm>
            <a:off x="464398" y="4278007"/>
            <a:ext cx="123642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function head() {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instanceMatrix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modelViewMatrix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translate(0.0, 0.5 *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headHeight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0.0 ));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instanceMatrix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instanceMatrix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scale4(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headWidth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headHeight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headWidth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);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gl.uniformMatrix4fv(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modelViewMatrixLoc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false, flatten(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instanceMatrix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));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gl.uniform4fv(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colorLoc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flatten(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headColor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);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for(var i =0; i&lt;6; i++)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gl.drawArrays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gl.TRIANGLE_FAN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4*i, 4);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15307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45C14BE3-1B9D-4B43-8334-063F20BCF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8D9AB7-A65E-4695-822E-520EEE056DE5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5F3BE3CF-58D9-4C8F-98FF-492C123655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Tree Data Structure for Humanoid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298E8E58-0610-4558-8659-8C21771391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Need to deal with multiple children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How do we represent a more general tree?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How do we traverse such a data structure?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Animation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How to use dynamically?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we create and delete nodes during execution?</a:t>
            </a:r>
          </a:p>
        </p:txBody>
      </p:sp>
    </p:spTree>
    <p:extLst>
      <p:ext uri="{BB962C8B-B14F-4D97-AF65-F5344CB8AC3E}">
        <p14:creationId xmlns:p14="http://schemas.microsoft.com/office/powerpoint/2010/main" val="40523089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:a16="http://schemas.microsoft.com/office/drawing/2014/main" id="{14C41DFF-BDCB-4986-8A5D-1ACC8661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692AE-6B65-4CA7-9C09-11E6BE22E07F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F867D753-3BDD-4FBB-8E1C-5106A7556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108020"/>
            <a:ext cx="6248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Tree with Matrices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4D902245-6500-49F3-AE7B-3DFD1D079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24826" y="5341937"/>
            <a:ext cx="8153400" cy="1447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Pre-order traversal (root, left, right)</a:t>
            </a: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Stack-based traversal -- push, pop operations</a:t>
            </a:r>
          </a:p>
        </p:txBody>
      </p:sp>
      <p:pic>
        <p:nvPicPr>
          <p:cNvPr id="37893" name="Picture 4" descr="C:\BOOK\OpenGL\Paul Final\jpeg_new\AN09F14.jpg">
            <a:extLst>
              <a:ext uri="{FF2B5EF4-FFF2-40B4-BE49-F238E27FC236}">
                <a16:creationId xmlns:a16="http://schemas.microsoft.com/office/drawing/2014/main" id="{DC1E92A5-4AAC-4E2A-9400-ED6E952E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466780"/>
            <a:ext cx="76962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07951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9397374E-0B63-4072-8AB4-F62E8725F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DB152A-CFF2-4254-828F-C9B44B6BC491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7D4E7FB0-D0CA-4827-BE74-9FCD160AF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1045" y="419100"/>
            <a:ext cx="9312966" cy="10668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Left-Child, Right-Sibling Tree data structure</a:t>
            </a:r>
          </a:p>
        </p:txBody>
      </p:sp>
      <p:pic>
        <p:nvPicPr>
          <p:cNvPr id="39940" name="Picture 4" descr="C:\BOOK\OpenGL\Paul Final\jpeg_new\AN09F15.jpg">
            <a:extLst>
              <a:ext uri="{FF2B5EF4-FFF2-40B4-BE49-F238E27FC236}">
                <a16:creationId xmlns:a16="http://schemas.microsoft.com/office/drawing/2014/main" id="{C52F054D-9625-4D11-BD9C-29C3C587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6" b="4839"/>
          <a:stretch>
            <a:fillRect/>
          </a:stretch>
        </p:blipFill>
        <p:spPr bwMode="auto">
          <a:xfrm>
            <a:off x="2514600" y="2438400"/>
            <a:ext cx="2838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5" descr="C:\BOOK\OpenGL\Paul Final\jpeg_new\AN09F15.jpg">
            <a:extLst>
              <a:ext uri="{FF2B5EF4-FFF2-40B4-BE49-F238E27FC236}">
                <a16:creationId xmlns:a16="http://schemas.microsoft.com/office/drawing/2014/main" id="{E3C11956-619D-4321-8E7A-F30FC51A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4"/>
          <a:stretch>
            <a:fillRect/>
          </a:stretch>
        </p:blipFill>
        <p:spPr bwMode="auto">
          <a:xfrm>
            <a:off x="6400800" y="2438400"/>
            <a:ext cx="35052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Line 11">
            <a:extLst>
              <a:ext uri="{FF2B5EF4-FFF2-40B4-BE49-F238E27FC236}">
                <a16:creationId xmlns:a16="http://schemas.microsoft.com/office/drawing/2014/main" id="{0A09AEFB-3746-4E28-A970-C0CDDB164F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2438400"/>
            <a:ext cx="4419600" cy="304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9943" name="Line 12">
            <a:extLst>
              <a:ext uri="{FF2B5EF4-FFF2-40B4-BE49-F238E27FC236}">
                <a16:creationId xmlns:a16="http://schemas.microsoft.com/office/drawing/2014/main" id="{5EE7E71F-91EC-4D97-B899-1F7B4072BD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400" y="3200400"/>
            <a:ext cx="35052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9944" name="Line 13">
            <a:extLst>
              <a:ext uri="{FF2B5EF4-FFF2-40B4-BE49-F238E27FC236}">
                <a16:creationId xmlns:a16="http://schemas.microsoft.com/office/drawing/2014/main" id="{115D7F7E-EE5F-4EBA-8249-4AF1E103D7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57600" y="3657600"/>
            <a:ext cx="28194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9945" name="Line 14">
            <a:extLst>
              <a:ext uri="{FF2B5EF4-FFF2-40B4-BE49-F238E27FC236}">
                <a16:creationId xmlns:a16="http://schemas.microsoft.com/office/drawing/2014/main" id="{150E8664-7400-4F7B-AF37-197BA9AAEE6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5800" y="3581400"/>
            <a:ext cx="25146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9946" name="Line 15">
            <a:extLst>
              <a:ext uri="{FF2B5EF4-FFF2-40B4-BE49-F238E27FC236}">
                <a16:creationId xmlns:a16="http://schemas.microsoft.com/office/drawing/2014/main" id="{5E5A1468-B445-48A8-B1C0-B7A0F132AF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4343400"/>
            <a:ext cx="43434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417651-7486-4FD7-944D-56AE38B8AAD6}"/>
              </a:ext>
            </a:extLst>
          </p:cNvPr>
          <p:cNvSpPr txBox="1"/>
          <p:nvPr/>
        </p:nvSpPr>
        <p:spPr>
          <a:xfrm>
            <a:off x="3130826" y="5883275"/>
            <a:ext cx="525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Each node holds a pointer to left-child and right-sibling</a:t>
            </a:r>
          </a:p>
        </p:txBody>
      </p:sp>
    </p:spTree>
    <p:extLst>
      <p:ext uri="{BB962C8B-B14F-4D97-AF65-F5344CB8AC3E}">
        <p14:creationId xmlns:p14="http://schemas.microsoft.com/office/powerpoint/2010/main" val="186191365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>
            <a:extLst>
              <a:ext uri="{FF2B5EF4-FFF2-40B4-BE49-F238E27FC236}">
                <a16:creationId xmlns:a16="http://schemas.microsoft.com/office/drawing/2014/main" id="{CC859EB5-0030-4534-9A22-9A34166B3F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8B6A83-8C3C-4A63-B126-C8827EFC21E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262070FE-EB6A-4B74-B9DF-6631931588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Tree node Structure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6F217AC1-898B-471C-AF78-EA2C0AD18B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At each node we need to store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Pointer to sibling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Pointer to child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Pointer to a function that draws the object represented by the node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Instance of prototype create here (call it “M”)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World transformation matrix for this instance “W”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(parent’s world matrix) * W * M</a:t>
            </a:r>
          </a:p>
        </p:txBody>
      </p:sp>
    </p:spTree>
    <p:extLst>
      <p:ext uri="{BB962C8B-B14F-4D97-AF65-F5344CB8AC3E}">
        <p14:creationId xmlns:p14="http://schemas.microsoft.com/office/powerpoint/2010/main" val="881916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>
            <a:extLst>
              <a:ext uri="{FF2B5EF4-FFF2-40B4-BE49-F238E27FC236}">
                <a16:creationId xmlns:a16="http://schemas.microsoft.com/office/drawing/2014/main" id="{2878D3D7-199D-4C3E-B8E4-2D9E793DDF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5D32AA35-BF03-4D8B-812D-E8EA794399F1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24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4B13D37A-7497-45B8-A589-37F9AAC2D3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Ambient Light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146BF8FB-6343-4341-A126-6950BD4B4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Ambient light is the result of multiple interactions between light sources and the objects in the environment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Amount and color depend on both the color of the light(s) and the material properties of the object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Add 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 to diffuse and specular terms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>
            <a:extLst>
              <a:ext uri="{FF2B5EF4-FFF2-40B4-BE49-F238E27FC236}">
                <a16:creationId xmlns:a16="http://schemas.microsoft.com/office/drawing/2014/main" id="{5843649A-85EF-4F67-A781-2E911441D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706E04-2F37-4D44-AA91-D199B34615A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E57C9826-6462-4D29-8299-579357460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41439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Creating a tree node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A0019B94-7682-4AF9-832D-642BF36B08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7104" y="1908313"/>
            <a:ext cx="8686800" cy="4724400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function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createNode</a:t>
            </a:r>
            <a:r>
              <a:rPr lang="en-US" altLang="en-US" sz="2800" dirty="0">
                <a:ea typeface="ＭＳ Ｐゴシック" panose="020B0600070205080204" pitchFamily="34" charset="-128"/>
              </a:rPr>
              <a:t>(transform, render, sibling, child) {</a:t>
            </a:r>
          </a:p>
          <a:p>
            <a:pPr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    var node = {</a:t>
            </a:r>
          </a:p>
          <a:p>
            <a:pPr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    	transform: transform,</a:t>
            </a:r>
          </a:p>
          <a:p>
            <a:pPr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    	render: render,</a:t>
            </a:r>
          </a:p>
          <a:p>
            <a:pPr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    	sibling: sibling,</a:t>
            </a:r>
          </a:p>
          <a:p>
            <a:pPr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    	child: child</a:t>
            </a:r>
          </a:p>
          <a:p>
            <a:pPr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    }</a:t>
            </a:r>
          </a:p>
          <a:p>
            <a:pPr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    return node;</a:t>
            </a:r>
          </a:p>
          <a:p>
            <a:pPr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}</a:t>
            </a:r>
            <a:r>
              <a:rPr lang="en-US" altLang="en-US" sz="2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9249937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>
            <a:extLst>
              <a:ext uri="{FF2B5EF4-FFF2-40B4-BE49-F238E27FC236}">
                <a16:creationId xmlns:a16="http://schemas.microsoft.com/office/drawing/2014/main" id="{2D4F27AB-F38C-4E97-AF69-90A8D1EFB0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1E6005-1FDD-4C0C-A770-404090910C4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999AE116-B8DD-4D4B-8058-9B91143FD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More Details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132F359E-BD41-4B31-B157-9A0FBD3639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position of figure is determined by 11 joint angles stored in </a:t>
            </a:r>
            <a:r>
              <a:rPr lang="en-US" altLang="en-US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theta[11]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Animate by changing the angles and redisplaying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Because the matrix is formed using the model-view matrix, we want to first push original model-view matrix on matrix stack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Here it is the identity, but it could be the </a:t>
            </a:r>
            <a:r>
              <a:rPr lang="en-US" altLang="en-US" dirty="0" err="1">
                <a:ea typeface="ＭＳ Ｐゴシック" panose="020B0600070205080204" pitchFamily="34" charset="-128"/>
              </a:rPr>
              <a:t>lookAt</a:t>
            </a:r>
            <a:r>
              <a:rPr lang="en-US" altLang="en-US" dirty="0">
                <a:ea typeface="ＭＳ Ｐゴシック" panose="020B0600070205080204" pitchFamily="34" charset="-128"/>
              </a:rPr>
              <a:t> (world to eye transformation)</a:t>
            </a:r>
          </a:p>
        </p:txBody>
      </p:sp>
    </p:spTree>
    <p:extLst>
      <p:ext uri="{BB962C8B-B14F-4D97-AF65-F5344CB8AC3E}">
        <p14:creationId xmlns:p14="http://schemas.microsoft.com/office/powerpoint/2010/main" val="101923616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>
            <a:extLst>
              <a:ext uri="{FF2B5EF4-FFF2-40B4-BE49-F238E27FC236}">
                <a16:creationId xmlns:a16="http://schemas.microsoft.com/office/drawing/2014/main" id="{C46A6393-45C6-4A7D-9705-ED311357BA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BF3C3-11E9-489F-A0B1-6FAAB3F00C49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E40DB903-3BA1-4AE5-B709-5C0B013940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8975" y="9042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Traversal: track Stack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3E13E214-08BA-4C7B-8701-F90C09B1B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518070"/>
            <a:ext cx="4131376" cy="533993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3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</a:t>
            </a:r>
            <a:r>
              <a:rPr lang="en-US" altLang="en-US" sz="49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6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PushMatrix</a:t>
            </a: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en-US" sz="64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Rotate (…) (from node)</a:t>
            </a: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en-US" sz="640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torso()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en-US" sz="64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Rotate (…)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en-US" sz="640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head()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en-US" sz="6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PopMatrix</a:t>
            </a: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en-US" sz="6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PushMatrix</a:t>
            </a: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en-US" sz="64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Translate(…)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Rotate(…)</a:t>
            </a:r>
            <a:b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6400" dirty="0" err="1">
                <a:solidFill>
                  <a:srgbClr val="00B05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left_upper_arm</a:t>
            </a:r>
            <a:r>
              <a:rPr lang="en-US" altLang="en-US" sz="640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6400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en-US" sz="6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PushMatrix</a:t>
            </a: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Translate(…)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Rotate(…)</a:t>
            </a:r>
            <a:b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6400" dirty="0" err="1">
                <a:solidFill>
                  <a:srgbClr val="00B05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left_Lower_arm</a:t>
            </a:r>
            <a:r>
              <a:rPr lang="en-US" altLang="en-US" sz="640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</a:t>
            </a:r>
            <a:r>
              <a:rPr lang="en-US" altLang="en-US" sz="6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Popmatrix</a:t>
            </a:r>
            <a:endParaRPr lang="en-US" altLang="en-US" sz="6400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6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	</a:t>
            </a:r>
            <a:r>
              <a:rPr lang="en-US" altLang="en-US" sz="6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Popmatrix</a:t>
            </a:r>
            <a:endParaRPr lang="en-US" altLang="en-US" sz="6400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9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9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 </a:t>
            </a:r>
          </a:p>
        </p:txBody>
      </p:sp>
      <p:sp>
        <p:nvSpPr>
          <p:cNvPr id="38919" name="Text Box 6">
            <a:extLst>
              <a:ext uri="{FF2B5EF4-FFF2-40B4-BE49-F238E27FC236}">
                <a16:creationId xmlns:a16="http://schemas.microsoft.com/office/drawing/2014/main" id="{40D54492-637D-4843-8A6C-2D269D612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97" y="1479078"/>
            <a:ext cx="50706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save present model-view matrix (identity matrix)</a:t>
            </a:r>
          </a:p>
        </p:txBody>
      </p:sp>
      <p:sp>
        <p:nvSpPr>
          <p:cNvPr id="38920" name="Text Box 7">
            <a:extLst>
              <a:ext uri="{FF2B5EF4-FFF2-40B4-BE49-F238E27FC236}">
                <a16:creationId xmlns:a16="http://schemas.microsoft.com/office/drawing/2014/main" id="{E71F9384-2739-42D7-8263-DA9274B48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580" y="2501852"/>
            <a:ext cx="65792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update model-view matrix for head, follow torso</a:t>
            </a:r>
          </a:p>
        </p:txBody>
      </p:sp>
      <p:sp>
        <p:nvSpPr>
          <p:cNvPr id="38922" name="Text Box 9">
            <a:extLst>
              <a:ext uri="{FF2B5EF4-FFF2-40B4-BE49-F238E27FC236}">
                <a16:creationId xmlns:a16="http://schemas.microsoft.com/office/drawing/2014/main" id="{B8355D0F-627C-403A-8C46-D4FCC7896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0862" y="3228945"/>
            <a:ext cx="34547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recover torso model-view matrix</a:t>
            </a:r>
          </a:p>
        </p:txBody>
      </p:sp>
      <p:sp>
        <p:nvSpPr>
          <p:cNvPr id="38924" name="Text Box 11">
            <a:extLst>
              <a:ext uri="{FF2B5EF4-FFF2-40B4-BE49-F238E27FC236}">
                <a16:creationId xmlns:a16="http://schemas.microsoft.com/office/drawing/2014/main" id="{8C840DB1-A14E-4D7C-ACAD-C5E5AD28B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5673" y="3654764"/>
            <a:ext cx="1479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save it again</a:t>
            </a:r>
          </a:p>
        </p:txBody>
      </p:sp>
      <p:sp>
        <p:nvSpPr>
          <p:cNvPr id="38926" name="Text Box 13">
            <a:extLst>
              <a:ext uri="{FF2B5EF4-FFF2-40B4-BE49-F238E27FC236}">
                <a16:creationId xmlns:a16="http://schemas.microsoft.com/office/drawing/2014/main" id="{A5F3359A-EE3F-4E8F-8089-7A78D606B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1923" y="4306438"/>
            <a:ext cx="6778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update model-view matrix for left upper arm</a:t>
            </a:r>
          </a:p>
        </p:txBody>
      </p:sp>
      <p:sp>
        <p:nvSpPr>
          <p:cNvPr id="38928" name="Text Box 15">
            <a:extLst>
              <a:ext uri="{FF2B5EF4-FFF2-40B4-BE49-F238E27FC236}">
                <a16:creationId xmlns:a16="http://schemas.microsoft.com/office/drawing/2014/main" id="{2CFDD354-E1E2-444B-A948-E5578A523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8718" y="5201375"/>
            <a:ext cx="70067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recover and save original model-view matrix again</a:t>
            </a:r>
          </a:p>
        </p:txBody>
      </p:sp>
      <p:sp>
        <p:nvSpPr>
          <p:cNvPr id="38930" name="Text Box 17">
            <a:extLst>
              <a:ext uri="{FF2B5EF4-FFF2-40B4-BE49-F238E27FC236}">
                <a16:creationId xmlns:a16="http://schemas.microsoft.com/office/drawing/2014/main" id="{4AFCDB21-6B50-46EC-A292-4629EA492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501" y="6065837"/>
            <a:ext cx="21323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rest of code ...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C41526-5271-411C-AF88-BCA08D6AB407}"/>
              </a:ext>
            </a:extLst>
          </p:cNvPr>
          <p:cNvSpPr/>
          <p:nvPr/>
        </p:nvSpPr>
        <p:spPr>
          <a:xfrm>
            <a:off x="7827995" y="1981904"/>
            <a:ext cx="3724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model-view matrix for torso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D5E80-70F9-47C8-A3F0-44A6C0035D61}"/>
              </a:ext>
            </a:extLst>
          </p:cNvPr>
          <p:cNvSpPr txBox="1"/>
          <p:nvPr/>
        </p:nvSpPr>
        <p:spPr>
          <a:xfrm>
            <a:off x="3851156" y="1480338"/>
            <a:ext cx="43655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MV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M_tor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InstanceMatrix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MV * T * S) draw torso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MV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M_tor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M_head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InstanceMatrix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MV * T * S) draw head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MV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M_tor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MV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M_tor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M_lua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InstanceMatrix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MV * T * S) draw LUA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MV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M_tor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M_lua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*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M_la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InstanceMatrix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MV * T * S) draw LLA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M_tor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M_lua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82362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>
            <a:extLst>
              <a:ext uri="{FF2B5EF4-FFF2-40B4-BE49-F238E27FC236}">
                <a16:creationId xmlns:a16="http://schemas.microsoft.com/office/drawing/2014/main" id="{3782DBFA-D99D-4C34-ABBD-0EC0A545E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D5692-5142-4D4B-9CAE-14A94115003D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7E8C61E2-9416-4547-AAF0-980EFC49E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90608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Initializing Nodes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1B370B92-F1AD-4381-AB80-B18415382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1417" y="1686785"/>
            <a:ext cx="11495296" cy="4724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function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initNodes</a:t>
            </a:r>
            <a:r>
              <a:rPr lang="en-US" altLang="en-US" b="1" dirty="0">
                <a:ea typeface="ＭＳ Ｐゴシック" panose="020B0600070205080204" pitchFamily="34" charset="-128"/>
              </a:rPr>
              <a:t>(Id) </a:t>
            </a:r>
            <a:r>
              <a:rPr lang="en-US" altLang="en-US" dirty="0">
                <a:ea typeface="ＭＳ Ｐゴシック" panose="020B0600070205080204" pitchFamily="34" charset="-128"/>
              </a:rPr>
              <a:t>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var m = mat4();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switch(Id) {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1500" dirty="0">
                <a:ea typeface="ＭＳ Ｐゴシック" panose="020B0600070205080204" pitchFamily="34" charset="-128"/>
              </a:rPr>
              <a:t>        </a:t>
            </a:r>
            <a:r>
              <a:rPr lang="en-US" altLang="en-US" sz="2000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case </a:t>
            </a:r>
            <a:r>
              <a:rPr lang="en-US" altLang="en-US" sz="2000" dirty="0" err="1">
                <a:solidFill>
                  <a:srgbClr val="00B0F0"/>
                </a:solidFill>
                <a:ea typeface="ＭＳ Ｐゴシック" panose="020B0600070205080204" pitchFamily="34" charset="-128"/>
              </a:rPr>
              <a:t>torsoId</a:t>
            </a:r>
            <a:r>
              <a:rPr lang="en-US" altLang="en-US" sz="2000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            m = rotate(theta[</a:t>
            </a:r>
            <a:r>
              <a:rPr lang="en-US" altLang="en-US" sz="2000" dirty="0" err="1">
                <a:solidFill>
                  <a:srgbClr val="00B0F0"/>
                </a:solidFill>
                <a:ea typeface="ＭＳ Ｐゴシック" panose="020B0600070205080204" pitchFamily="34" charset="-128"/>
              </a:rPr>
              <a:t>torsoId</a:t>
            </a:r>
            <a:r>
              <a:rPr lang="en-US" altLang="en-US" sz="2000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], 0, 1, 0 );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           figure[</a:t>
            </a:r>
            <a:r>
              <a:rPr lang="en-US" altLang="en-US" sz="2000" dirty="0" err="1">
                <a:solidFill>
                  <a:srgbClr val="00B0F0"/>
                </a:solidFill>
                <a:ea typeface="ＭＳ Ｐゴシック" panose="020B0600070205080204" pitchFamily="34" charset="-128"/>
              </a:rPr>
              <a:t>torsoId</a:t>
            </a:r>
            <a:r>
              <a:rPr lang="en-US" altLang="en-US" sz="2000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] = </a:t>
            </a:r>
            <a:r>
              <a:rPr lang="en-US" altLang="en-US" sz="2000" dirty="0" err="1">
                <a:solidFill>
                  <a:srgbClr val="00B0F0"/>
                </a:solidFill>
                <a:ea typeface="ＭＳ Ｐゴシック" panose="020B0600070205080204" pitchFamily="34" charset="-128"/>
              </a:rPr>
              <a:t>createNode</a:t>
            </a:r>
            <a:r>
              <a:rPr lang="en-US" altLang="en-US" sz="2000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( m, torso, null, </a:t>
            </a:r>
            <a:r>
              <a:rPr lang="en-US" altLang="en-US" sz="2000" dirty="0" err="1">
                <a:solidFill>
                  <a:srgbClr val="00B0F0"/>
                </a:solidFill>
                <a:ea typeface="ＭＳ Ｐゴシック" panose="020B0600070205080204" pitchFamily="34" charset="-128"/>
              </a:rPr>
              <a:t>headId</a:t>
            </a:r>
            <a:r>
              <a:rPr lang="en-US" altLang="en-US" sz="2000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 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           break;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</a:t>
            </a:r>
            <a:endParaRPr lang="en-US" altLang="en-US" dirty="0">
              <a:solidFill>
                <a:srgbClr val="92D050"/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     </a:t>
            </a: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case </a:t>
            </a:r>
            <a:r>
              <a:rPr lang="en-US" altLang="en-US" dirty="0" err="1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headId</a:t>
            </a: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           m = translate(0.0, torsoHeight+0.5*</a:t>
            </a:r>
            <a:r>
              <a:rPr lang="en-US" altLang="en-US" sz="2000" dirty="0" err="1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headHeight</a:t>
            </a: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, 0.0);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           m = </a:t>
            </a:r>
            <a:r>
              <a:rPr lang="en-US" altLang="en-US" sz="2000" dirty="0" err="1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mult</a:t>
            </a: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(m, rotate(theta[head1Id], 1, 0, 0))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           m = </a:t>
            </a:r>
            <a:r>
              <a:rPr lang="en-US" altLang="en-US" sz="2000" dirty="0" err="1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mult</a:t>
            </a: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(m, rotate(theta[head2Id], 0, 1, 0));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           m = </a:t>
            </a:r>
            <a:r>
              <a:rPr lang="en-US" altLang="en-US" sz="2000" dirty="0" err="1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mult</a:t>
            </a: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(m, translate(0.0, -0.5*</a:t>
            </a:r>
            <a:r>
              <a:rPr lang="en-US" altLang="en-US" sz="2000" dirty="0" err="1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headHeight</a:t>
            </a: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, 0.0));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           figure[</a:t>
            </a:r>
            <a:r>
              <a:rPr lang="en-US" altLang="en-US" sz="2000" dirty="0" err="1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headId</a:t>
            </a: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] = </a:t>
            </a:r>
            <a:r>
              <a:rPr lang="en-US" altLang="en-US" sz="2000" dirty="0" err="1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createNode</a:t>
            </a: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( m, head, </a:t>
            </a:r>
            <a:r>
              <a:rPr lang="en-US" altLang="en-US" sz="2000" dirty="0" err="1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leftUpperArmId</a:t>
            </a: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, null);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ea typeface="ＭＳ Ｐゴシック" panose="020B0600070205080204" pitchFamily="34" charset="-128"/>
              </a:rPr>
              <a:t>           break;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C1A27-EA6A-455E-A988-02C19AF55D9C}"/>
              </a:ext>
            </a:extLst>
          </p:cNvPr>
          <p:cNvSpPr txBox="1"/>
          <p:nvPr/>
        </p:nvSpPr>
        <p:spPr>
          <a:xfrm>
            <a:off x="8487259" y="1686785"/>
            <a:ext cx="220765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Events that change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the joint angles cause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nodes to be rebuilt</a:t>
            </a:r>
          </a:p>
        </p:txBody>
      </p:sp>
    </p:spTree>
    <p:extLst>
      <p:ext uri="{BB962C8B-B14F-4D97-AF65-F5344CB8AC3E}">
        <p14:creationId xmlns:p14="http://schemas.microsoft.com/office/powerpoint/2010/main" val="286323888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22443DE4-23B5-4FBC-A8F6-7C1600A20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3C0D7-9A69-4F2A-8D73-7D3C3F0BC6AC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2AA901E4-DC76-4AC7-AB14-9A18D3382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288" y="-26504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Preorder Traversal Code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809BDA52-24AD-42CE-B158-E8FFF544D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7366" y="1293667"/>
            <a:ext cx="11609530" cy="54450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function traverse(Id)</a:t>
            </a:r>
            <a:r>
              <a:rPr lang="en-US" altLang="en-US" dirty="0">
                <a:ea typeface="ＭＳ Ｐゴシック" panose="020B0600070205080204" pitchFamily="34" charset="-128"/>
              </a:rPr>
              <a:t> {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   if(Id == null) return;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  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stack.push</a:t>
            </a:r>
            <a:r>
              <a:rPr lang="en-US" altLang="en-US" sz="2000" dirty="0"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modelViewMatrix</a:t>
            </a:r>
            <a:r>
              <a:rPr lang="en-US" altLang="en-US" sz="2000" dirty="0">
                <a:ea typeface="ＭＳ Ｐゴシック" panose="020B0600070205080204" pitchFamily="34" charset="-128"/>
              </a:rPr>
              <a:t>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  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modelViewMatrix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mult</a:t>
            </a:r>
            <a:r>
              <a:rPr lang="en-US" altLang="en-US" sz="2000" dirty="0"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modelViewMatrix</a:t>
            </a:r>
            <a:r>
              <a:rPr lang="en-US" altLang="en-US" sz="2000" dirty="0">
                <a:ea typeface="ＭＳ Ｐゴシック" panose="020B0600070205080204" pitchFamily="34" charset="-128"/>
              </a:rPr>
              <a:t>, </a:t>
            </a:r>
            <a:r>
              <a:rPr lang="en-US" altLang="en-US" sz="2000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figure[Id].transform</a:t>
            </a:r>
            <a:r>
              <a:rPr lang="en-US" altLang="en-US" sz="2000" dirty="0">
                <a:ea typeface="ＭＳ Ｐゴシック" panose="020B0600070205080204" pitchFamily="34" charset="-128"/>
              </a:rPr>
              <a:t>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   figure[Id].render();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   </a:t>
            </a:r>
            <a:r>
              <a:rPr lang="en-US" altLang="en-US" sz="2000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if(figure[Id].child </a:t>
            </a:r>
            <a:r>
              <a:rPr lang="en-US" altLang="en-US" sz="2000" dirty="0">
                <a:ea typeface="ＭＳ Ｐゴシック" panose="020B0600070205080204" pitchFamily="34" charset="-128"/>
              </a:rPr>
              <a:t>!= null) 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traverse(figure[Id].child);    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  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modelViewMatrix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stack.pop</a:t>
            </a:r>
            <a:r>
              <a:rPr lang="en-US" altLang="en-US" sz="2000" dirty="0">
                <a:ea typeface="ＭＳ Ｐゴシック" panose="020B0600070205080204" pitchFamily="34" charset="-128"/>
              </a:rPr>
              <a:t>();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   </a:t>
            </a:r>
            <a:r>
              <a:rPr lang="en-US" altLang="en-US" sz="2000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if(figure[Id].sibling </a:t>
            </a:r>
            <a:r>
              <a:rPr lang="en-US" altLang="en-US" sz="2000" dirty="0">
                <a:ea typeface="ＭＳ Ｐゴシック" panose="020B0600070205080204" pitchFamily="34" charset="-128"/>
              </a:rPr>
              <a:t>!= null) 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traverse(figure[Id].sibling);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function render()</a:t>
            </a:r>
            <a:r>
              <a:rPr lang="en-US" altLang="en-US" dirty="0">
                <a:ea typeface="ＭＳ Ｐゴシック" panose="020B0600070205080204" pitchFamily="34" charset="-128"/>
              </a:rPr>
              <a:t>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</a:t>
            </a:r>
            <a:r>
              <a:rPr lang="en-US" altLang="en-US" dirty="0" err="1">
                <a:ea typeface="ＭＳ Ｐゴシック" panose="020B0600070205080204" pitchFamily="34" charset="-128"/>
              </a:rPr>
              <a:t>gl.clear</a:t>
            </a:r>
            <a:r>
              <a:rPr lang="en-US" altLang="en-US" dirty="0">
                <a:ea typeface="ＭＳ Ｐゴシック" panose="020B0600070205080204" pitchFamily="34" charset="-128"/>
              </a:rPr>
              <a:t>( </a:t>
            </a:r>
            <a:r>
              <a:rPr lang="en-US" altLang="en-US" dirty="0" err="1">
                <a:ea typeface="ＭＳ Ｐゴシック" panose="020B0600070205080204" pitchFamily="34" charset="-128"/>
              </a:rPr>
              <a:t>gl.COLOR_BUFFER_BIT</a:t>
            </a:r>
            <a:r>
              <a:rPr lang="en-US" altLang="en-US" dirty="0">
                <a:ea typeface="ＭＳ Ｐゴシック" panose="020B0600070205080204" pitchFamily="34" charset="-128"/>
              </a:rPr>
              <a:t> 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</a:t>
            </a:r>
            <a:r>
              <a:rPr lang="en-US" altLang="en-US" b="1" dirty="0">
                <a:ea typeface="ＭＳ Ｐゴシック" panose="020B0600070205080204" pitchFamily="34" charset="-128"/>
              </a:rPr>
              <a:t>traverse(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torsoId</a:t>
            </a:r>
            <a:r>
              <a:rPr lang="en-US" altLang="en-US" b="1" dirty="0">
                <a:ea typeface="ＭＳ Ｐゴシック" panose="020B0600070205080204" pitchFamily="34" charset="-128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</a:t>
            </a:r>
            <a:r>
              <a:rPr lang="en-US" altLang="en-US" dirty="0" err="1">
                <a:ea typeface="ＭＳ Ｐゴシック" panose="020B0600070205080204" pitchFamily="34" charset="-128"/>
              </a:rPr>
              <a:t>requestAnimFrame</a:t>
            </a:r>
            <a:r>
              <a:rPr lang="en-US" altLang="en-US" dirty="0">
                <a:ea typeface="ＭＳ Ｐゴシック" panose="020B0600070205080204" pitchFamily="34" charset="-128"/>
              </a:rPr>
              <a:t>(render);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}</a:t>
            </a:r>
            <a:endParaRPr lang="en-US" altLang="en-US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875155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>
            <a:extLst>
              <a:ext uri="{FF2B5EF4-FFF2-40B4-BE49-F238E27FC236}">
                <a16:creationId xmlns:a16="http://schemas.microsoft.com/office/drawing/2014/main" id="{A8971216-D9AB-447C-8C10-9F354DBD83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69A33E-CE4A-4D69-88BC-1C2230516F20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39AAC6FE-468E-4772-849A-84CC3BA88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Notes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C398C0DD-3595-40A6-B97D-0FA86801A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We must save model-view matrix before multiplying it by node matrix 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Updated matrix applies to children of node but not to siblings which contain their own matrices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The traversal program applies to any left-child right-sibling tree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The particular tree is encoded in the definition of the individual nodes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The order of traversal matters because of possible state changes in the functions</a:t>
            </a:r>
          </a:p>
        </p:txBody>
      </p:sp>
    </p:spTree>
    <p:extLst>
      <p:ext uri="{BB962C8B-B14F-4D97-AF65-F5344CB8AC3E}">
        <p14:creationId xmlns:p14="http://schemas.microsoft.com/office/powerpoint/2010/main" val="279877914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4905422C-9E05-454A-BB0D-227C92B7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Animation</a:t>
            </a: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6D45983B-3C5A-4E80-93A1-068545859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E9774E-8CA4-48FD-961E-026ECC1E5B32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38314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2C1E1493-7FFC-48C2-B28F-7F86800B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Animate an Articulated Model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EF40DCCD-4209-4B5A-AD54-55EA35E72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Articulated model consists of rigid parts connected by joints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Joints control movement via parameters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angle (rotation) and axis/axes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vector (direction and magnitude)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etc ...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Parameters may be changed over time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Small changes for feeling of continuous change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95AB5665-75F9-492F-ADD9-27058132F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4D693B-48D5-45BE-801A-A996D2A6FC50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82520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752774E9-BAB3-4B3E-AF11-2667783F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Kinematics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BC3CDF6B-A554-4FC1-BE56-CC89E370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Describe the position of the parts of a model based on only the joint angles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Ideally we could set up discrete positions of the model and solve for the joint angles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can be difficult/non-unique/impossible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Simpler solution: </a:t>
            </a:r>
            <a:r>
              <a:rPr lang="en-US" altLang="en-US" b="1" dirty="0">
                <a:ea typeface="ＭＳ Ｐゴシック" panose="020B0600070205080204" pitchFamily="34" charset="-128"/>
              </a:rPr>
              <a:t>key-frame animation</a:t>
            </a: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57504F59-CF11-4F63-A9C7-7096DF731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DCB52-0E4C-4A91-9E18-A2A3CD24A909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1648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F21F4202-95EC-4729-A565-1560A618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Key-frame Animation</a:t>
            </a:r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4CDFDBBE-29B0-4671-8026-FAC8C880F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Define joint angles (</a:t>
            </a:r>
            <a:r>
              <a:rPr lang="en-US" altLang="en-US" dirty="0" err="1">
                <a:ea typeface="ＭＳ Ｐゴシック" panose="020B0600070205080204" pitchFamily="34" charset="-128"/>
              </a:rPr>
              <a:t>etc</a:t>
            </a:r>
            <a:r>
              <a:rPr lang="en-US" altLang="en-US" dirty="0">
                <a:ea typeface="ＭＳ Ｐゴシック" panose="020B0600070205080204" pitchFamily="34" charset="-128"/>
              </a:rPr>
              <a:t>) at key positions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These might be position with large change in model positioning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In-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betweening</a:t>
            </a:r>
            <a:r>
              <a:rPr lang="en-US" altLang="en-US" b="1" dirty="0">
                <a:ea typeface="ＭＳ Ｐゴシック" panose="020B0600070205080204" pitchFamily="34" charset="-128"/>
              </a:rPr>
              <a:t> interpolates to key positions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Piecewise linear interpolation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Key position angles a_0 and a_1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Calculate in-between angle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     a = (</a:t>
            </a:r>
            <a:r>
              <a:rPr lang="en-US" altLang="en-US">
                <a:ea typeface="ＭＳ Ｐゴシック" panose="020B0600070205080204" pitchFamily="34" charset="-128"/>
              </a:rPr>
              <a:t>1-t)*a</a:t>
            </a:r>
            <a:r>
              <a:rPr lang="en-US" altLang="en-US" dirty="0">
                <a:ea typeface="ＭＳ Ｐゴシック" panose="020B0600070205080204" pitchFamily="34" charset="-128"/>
              </a:rPr>
              <a:t>_0 </a:t>
            </a:r>
            <a:r>
              <a:rPr lang="en-US" altLang="en-US">
                <a:ea typeface="ＭＳ Ｐゴシック" panose="020B0600070205080204" pitchFamily="34" charset="-128"/>
              </a:rPr>
              <a:t>+ T*a</a:t>
            </a:r>
            <a:r>
              <a:rPr lang="en-US" altLang="en-US" dirty="0">
                <a:ea typeface="ＭＳ Ｐゴシック" panose="020B0600070205080204" pitchFamily="34" charset="-128"/>
              </a:rPr>
              <a:t>_1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Piecewise cubic interpolation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Examples explained in class</a:t>
            </a: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11176811-47E1-4ED1-8A10-811BA9BB30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0B579A-5CDC-420B-937E-07F67B9BD696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704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>
            <a:extLst>
              <a:ext uri="{FF2B5EF4-FFF2-40B4-BE49-F238E27FC236}">
                <a16:creationId xmlns:a16="http://schemas.microsoft.com/office/drawing/2014/main" id="{1FC4E53B-1531-4901-BC6F-BECD8DF70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7B014142-D905-4C2A-8371-AC892F3B7EC5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25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EBC91415-0D01-4977-8167-6F7283521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2156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Distance Terms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BC0D6E99-D7BE-4A3A-8451-E5A1DAF6A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9844" y="2133600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Light from a point source that reaches a surface is </a:t>
            </a:r>
            <a:r>
              <a:rPr lang="en-US" altLang="en-US" i="1" dirty="0">
                <a:ea typeface="ＭＳ Ｐゴシック" panose="020B0600070205080204" pitchFamily="34" charset="-128"/>
              </a:rPr>
              <a:t>inversely</a:t>
            </a:r>
            <a:r>
              <a:rPr lang="en-US" altLang="en-US" dirty="0">
                <a:ea typeface="ＭＳ Ｐゴシック" panose="020B0600070205080204" pitchFamily="34" charset="-128"/>
              </a:rPr>
              <a:t> proportional to the square of the distance </a:t>
            </a:r>
            <a:r>
              <a:rPr lang="en-US" altLang="en-US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 between them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Inverse quadratic factor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1/(a + b</a:t>
            </a:r>
            <a:r>
              <a:rPr lang="en-US" altLang="en-US" i="1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+c</a:t>
            </a:r>
            <a:r>
              <a:rPr lang="en-US" altLang="en-US" i="1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d</a:t>
            </a:r>
            <a:r>
              <a:rPr lang="en-US" altLang="en-US" baseline="30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)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to diffuse and specular terms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(try plotting 1/</a:t>
            </a:r>
            <a:r>
              <a:rPr lang="en-US" altLang="en-US" sz="18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^2)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constant and linear terms soften the effect of the point source</a:t>
            </a:r>
          </a:p>
        </p:txBody>
      </p:sp>
      <p:pic>
        <p:nvPicPr>
          <p:cNvPr id="57349" name="Picture 5" descr="AN06F01">
            <a:extLst>
              <a:ext uri="{FF2B5EF4-FFF2-40B4-BE49-F238E27FC236}">
                <a16:creationId xmlns:a16="http://schemas.microsoft.com/office/drawing/2014/main" id="{54EC853B-7B8C-46D1-A620-D7BF3FA1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548" y="2319368"/>
            <a:ext cx="2808288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7C867D4D-8B57-46FC-AC27-CAF6AB21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8" y="18624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Animate a Hierarchical Model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7D7E6CFF-B795-4794-B41D-9EA6FF30D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582" y="1759226"/>
            <a:ext cx="77724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Master animation angle/parameter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Ex: Angle </a:t>
            </a:r>
            <a:r>
              <a:rPr lang="en-US" altLang="en-US" dirty="0" err="1">
                <a:ea typeface="ＭＳ Ｐゴシック" panose="020B0600070205080204" pitchFamily="34" charset="-128"/>
              </a:rPr>
              <a:t>t_m</a:t>
            </a:r>
            <a:r>
              <a:rPr lang="en-US" altLang="en-US" dirty="0">
                <a:ea typeface="ＭＳ Ｐゴシック" panose="020B0600070205080204" pitchFamily="34" charset="-128"/>
              </a:rPr>
              <a:t> in [0, 360]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corresponding to model walking in a circle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All joint/movements keyed to master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Can use % of master to set slave parameters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Ex: head rotates </a:t>
            </a:r>
            <a:r>
              <a:rPr lang="en-US" altLang="en-US" dirty="0" err="1">
                <a:ea typeface="ＭＳ Ｐゴシック" panose="020B0600070205080204" pitchFamily="34" charset="-128"/>
              </a:rPr>
              <a:t>t_h</a:t>
            </a:r>
            <a:r>
              <a:rPr lang="en-US" altLang="en-US" dirty="0">
                <a:ea typeface="ＭＳ Ｐゴシック" panose="020B0600070205080204" pitchFamily="34" charset="-128"/>
              </a:rPr>
              <a:t> = 0.25 * </a:t>
            </a:r>
            <a:r>
              <a:rPr lang="en-US" altLang="en-US" dirty="0" err="1">
                <a:ea typeface="ＭＳ Ｐゴシック" panose="020B0600070205080204" pitchFamily="34" charset="-128"/>
              </a:rPr>
              <a:t>t_m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Conditionals for “jumps”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Ex: if </a:t>
            </a:r>
            <a:r>
              <a:rPr lang="en-US" altLang="en-US" dirty="0" err="1">
                <a:ea typeface="ＭＳ Ｐゴシック" panose="020B0600070205080204" pitchFamily="34" charset="-128"/>
              </a:rPr>
              <a:t>t_m</a:t>
            </a:r>
            <a:r>
              <a:rPr lang="en-US" altLang="en-US" dirty="0">
                <a:ea typeface="ＭＳ Ｐゴシック" panose="020B0600070205080204" pitchFamily="34" charset="-128"/>
              </a:rPr>
              <a:t> = 90 deg, then head vector activated to make head pop off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Lots of other functions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Ex: Cosine function for displacement </a:t>
            </a: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3BEFA60D-DA3B-4B31-B9B8-4E6F19FA18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923CD9-DD7A-4FE3-83B7-6AA2415969DF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36723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C1854406-CCEE-492E-9774-762A0178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Scene Graphs</a:t>
            </a: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2EF814B6-57A8-4D93-8BB3-BEADB5E632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C91E52-C9DD-45D3-AC80-5B243AA565D2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29177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>
            <a:extLst>
              <a:ext uri="{FF2B5EF4-FFF2-40B4-BE49-F238E27FC236}">
                <a16:creationId xmlns:a16="http://schemas.microsoft.com/office/drawing/2014/main" id="{D6B66467-547C-487B-B89A-CD16F782C7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1FD87-9845-49E0-AC10-71F1103953CB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8D8624F0-7AD8-4DF1-9F2D-D9C9551BA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Scene Descriptions</a:t>
            </a:r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E0F7268B-BCD4-4AA4-B035-9E26C0CEB2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 figure model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We could describe model either by tree or by equivalent code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We could write a generic traversal to display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Extend this idea: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Represent all elements of a scene (cameras, lights, materials, geometry)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as JS objects and organize in a tree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Render scene by traversing this tree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26559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3">
            <a:extLst>
              <a:ext uri="{FF2B5EF4-FFF2-40B4-BE49-F238E27FC236}">
                <a16:creationId xmlns:a16="http://schemas.microsoft.com/office/drawing/2014/main" id="{287CCBDC-C47E-496B-8DD6-E99775E91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D44DE7-EAC3-4287-947B-2DBB9DCE6BC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EB3A498E-2174-4205-AB3A-DEAB709A7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Scene Graph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0064112D-C614-4402-BC22-0014B7B9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9050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Scene</a:t>
            </a:r>
          </a:p>
        </p:txBody>
      </p:sp>
      <p:cxnSp>
        <p:nvCxnSpPr>
          <p:cNvPr id="56325" name="Straight Connector 25">
            <a:extLst>
              <a:ext uri="{FF2B5EF4-FFF2-40B4-BE49-F238E27FC236}">
                <a16:creationId xmlns:a16="http://schemas.microsoft.com/office/drawing/2014/main" id="{19B008CC-8C0D-419F-B4EC-0D2C1ECE662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601494" y="2551906"/>
            <a:ext cx="2286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26" name="Straight Connector 27">
            <a:extLst>
              <a:ext uri="{FF2B5EF4-FFF2-40B4-BE49-F238E27FC236}">
                <a16:creationId xmlns:a16="http://schemas.microsoft.com/office/drawing/2014/main" id="{21FDF570-600A-457B-B0E2-345A3C651F8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71800" y="2667000"/>
            <a:ext cx="5715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27" name="Straight Connector 30">
            <a:extLst>
              <a:ext uri="{FF2B5EF4-FFF2-40B4-BE49-F238E27FC236}">
                <a16:creationId xmlns:a16="http://schemas.microsoft.com/office/drawing/2014/main" id="{55C8EBE1-B386-4D4A-BD2A-504234B83A0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611394" y="2742406"/>
            <a:ext cx="152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28" name="Straight Connector 32">
            <a:extLst>
              <a:ext uri="{FF2B5EF4-FFF2-40B4-BE49-F238E27FC236}">
                <a16:creationId xmlns:a16="http://schemas.microsoft.com/office/drawing/2014/main" id="{42A2A8C9-E5D0-4D4A-96AC-EDF353CBBAE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572794" y="2742406"/>
            <a:ext cx="152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29" name="Rectangle 33">
            <a:extLst>
              <a:ext uri="{FF2B5EF4-FFF2-40B4-BE49-F238E27FC236}">
                <a16:creationId xmlns:a16="http://schemas.microsoft.com/office/drawing/2014/main" id="{832E3EFE-DCF9-4F05-B4C8-E3FB8BBF7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8194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Camera</a:t>
            </a:r>
          </a:p>
        </p:txBody>
      </p:sp>
      <p:sp>
        <p:nvSpPr>
          <p:cNvPr id="56330" name="Rectangle 34">
            <a:extLst>
              <a:ext uri="{FF2B5EF4-FFF2-40B4-BE49-F238E27FC236}">
                <a16:creationId xmlns:a16="http://schemas.microsoft.com/office/drawing/2014/main" id="{36D66864-66A1-42E2-A6C6-2C2E96140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8194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Object 1</a:t>
            </a:r>
          </a:p>
        </p:txBody>
      </p:sp>
      <p:sp>
        <p:nvSpPr>
          <p:cNvPr id="56331" name="Rectangle 35">
            <a:extLst>
              <a:ext uri="{FF2B5EF4-FFF2-40B4-BE49-F238E27FC236}">
                <a16:creationId xmlns:a16="http://schemas.microsoft.com/office/drawing/2014/main" id="{BEA23BCC-F26A-4F7F-A098-A37508B45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8194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Object 2</a:t>
            </a:r>
          </a:p>
        </p:txBody>
      </p:sp>
      <p:sp>
        <p:nvSpPr>
          <p:cNvPr id="56332" name="Rectangle 36">
            <a:extLst>
              <a:ext uri="{FF2B5EF4-FFF2-40B4-BE49-F238E27FC236}">
                <a16:creationId xmlns:a16="http://schemas.microsoft.com/office/drawing/2014/main" id="{517C0C44-49D6-429E-8F29-AF83F618C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8194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Light</a:t>
            </a:r>
          </a:p>
        </p:txBody>
      </p:sp>
      <p:cxnSp>
        <p:nvCxnSpPr>
          <p:cNvPr id="56333" name="Straight Connector 38">
            <a:extLst>
              <a:ext uri="{FF2B5EF4-FFF2-40B4-BE49-F238E27FC236}">
                <a16:creationId xmlns:a16="http://schemas.microsoft.com/office/drawing/2014/main" id="{E2FD6653-16A7-4130-83E6-CD303D4C2CE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553994" y="2742406"/>
            <a:ext cx="152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4" name="Straight Connector 39">
            <a:extLst>
              <a:ext uri="{FF2B5EF4-FFF2-40B4-BE49-F238E27FC236}">
                <a16:creationId xmlns:a16="http://schemas.microsoft.com/office/drawing/2014/main" id="{4AFECF91-A453-44A7-BF0F-2A41DB2CA3D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896394" y="2742406"/>
            <a:ext cx="1524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35" name="Rectangle 40">
            <a:extLst>
              <a:ext uri="{FF2B5EF4-FFF2-40B4-BE49-F238E27FC236}">
                <a16:creationId xmlns:a16="http://schemas.microsoft.com/office/drawing/2014/main" id="{E735DFA5-8D27-4919-ADCF-CA31881BF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7338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Color</a:t>
            </a:r>
          </a:p>
        </p:txBody>
      </p:sp>
      <p:sp>
        <p:nvSpPr>
          <p:cNvPr id="56336" name="Rectangle 41">
            <a:extLst>
              <a:ext uri="{FF2B5EF4-FFF2-40B4-BE49-F238E27FC236}">
                <a16:creationId xmlns:a16="http://schemas.microsoft.com/office/drawing/2014/main" id="{D425EDEE-D0BD-4F72-B8B2-1207D5721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7338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Material</a:t>
            </a:r>
          </a:p>
        </p:txBody>
      </p:sp>
      <p:sp>
        <p:nvSpPr>
          <p:cNvPr id="56337" name="Rectangle 42">
            <a:extLst>
              <a:ext uri="{FF2B5EF4-FFF2-40B4-BE49-F238E27FC236}">
                <a16:creationId xmlns:a16="http://schemas.microsoft.com/office/drawing/2014/main" id="{003E5A89-6C7A-43A0-B22F-CDB800B9C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Material</a:t>
            </a:r>
          </a:p>
        </p:txBody>
      </p:sp>
      <p:sp>
        <p:nvSpPr>
          <p:cNvPr id="56338" name="Rectangle 43">
            <a:extLst>
              <a:ext uri="{FF2B5EF4-FFF2-40B4-BE49-F238E27FC236}">
                <a16:creationId xmlns:a16="http://schemas.microsoft.com/office/drawing/2014/main" id="{CB9ECE8C-7803-4319-8327-2E1297B20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7338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Position</a:t>
            </a:r>
          </a:p>
        </p:txBody>
      </p:sp>
      <p:sp>
        <p:nvSpPr>
          <p:cNvPr id="56339" name="Rectangle 44">
            <a:extLst>
              <a:ext uri="{FF2B5EF4-FFF2-40B4-BE49-F238E27FC236}">
                <a16:creationId xmlns:a16="http://schemas.microsoft.com/office/drawing/2014/main" id="{6B38A946-61AC-4FE3-AC4B-5C13DA011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6482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Instance</a:t>
            </a:r>
          </a:p>
        </p:txBody>
      </p:sp>
      <p:sp>
        <p:nvSpPr>
          <p:cNvPr id="56340" name="Rectangle 45">
            <a:extLst>
              <a:ext uri="{FF2B5EF4-FFF2-40B4-BE49-F238E27FC236}">
                <a16:creationId xmlns:a16="http://schemas.microsoft.com/office/drawing/2014/main" id="{6FA5CD1C-CC5F-4968-A8E9-8F824CB9C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6482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Instance</a:t>
            </a:r>
          </a:p>
        </p:txBody>
      </p:sp>
      <p:sp>
        <p:nvSpPr>
          <p:cNvPr id="56341" name="Rectangle 46">
            <a:extLst>
              <a:ext uri="{FF2B5EF4-FFF2-40B4-BE49-F238E27FC236}">
                <a16:creationId xmlns:a16="http://schemas.microsoft.com/office/drawing/2014/main" id="{FBB720B3-9D69-4227-AFD8-C66E0180B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6482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Rotate</a:t>
            </a:r>
          </a:p>
        </p:txBody>
      </p:sp>
      <p:cxnSp>
        <p:nvCxnSpPr>
          <p:cNvPr id="56342" name="Straight Connector 53">
            <a:extLst>
              <a:ext uri="{FF2B5EF4-FFF2-40B4-BE49-F238E27FC236}">
                <a16:creationId xmlns:a16="http://schemas.microsoft.com/office/drawing/2014/main" id="{05CDCE4A-91C5-4FB7-821D-267AEA8DC2D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458494" y="4456906"/>
            <a:ext cx="381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43" name="Straight Connector 55">
            <a:extLst>
              <a:ext uri="{FF2B5EF4-FFF2-40B4-BE49-F238E27FC236}">
                <a16:creationId xmlns:a16="http://schemas.microsoft.com/office/drawing/2014/main" id="{01A83632-C620-4CF3-B1E2-C5BE0230F8B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782094" y="3542506"/>
            <a:ext cx="381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44" name="Straight Connector 56">
            <a:extLst>
              <a:ext uri="{FF2B5EF4-FFF2-40B4-BE49-F238E27FC236}">
                <a16:creationId xmlns:a16="http://schemas.microsoft.com/office/drawing/2014/main" id="{0E461367-8E15-4B8D-A4B9-980EA521E85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458494" y="3542506"/>
            <a:ext cx="381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45" name="Straight Connector 57">
            <a:extLst>
              <a:ext uri="{FF2B5EF4-FFF2-40B4-BE49-F238E27FC236}">
                <a16:creationId xmlns:a16="http://schemas.microsoft.com/office/drawing/2014/main" id="{5CAED99D-7150-4012-B782-2A0E776C24C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39694" y="3542506"/>
            <a:ext cx="381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46" name="Straight Connector 58">
            <a:extLst>
              <a:ext uri="{FF2B5EF4-FFF2-40B4-BE49-F238E27FC236}">
                <a16:creationId xmlns:a16="http://schemas.microsoft.com/office/drawing/2014/main" id="{543CC352-11F0-4ABA-A9AA-488CA5BE7F2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497094" y="3542506"/>
            <a:ext cx="381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47" name="Straight Connector 59">
            <a:extLst>
              <a:ext uri="{FF2B5EF4-FFF2-40B4-BE49-F238E27FC236}">
                <a16:creationId xmlns:a16="http://schemas.microsoft.com/office/drawing/2014/main" id="{C3EDC3B5-064E-4518-B45B-EE542E74F6A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39694" y="4456906"/>
            <a:ext cx="381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48" name="Straight Connector 60">
            <a:extLst>
              <a:ext uri="{FF2B5EF4-FFF2-40B4-BE49-F238E27FC236}">
                <a16:creationId xmlns:a16="http://schemas.microsoft.com/office/drawing/2014/main" id="{3EF1AEBB-4547-4D19-84A6-2FB96024F1D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497094" y="4456906"/>
            <a:ext cx="381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49" name="Rectangle 61">
            <a:extLst>
              <a:ext uri="{FF2B5EF4-FFF2-40B4-BE49-F238E27FC236}">
                <a16:creationId xmlns:a16="http://schemas.microsoft.com/office/drawing/2014/main" id="{711FA512-7412-432D-AF03-552C253BF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6482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Position</a:t>
            </a:r>
          </a:p>
        </p:txBody>
      </p:sp>
      <p:cxnSp>
        <p:nvCxnSpPr>
          <p:cNvPr id="56350" name="Straight Connector 62">
            <a:extLst>
              <a:ext uri="{FF2B5EF4-FFF2-40B4-BE49-F238E27FC236}">
                <a16:creationId xmlns:a16="http://schemas.microsoft.com/office/drawing/2014/main" id="{86516DA7-B271-4C8C-A32E-8CB71E6E521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782094" y="4456906"/>
            <a:ext cx="381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51" name="Rectangle 63">
            <a:extLst>
              <a:ext uri="{FF2B5EF4-FFF2-40B4-BE49-F238E27FC236}">
                <a16:creationId xmlns:a16="http://schemas.microsoft.com/office/drawing/2014/main" id="{CA00327D-7497-4D7E-8A37-9E2DD5F40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5562600"/>
            <a:ext cx="12954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Clip</a:t>
            </a:r>
          </a:p>
        </p:txBody>
      </p:sp>
      <p:cxnSp>
        <p:nvCxnSpPr>
          <p:cNvPr id="56352" name="Straight Connector 64">
            <a:extLst>
              <a:ext uri="{FF2B5EF4-FFF2-40B4-BE49-F238E27FC236}">
                <a16:creationId xmlns:a16="http://schemas.microsoft.com/office/drawing/2014/main" id="{9990FEF7-B98D-44CA-ACF5-DC3DF00990C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497094" y="5371306"/>
            <a:ext cx="381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4580402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EBBE3B3F-CF76-4F4E-BA82-A6C0938C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-111125"/>
            <a:ext cx="6248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Scene Graph Organization</a:t>
            </a: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42C70157-2240-4509-943D-C1420A130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BDFA1-6D73-402A-B1A1-E56E440DC042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372" name="Rectangle 5">
            <a:extLst>
              <a:ext uri="{FF2B5EF4-FFF2-40B4-BE49-F238E27FC236}">
                <a16:creationId xmlns:a16="http://schemas.microsoft.com/office/drawing/2014/main" id="{7E616B8F-8FEE-4B74-8A17-5E444969F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267200"/>
            <a:ext cx="19050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OpenGL</a:t>
            </a:r>
          </a:p>
        </p:txBody>
      </p:sp>
      <p:sp>
        <p:nvSpPr>
          <p:cNvPr id="58373" name="Rectangle 6">
            <a:extLst>
              <a:ext uri="{FF2B5EF4-FFF2-40B4-BE49-F238E27FC236}">
                <a16:creationId xmlns:a16="http://schemas.microsoft.com/office/drawing/2014/main" id="{4420D934-F374-4B13-8527-0CC28CAFA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124200"/>
            <a:ext cx="19050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Database</a:t>
            </a:r>
          </a:p>
        </p:txBody>
      </p:sp>
      <p:sp>
        <p:nvSpPr>
          <p:cNvPr id="58374" name="Rectangle 7">
            <a:extLst>
              <a:ext uri="{FF2B5EF4-FFF2-40B4-BE49-F238E27FC236}">
                <a16:creationId xmlns:a16="http://schemas.microsoft.com/office/drawing/2014/main" id="{BCA4AC32-639F-4B46-911B-C70BFFB27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267200"/>
            <a:ext cx="19050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WebGL</a:t>
            </a:r>
          </a:p>
        </p:txBody>
      </p:sp>
      <p:sp>
        <p:nvSpPr>
          <p:cNvPr id="58375" name="Rectangle 8">
            <a:extLst>
              <a:ext uri="{FF2B5EF4-FFF2-40B4-BE49-F238E27FC236}">
                <a16:creationId xmlns:a16="http://schemas.microsoft.com/office/drawing/2014/main" id="{2B7123D4-743F-4C52-9AAF-5DA129F2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267200"/>
            <a:ext cx="19050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Direct X</a:t>
            </a:r>
          </a:p>
        </p:txBody>
      </p:sp>
      <p:sp>
        <p:nvSpPr>
          <p:cNvPr id="58376" name="Rectangle 9">
            <a:extLst>
              <a:ext uri="{FF2B5EF4-FFF2-40B4-BE49-F238E27FC236}">
                <a16:creationId xmlns:a16="http://schemas.microsoft.com/office/drawing/2014/main" id="{E81DCD2A-477C-4470-AFFB-9FF47928E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410200"/>
            <a:ext cx="19050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WWW</a:t>
            </a:r>
          </a:p>
        </p:txBody>
      </p:sp>
      <p:sp>
        <p:nvSpPr>
          <p:cNvPr id="58377" name="Rectangle 10">
            <a:extLst>
              <a:ext uri="{FF2B5EF4-FFF2-40B4-BE49-F238E27FC236}">
                <a16:creationId xmlns:a16="http://schemas.microsoft.com/office/drawing/2014/main" id="{91BE4F0E-5916-4E8F-ABD8-10B39C8F0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981200"/>
            <a:ext cx="19050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Scene Graph</a:t>
            </a:r>
          </a:p>
        </p:txBody>
      </p:sp>
      <p:cxnSp>
        <p:nvCxnSpPr>
          <p:cNvPr id="58378" name="Straight Connector 12">
            <a:extLst>
              <a:ext uri="{FF2B5EF4-FFF2-40B4-BE49-F238E27FC236}">
                <a16:creationId xmlns:a16="http://schemas.microsoft.com/office/drawing/2014/main" id="{CE51DB1E-1BAC-4658-9C19-81A850C5F5D4}"/>
              </a:ext>
            </a:extLst>
          </p:cNvPr>
          <p:cNvCxnSpPr>
            <a:cxnSpLocks noChangeShapeType="1"/>
            <a:stCxn id="58377" idx="2"/>
            <a:endCxn id="58372" idx="0"/>
          </p:cNvCxnSpPr>
          <p:nvPr/>
        </p:nvCxnSpPr>
        <p:spPr bwMode="auto">
          <a:xfrm rot="5400000">
            <a:off x="4762501" y="3429001"/>
            <a:ext cx="16764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79" name="Rectangle 4">
            <a:extLst>
              <a:ext uri="{FF2B5EF4-FFF2-40B4-BE49-F238E27FC236}">
                <a16:creationId xmlns:a16="http://schemas.microsoft.com/office/drawing/2014/main" id="{C31B6679-F924-4B89-9E6F-5FA3F97D7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124200"/>
            <a:ext cx="23622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Scene Graph API</a:t>
            </a:r>
          </a:p>
        </p:txBody>
      </p:sp>
      <p:cxnSp>
        <p:nvCxnSpPr>
          <p:cNvPr id="58380" name="Straight Connector 14">
            <a:extLst>
              <a:ext uri="{FF2B5EF4-FFF2-40B4-BE49-F238E27FC236}">
                <a16:creationId xmlns:a16="http://schemas.microsoft.com/office/drawing/2014/main" id="{83E66466-74CD-48C7-AF2E-C40637CB4B6F}"/>
              </a:ext>
            </a:extLst>
          </p:cNvPr>
          <p:cNvCxnSpPr>
            <a:cxnSpLocks noChangeShapeType="1"/>
            <a:stCxn id="58379" idx="3"/>
            <a:endCxn id="58373" idx="1"/>
          </p:cNvCxnSpPr>
          <p:nvPr/>
        </p:nvCxnSpPr>
        <p:spPr bwMode="auto">
          <a:xfrm>
            <a:off x="7010400" y="3429000"/>
            <a:ext cx="762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1" name="Straight Connector 16">
            <a:extLst>
              <a:ext uri="{FF2B5EF4-FFF2-40B4-BE49-F238E27FC236}">
                <a16:creationId xmlns:a16="http://schemas.microsoft.com/office/drawing/2014/main" id="{5AF3AF60-C7CE-4ABA-B5CE-1081E8BF589A}"/>
              </a:ext>
            </a:extLst>
          </p:cNvPr>
          <p:cNvCxnSpPr>
            <a:cxnSpLocks noChangeShapeType="1"/>
            <a:endCxn id="58374" idx="0"/>
          </p:cNvCxnSpPr>
          <p:nvPr/>
        </p:nvCxnSpPr>
        <p:spPr bwMode="auto">
          <a:xfrm rot="10800000" flipV="1">
            <a:off x="3467100" y="3733800"/>
            <a:ext cx="14859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2" name="Straight Connector 18">
            <a:extLst>
              <a:ext uri="{FF2B5EF4-FFF2-40B4-BE49-F238E27FC236}">
                <a16:creationId xmlns:a16="http://schemas.microsoft.com/office/drawing/2014/main" id="{848AC0D8-C06C-4573-8703-7134760136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24600" y="3733800"/>
            <a:ext cx="1295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3" name="Straight Connector 20">
            <a:extLst>
              <a:ext uri="{FF2B5EF4-FFF2-40B4-BE49-F238E27FC236}">
                <a16:creationId xmlns:a16="http://schemas.microsoft.com/office/drawing/2014/main" id="{C0595218-1C34-420C-A25B-B56CD30852BF}"/>
              </a:ext>
            </a:extLst>
          </p:cNvPr>
          <p:cNvCxnSpPr>
            <a:cxnSpLocks noChangeShapeType="1"/>
            <a:stCxn id="58374" idx="2"/>
            <a:endCxn id="58376" idx="0"/>
          </p:cNvCxnSpPr>
          <p:nvPr/>
        </p:nvCxnSpPr>
        <p:spPr bwMode="auto">
          <a:xfrm rot="5400000">
            <a:off x="3200401" y="5143501"/>
            <a:ext cx="5334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5D7E8BC-7C8E-483D-8B7F-7D4BAE8A9A34}"/>
              </a:ext>
            </a:extLst>
          </p:cNvPr>
          <p:cNvSpPr/>
          <p:nvPr/>
        </p:nvSpPr>
        <p:spPr>
          <a:xfrm>
            <a:off x="2038350" y="800100"/>
            <a:ext cx="84836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Scene graphs can be described by a file (text or binary)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Implementation independent way of transporting scenes</a:t>
            </a:r>
          </a:p>
        </p:txBody>
      </p:sp>
    </p:spTree>
    <p:extLst>
      <p:ext uri="{BB962C8B-B14F-4D97-AF65-F5344CB8AC3E}">
        <p14:creationId xmlns:p14="http://schemas.microsoft.com/office/powerpoint/2010/main" val="34533791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3CB08F40-6206-4E1C-B73E-A32F0D40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Benefits of Scene Graphs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D984D24F-61A4-46EE-B6F7-EBE757C08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Simplifies design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Occlusion culling (at object level)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Level of detail (LOD) rendering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omit “small” objects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LOD models for size needed</a:t>
            </a: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38938B20-8196-4CA3-B57C-300D8AFCAA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AFC006-CC6F-4321-9BCF-4351117F9CF6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5347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C0CED35F-F4E9-40FD-8B66-4ACAAF87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Some Scene Graph APIs</a:t>
            </a:r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10CE751A-7187-4DAB-BFBB-AF28100ED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hlinkClick r:id="rId2"/>
              </a:rPr>
              <a:t>X3D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Supersedes 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VRML</a:t>
            </a: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  <a:hlinkClick r:id="rId4"/>
              </a:rPr>
              <a:t>Open Scene Graph</a:t>
            </a: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  <a:hlinkClick r:id="rId5"/>
              </a:rPr>
              <a:t>Three.js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check examples</a:t>
            </a: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2800D137-2EF9-4B90-8D88-253C5A0EDF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96E8D-2522-4642-A175-FFC834D529DB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2857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EC33BBB0-9106-43AD-807C-28B19BB0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More H-modeling Concepts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AB3BDA3B-3B51-4F81-95A4-E8C93689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Binary Space Partition (BSP) Trees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Octtrees</a:t>
            </a: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C7E21E8C-1C7D-4519-B371-6E58B360B5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5792B2-C9E8-4766-B8B4-50164A6E37F2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35796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56CA2-3A0C-4E11-9574-50B4A15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Compositing and Blending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7FF7D-F1E8-4A6D-BA4C-480CCA4A3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CSE 470</a:t>
            </a:r>
            <a:br>
              <a:rPr lang="en-US" dirty="0"/>
            </a:br>
            <a:r>
              <a:rPr lang="en-US" dirty="0"/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123232403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824323" y="0"/>
            <a:ext cx="10364451" cy="1596177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997656" y="1596177"/>
            <a:ext cx="937879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Learn to use the “A” component in RGBA color for</a:t>
            </a:r>
          </a:p>
          <a:p>
            <a:pPr lvl="1"/>
            <a:r>
              <a:rPr lang="en-US" sz="2400" dirty="0"/>
              <a:t>Blending for translucent surfaces</a:t>
            </a:r>
          </a:p>
          <a:p>
            <a:pPr lvl="1"/>
            <a:r>
              <a:rPr lang="en-US" sz="2400" dirty="0"/>
              <a:t>Compositing images</a:t>
            </a:r>
          </a:p>
          <a:p>
            <a:pPr lvl="1"/>
            <a:r>
              <a:rPr lang="en-US" sz="2400" dirty="0"/>
              <a:t>Antialiasing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First, the bad news ...</a:t>
            </a:r>
          </a:p>
          <a:p>
            <a:pPr lvl="1"/>
            <a:r>
              <a:rPr lang="en-US" sz="2400" dirty="0"/>
              <a:t>If a material is translucent, you want to draw things behind it</a:t>
            </a:r>
          </a:p>
          <a:p>
            <a:pPr lvl="1"/>
            <a:r>
              <a:rPr lang="en-US" sz="2400" dirty="0"/>
              <a:t>Z buffer prevents </a:t>
            </a:r>
            <a:r>
              <a:rPr lang="en-US" sz="2400" dirty="0" err="1"/>
              <a:t>WebGL</a:t>
            </a:r>
            <a:r>
              <a:rPr lang="en-US" sz="2400" dirty="0"/>
              <a:t> from drawing pixels that are behind things that have already been drawn</a:t>
            </a:r>
          </a:p>
          <a:p>
            <a:pPr lvl="1"/>
            <a:r>
              <a:rPr lang="en-US" sz="2400" dirty="0"/>
              <a:t>Thus, Z buffer does not work as you might hope for transparent polygons</a:t>
            </a:r>
          </a:p>
          <a:p>
            <a:pPr marL="342900" lvl="1" indent="0">
              <a:buNone/>
            </a:pPr>
            <a:endParaRPr lang="en-US" sz="2400" dirty="0"/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14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83ACDC85-0FB7-4744-A180-841C125CD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Light &amp; Material Properties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Examples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8F9D3C85-1D2C-4E8E-9D0A-E744567CE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600" y="4267200"/>
            <a:ext cx="2743200" cy="457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increasing diffuse</a:t>
            </a:r>
          </a:p>
        </p:txBody>
      </p:sp>
      <p:pic>
        <p:nvPicPr>
          <p:cNvPr id="61444" name="Picture 4" descr="C:\My Documents\dch\teaching\cse470\Fall2003\Class Notes\figures\diffuse-example.jpg">
            <a:extLst>
              <a:ext uri="{FF2B5EF4-FFF2-40B4-BE49-F238E27FC236}">
                <a16:creationId xmlns:a16="http://schemas.microsoft.com/office/drawing/2014/main" id="{A46E7D6A-238C-4D55-B961-08F791479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3276600"/>
            <a:ext cx="362267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6" descr="C:\My Documents\dch\teaching\cse470\Fall2003\Class Notes\figures\ambient-example.jpg">
            <a:extLst>
              <a:ext uri="{FF2B5EF4-FFF2-40B4-BE49-F238E27FC236}">
                <a16:creationId xmlns:a16="http://schemas.microsoft.com/office/drawing/2014/main" id="{EEBA624D-044F-4C60-928C-E37D53661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276601"/>
            <a:ext cx="349726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 Box 10">
            <a:extLst>
              <a:ext uri="{FF2B5EF4-FFF2-40B4-BE49-F238E27FC236}">
                <a16:creationId xmlns:a16="http://schemas.microsoft.com/office/drawing/2014/main" id="{5193B774-5AAF-4BB1-97AF-340E82108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4267200"/>
            <a:ext cx="2720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increasing ambient</a:t>
            </a:r>
          </a:p>
        </p:txBody>
      </p:sp>
      <p:pic>
        <p:nvPicPr>
          <p:cNvPr id="61447" name="Picture 11" descr="C:\My Documents\dch\teaching\cse470\Fall2003\Class Notes\figures\specular-example.jpg">
            <a:extLst>
              <a:ext uri="{FF2B5EF4-FFF2-40B4-BE49-F238E27FC236}">
                <a16:creationId xmlns:a16="http://schemas.microsoft.com/office/drawing/2014/main" id="{02B86D37-5028-4CE7-A67D-496ECAB9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029201"/>
            <a:ext cx="36576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8" name="Text Box 12">
            <a:extLst>
              <a:ext uri="{FF2B5EF4-FFF2-40B4-BE49-F238E27FC236}">
                <a16:creationId xmlns:a16="http://schemas.microsoft.com/office/drawing/2014/main" id="{36329371-6753-4A94-B667-6ED0B5086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096000"/>
            <a:ext cx="2751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increasing specular</a:t>
            </a:r>
          </a:p>
        </p:txBody>
      </p:sp>
      <p:sp>
        <p:nvSpPr>
          <p:cNvPr id="61449" name="AutoShape 13">
            <a:extLst>
              <a:ext uri="{FF2B5EF4-FFF2-40B4-BE49-F238E27FC236}">
                <a16:creationId xmlns:a16="http://schemas.microsoft.com/office/drawing/2014/main" id="{0ADB8A13-EF75-4D16-8746-EC2C9C7E5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362201"/>
            <a:ext cx="7315200" cy="485775"/>
          </a:xfrm>
          <a:custGeom>
            <a:avLst/>
            <a:gdLst>
              <a:gd name="T0" fmla="*/ 1858060461 w 21600"/>
              <a:gd name="T1" fmla="*/ 0 h 21600"/>
              <a:gd name="T2" fmla="*/ 0 w 21600"/>
              <a:gd name="T3" fmla="*/ 5462450 h 21600"/>
              <a:gd name="T4" fmla="*/ 1858060461 w 21600"/>
              <a:gd name="T5" fmla="*/ 10924877 h 21600"/>
              <a:gd name="T6" fmla="*/ 2147483646 w 21600"/>
              <a:gd name="T7" fmla="*/ 54624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tx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F3311-EE22-429E-8076-0DEA6E3FC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68D0EF46-58D7-4182-8A85-5EAECC8CFCE5}" type="slidenum">
              <a:rPr lang="es-ES" altLang="en-US" smtClean="0"/>
              <a:pPr lvl="1">
                <a:defRPr/>
              </a:pPr>
              <a:t>26</a:t>
            </a:fld>
            <a:endParaRPr lang="es-ES" alt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158945"/>
            <a:ext cx="7886700" cy="1325563"/>
          </a:xfrm>
        </p:spPr>
        <p:txBody>
          <a:bodyPr/>
          <a:lstStyle/>
          <a:p>
            <a:r>
              <a:rPr lang="en-US" dirty="0"/>
              <a:t>Opacity and Transparency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552450" y="1952107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Opaque</a:t>
            </a:r>
            <a:r>
              <a:rPr lang="en-US" dirty="0"/>
              <a:t> surfaces permit no light to pass through</a:t>
            </a:r>
          </a:p>
          <a:p>
            <a:pPr lvl="1"/>
            <a:r>
              <a:rPr lang="en-US" sz="2000" dirty="0"/>
              <a:t>RGBA: “Alpha”</a:t>
            </a:r>
          </a:p>
          <a:p>
            <a:r>
              <a:rPr lang="en-US" dirty="0">
                <a:solidFill>
                  <a:srgbClr val="C00000"/>
                </a:solidFill>
              </a:rPr>
              <a:t>Transparent</a:t>
            </a:r>
            <a:r>
              <a:rPr lang="en-US" dirty="0"/>
              <a:t> surfaces permit all light to pass</a:t>
            </a:r>
          </a:p>
          <a:p>
            <a:r>
              <a:rPr lang="en-US" dirty="0">
                <a:solidFill>
                  <a:srgbClr val="C00000"/>
                </a:solidFill>
              </a:rPr>
              <a:t>Translucent</a:t>
            </a:r>
            <a:r>
              <a:rPr lang="en-US" dirty="0"/>
              <a:t> surfaces pass some light</a:t>
            </a:r>
          </a:p>
          <a:p>
            <a:pPr>
              <a:buFontTx/>
              <a:buNone/>
            </a:pPr>
            <a:r>
              <a:rPr lang="en-US" dirty="0"/>
              <a:t>         translucency property = 1 – opacity (</a:t>
            </a:r>
            <a:r>
              <a:rPr lang="en-US" dirty="0">
                <a:latin typeface="Symbol" charset="2"/>
              </a:rPr>
              <a:t>a</a:t>
            </a:r>
            <a:r>
              <a:rPr lang="en-US" dirty="0"/>
              <a:t>)</a:t>
            </a:r>
          </a:p>
        </p:txBody>
      </p:sp>
      <p:pic>
        <p:nvPicPr>
          <p:cNvPr id="17414" name="Picture 5" descr="C:\BOOK\OpenGL\Paul Final\Art\jpeg\AN07F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5930" y="2466643"/>
            <a:ext cx="41148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Line 6"/>
          <p:cNvSpPr>
            <a:spLocks noChangeShapeType="1"/>
          </p:cNvSpPr>
          <p:nvPr/>
        </p:nvSpPr>
        <p:spPr bwMode="auto">
          <a:xfrm flipH="1" flipV="1">
            <a:off x="9608240" y="3518176"/>
            <a:ext cx="533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triangle" w="sm" len="sm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416" name="Text Box 7"/>
          <p:cNvSpPr txBox="1">
            <a:spLocks noChangeArrowheads="1"/>
          </p:cNvSpPr>
          <p:nvPr/>
        </p:nvSpPr>
        <p:spPr bwMode="auto">
          <a:xfrm>
            <a:off x="8716955" y="4180647"/>
            <a:ext cx="292259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opaque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surface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33477" y="5504922"/>
            <a:ext cx="85447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Fragments from multiple objects contribute to same pixel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 objects are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blended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 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composited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254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809" y="161317"/>
            <a:ext cx="10364451" cy="1596177"/>
          </a:xfrm>
        </p:spPr>
        <p:txBody>
          <a:bodyPr/>
          <a:lstStyle/>
          <a:p>
            <a:r>
              <a:rPr lang="en-US" dirty="0"/>
              <a:t>Physical Models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536088" y="1979467"/>
            <a:ext cx="10364452" cy="3424107"/>
          </a:xfrm>
        </p:spPr>
        <p:txBody>
          <a:bodyPr>
            <a:normAutofit/>
          </a:bodyPr>
          <a:lstStyle/>
          <a:p>
            <a:r>
              <a:rPr lang="en-US" dirty="0"/>
              <a:t>Dealing with translucency in a physically correct manner is difficult due to </a:t>
            </a:r>
          </a:p>
          <a:p>
            <a:pPr lvl="1"/>
            <a:r>
              <a:rPr lang="en-US" sz="2000" dirty="0"/>
              <a:t>complexity of the internal interactions of light and matter</a:t>
            </a:r>
          </a:p>
          <a:p>
            <a:pPr lvl="1"/>
            <a:r>
              <a:rPr lang="en-US" sz="2000" dirty="0"/>
              <a:t>Using a pipeline renderer</a:t>
            </a:r>
          </a:p>
        </p:txBody>
      </p:sp>
      <p:pic>
        <p:nvPicPr>
          <p:cNvPr id="18438" name="Picture 5" descr="C:\BOOK\OpenGL\Paul Final\Art\jpeg\AN07F3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4343401"/>
            <a:ext cx="47244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88231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251614"/>
            <a:ext cx="7886700" cy="1325563"/>
          </a:xfrm>
        </p:spPr>
        <p:txBody>
          <a:bodyPr/>
          <a:lstStyle/>
          <a:p>
            <a:r>
              <a:rPr lang="en-US" dirty="0"/>
              <a:t>Blending Model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>
          <a:xfrm>
            <a:off x="810868" y="1470847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A component of RGBA (or </a:t>
            </a:r>
            <a:r>
              <a:rPr lang="en-US" dirty="0" err="1"/>
              <a:t>RGB</a:t>
            </a:r>
            <a:r>
              <a:rPr lang="en-US" dirty="0" err="1">
                <a:latin typeface="Symbol" charset="2"/>
              </a:rPr>
              <a:t>a</a:t>
            </a:r>
            <a:r>
              <a:rPr lang="en-US" dirty="0"/>
              <a:t>) stores opacity</a:t>
            </a:r>
          </a:p>
          <a:p>
            <a:r>
              <a:rPr lang="en-US" dirty="0"/>
              <a:t>(new) fragment is </a:t>
            </a:r>
            <a:r>
              <a:rPr lang="en-US" dirty="0">
                <a:solidFill>
                  <a:srgbClr val="C00000"/>
                </a:solidFill>
              </a:rPr>
              <a:t>source</a:t>
            </a:r>
          </a:p>
          <a:p>
            <a:r>
              <a:rPr lang="en-US" dirty="0"/>
              <a:t>(existing) framebuffer pixel is the </a:t>
            </a:r>
            <a:r>
              <a:rPr lang="en-US" dirty="0">
                <a:solidFill>
                  <a:srgbClr val="C00000"/>
                </a:solidFill>
              </a:rPr>
              <a:t>destination</a:t>
            </a:r>
          </a:p>
          <a:p>
            <a:r>
              <a:rPr lang="en-US" dirty="0"/>
              <a:t>combine using </a:t>
            </a:r>
            <a:r>
              <a:rPr lang="en-US" i="1" dirty="0"/>
              <a:t>opacity blending factors</a:t>
            </a:r>
          </a:p>
          <a:p>
            <a:pPr lvl="1"/>
            <a:r>
              <a:rPr lang="en-US" sz="2000" dirty="0"/>
              <a:t>update framebuffer (and destination blending factor)</a:t>
            </a:r>
          </a:p>
        </p:txBody>
      </p:sp>
      <p:sp>
        <p:nvSpPr>
          <p:cNvPr id="19462" name="AutoShape 4"/>
          <p:cNvSpPr>
            <a:spLocks noChangeArrowheads="1"/>
          </p:cNvSpPr>
          <p:nvPr/>
        </p:nvSpPr>
        <p:spPr bwMode="auto">
          <a:xfrm>
            <a:off x="6781800" y="4495803"/>
            <a:ext cx="762000" cy="762000"/>
          </a:xfrm>
          <a:prstGeom prst="flowChartDelay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6400801" y="5715003"/>
            <a:ext cx="240506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Color Buffer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464" name="Line 7"/>
          <p:cNvSpPr>
            <a:spLocks noChangeShapeType="1"/>
          </p:cNvSpPr>
          <p:nvPr/>
        </p:nvSpPr>
        <p:spPr bwMode="auto">
          <a:xfrm>
            <a:off x="7523819" y="4876803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465" name="Line 8"/>
          <p:cNvSpPr>
            <a:spLocks noChangeShapeType="1"/>
          </p:cNvSpPr>
          <p:nvPr/>
        </p:nvSpPr>
        <p:spPr bwMode="auto">
          <a:xfrm>
            <a:off x="8229600" y="4876803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8382000" y="4572004"/>
            <a:ext cx="1175322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destination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component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6765132" y="4050271"/>
            <a:ext cx="705642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blend</a:t>
            </a: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5181600" y="5943603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469" name="Text Box 12"/>
          <p:cNvSpPr txBox="1">
            <a:spLocks noChangeArrowheads="1"/>
          </p:cNvSpPr>
          <p:nvPr/>
        </p:nvSpPr>
        <p:spPr bwMode="auto">
          <a:xfrm>
            <a:off x="2508251" y="5638804"/>
            <a:ext cx="203934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destination blending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       factor</a:t>
            </a:r>
          </a:p>
        </p:txBody>
      </p:sp>
      <p:sp>
        <p:nvSpPr>
          <p:cNvPr id="19470" name="Line 13"/>
          <p:cNvSpPr>
            <a:spLocks noChangeShapeType="1"/>
          </p:cNvSpPr>
          <p:nvPr/>
        </p:nvSpPr>
        <p:spPr bwMode="auto">
          <a:xfrm>
            <a:off x="4038600" y="5059020"/>
            <a:ext cx="27432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4038600" y="5029203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472" name="Text Box 15"/>
          <p:cNvSpPr txBox="1">
            <a:spLocks noChangeArrowheads="1"/>
          </p:cNvSpPr>
          <p:nvPr/>
        </p:nvSpPr>
        <p:spPr bwMode="auto">
          <a:xfrm>
            <a:off x="2819400" y="4419603"/>
            <a:ext cx="2233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blending factor</a:t>
            </a:r>
          </a:p>
        </p:txBody>
      </p:sp>
      <p:sp>
        <p:nvSpPr>
          <p:cNvPr id="19473" name="Line 16"/>
          <p:cNvSpPr>
            <a:spLocks noChangeShapeType="1"/>
          </p:cNvSpPr>
          <p:nvPr/>
        </p:nvSpPr>
        <p:spPr bwMode="auto">
          <a:xfrm>
            <a:off x="5715000" y="4648203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474" name="Line 17"/>
          <p:cNvSpPr>
            <a:spLocks noChangeShapeType="1"/>
          </p:cNvSpPr>
          <p:nvPr/>
        </p:nvSpPr>
        <p:spPr bwMode="auto">
          <a:xfrm>
            <a:off x="2152650" y="4572004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475" name="Text Box 18"/>
          <p:cNvSpPr txBox="1">
            <a:spLocks noChangeArrowheads="1"/>
          </p:cNvSpPr>
          <p:nvPr/>
        </p:nvSpPr>
        <p:spPr bwMode="auto">
          <a:xfrm>
            <a:off x="884799" y="4281103"/>
            <a:ext cx="1164101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source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93891670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-76200"/>
            <a:ext cx="7886700" cy="1325563"/>
          </a:xfrm>
        </p:spPr>
        <p:txBody>
          <a:bodyPr/>
          <a:lstStyle/>
          <a:p>
            <a:r>
              <a:rPr lang="en-US" dirty="0"/>
              <a:t>Blending Equation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10237304" cy="47244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Define source and destination blending factors for each RGBA component</a:t>
            </a:r>
          </a:p>
          <a:p>
            <a:pPr>
              <a:buFontTx/>
              <a:buNone/>
            </a:pPr>
            <a:r>
              <a:rPr lang="en-US" sz="2400" b="1" dirty="0">
                <a:latin typeface="Times New Roman" charset="0"/>
              </a:rPr>
              <a:t>     s</a:t>
            </a:r>
            <a:r>
              <a:rPr lang="en-US" sz="2400" dirty="0">
                <a:latin typeface="Times New Roman" charset="0"/>
              </a:rPr>
              <a:t> = [</a:t>
            </a:r>
            <a:r>
              <a:rPr lang="en-US" sz="2400" dirty="0" err="1">
                <a:latin typeface="Times New Roman" charset="0"/>
              </a:rPr>
              <a:t>s</a:t>
            </a:r>
            <a:r>
              <a:rPr lang="en-US" sz="2400" baseline="-25000" dirty="0" err="1">
                <a:latin typeface="Times New Roman" charset="0"/>
              </a:rPr>
              <a:t>r</a:t>
            </a:r>
            <a:r>
              <a:rPr lang="en-US" sz="2400" dirty="0">
                <a:latin typeface="Times New Roman" charset="0"/>
              </a:rPr>
              <a:t>, s</a:t>
            </a:r>
            <a:r>
              <a:rPr lang="en-US" sz="2400" baseline="-25000" dirty="0">
                <a:latin typeface="Times New Roman" charset="0"/>
              </a:rPr>
              <a:t>g</a:t>
            </a:r>
            <a:r>
              <a:rPr lang="en-US" sz="2400" dirty="0">
                <a:latin typeface="Times New Roman" charset="0"/>
              </a:rPr>
              <a:t>, </a:t>
            </a:r>
            <a:r>
              <a:rPr lang="en-US" sz="2400" dirty="0" err="1">
                <a:latin typeface="Times New Roman" charset="0"/>
              </a:rPr>
              <a:t>s</a:t>
            </a:r>
            <a:r>
              <a:rPr lang="en-US" sz="2400" baseline="-25000" dirty="0" err="1">
                <a:latin typeface="Times New Roman" charset="0"/>
              </a:rPr>
              <a:t>b</a:t>
            </a:r>
            <a:r>
              <a:rPr lang="en-US" sz="2400" dirty="0">
                <a:latin typeface="Times New Roman" charset="0"/>
              </a:rPr>
              <a:t>, </a:t>
            </a:r>
            <a:r>
              <a:rPr lang="en-US" sz="2400" dirty="0" err="1">
                <a:latin typeface="Times New Roman" charset="0"/>
              </a:rPr>
              <a:t>s</a:t>
            </a:r>
            <a:r>
              <a:rPr lang="en-US" sz="2400" baseline="-25000" dirty="0" err="1">
                <a:latin typeface="Symbol" charset="2"/>
              </a:rPr>
              <a:t>a</a:t>
            </a:r>
            <a:r>
              <a:rPr lang="en-US" sz="2400" dirty="0">
                <a:latin typeface="Times New Roman" charset="0"/>
              </a:rPr>
              <a:t>]</a:t>
            </a:r>
          </a:p>
          <a:p>
            <a:pPr>
              <a:buFontTx/>
              <a:buNone/>
            </a:pPr>
            <a:r>
              <a:rPr lang="en-US" sz="2400" b="1" dirty="0">
                <a:latin typeface="Times New Roman" charset="0"/>
              </a:rPr>
              <a:t>     d</a:t>
            </a:r>
            <a:r>
              <a:rPr lang="en-US" sz="2400" dirty="0">
                <a:latin typeface="Times New Roman" charset="0"/>
              </a:rPr>
              <a:t> = [</a:t>
            </a:r>
            <a:r>
              <a:rPr lang="en-US" sz="2400" dirty="0" err="1">
                <a:latin typeface="Times New Roman" charset="0"/>
              </a:rPr>
              <a:t>d</a:t>
            </a:r>
            <a:r>
              <a:rPr lang="en-US" sz="2400" baseline="-25000" dirty="0" err="1">
                <a:latin typeface="Times New Roman" charset="0"/>
              </a:rPr>
              <a:t>r</a:t>
            </a:r>
            <a:r>
              <a:rPr lang="en-US" sz="2400" dirty="0">
                <a:latin typeface="Times New Roman" charset="0"/>
              </a:rPr>
              <a:t>, d</a:t>
            </a:r>
            <a:r>
              <a:rPr lang="en-US" sz="2400" baseline="-25000" dirty="0">
                <a:latin typeface="Times New Roman" charset="0"/>
              </a:rPr>
              <a:t>g</a:t>
            </a:r>
            <a:r>
              <a:rPr lang="en-US" sz="2400" dirty="0">
                <a:latin typeface="Times New Roman" charset="0"/>
              </a:rPr>
              <a:t>, </a:t>
            </a:r>
            <a:r>
              <a:rPr lang="en-US" sz="2400" dirty="0" err="1">
                <a:latin typeface="Times New Roman" charset="0"/>
              </a:rPr>
              <a:t>d</a:t>
            </a:r>
            <a:r>
              <a:rPr lang="en-US" sz="2400" baseline="-25000" dirty="0" err="1">
                <a:latin typeface="Times New Roman" charset="0"/>
              </a:rPr>
              <a:t>b</a:t>
            </a:r>
            <a:r>
              <a:rPr lang="en-US" sz="2400" dirty="0">
                <a:latin typeface="Times New Roman" charset="0"/>
              </a:rPr>
              <a:t>, d</a:t>
            </a:r>
            <a:r>
              <a:rPr lang="en-US" sz="2400" baseline="-25000" dirty="0">
                <a:latin typeface="Symbol" charset="2"/>
              </a:rPr>
              <a:t>a</a:t>
            </a:r>
            <a:r>
              <a:rPr lang="en-US" sz="2400" dirty="0">
                <a:latin typeface="Times New Roman" charset="0"/>
              </a:rPr>
              <a:t>]</a:t>
            </a:r>
          </a:p>
          <a:p>
            <a:pPr>
              <a:buFontTx/>
              <a:buNone/>
            </a:pPr>
            <a:r>
              <a:rPr lang="en-US" sz="2400" dirty="0"/>
              <a:t>Suppose that the source and destination colors are</a:t>
            </a:r>
          </a:p>
          <a:p>
            <a:pPr>
              <a:buFontTx/>
              <a:buNone/>
            </a:pPr>
            <a:r>
              <a:rPr lang="en-US" sz="2400" b="1" dirty="0">
                <a:latin typeface="Times New Roman" charset="0"/>
              </a:rPr>
              <a:t>     b</a:t>
            </a:r>
            <a:r>
              <a:rPr lang="en-US" sz="2400" dirty="0">
                <a:latin typeface="Times New Roman" charset="0"/>
              </a:rPr>
              <a:t> = [</a:t>
            </a:r>
            <a:r>
              <a:rPr lang="en-US" sz="2400" dirty="0" err="1">
                <a:latin typeface="Times New Roman" charset="0"/>
              </a:rPr>
              <a:t>b</a:t>
            </a:r>
            <a:r>
              <a:rPr lang="en-US" sz="2400" baseline="-25000" dirty="0" err="1">
                <a:latin typeface="Times New Roman" charset="0"/>
              </a:rPr>
              <a:t>r</a:t>
            </a:r>
            <a:r>
              <a:rPr lang="en-US" sz="2400" dirty="0">
                <a:latin typeface="Times New Roman" charset="0"/>
              </a:rPr>
              <a:t>, </a:t>
            </a:r>
            <a:r>
              <a:rPr lang="en-US" sz="2400" dirty="0" err="1">
                <a:latin typeface="Times New Roman" charset="0"/>
              </a:rPr>
              <a:t>b</a:t>
            </a:r>
            <a:r>
              <a:rPr lang="en-US" sz="2400" baseline="-25000" dirty="0" err="1">
                <a:latin typeface="Times New Roman" charset="0"/>
              </a:rPr>
              <a:t>g</a:t>
            </a:r>
            <a:r>
              <a:rPr lang="en-US" sz="2400" dirty="0">
                <a:latin typeface="Times New Roman" charset="0"/>
              </a:rPr>
              <a:t>, b</a:t>
            </a:r>
            <a:r>
              <a:rPr lang="en-US" sz="2400" baseline="-25000" dirty="0">
                <a:latin typeface="Times New Roman" charset="0"/>
              </a:rPr>
              <a:t>b</a:t>
            </a:r>
            <a:r>
              <a:rPr lang="en-US" sz="2400" dirty="0">
                <a:latin typeface="Times New Roman" charset="0"/>
              </a:rPr>
              <a:t>, </a:t>
            </a:r>
            <a:r>
              <a:rPr lang="en-US" sz="2400" dirty="0" err="1">
                <a:latin typeface="Times New Roman" charset="0"/>
              </a:rPr>
              <a:t>b</a:t>
            </a:r>
            <a:r>
              <a:rPr lang="en-US" sz="2400" baseline="-25000" dirty="0" err="1">
                <a:latin typeface="Symbol" charset="2"/>
              </a:rPr>
              <a:t>a</a:t>
            </a:r>
            <a:r>
              <a:rPr lang="en-US" sz="2400" dirty="0">
                <a:latin typeface="Times New Roman" charset="0"/>
              </a:rPr>
              <a:t>]</a:t>
            </a:r>
          </a:p>
          <a:p>
            <a:pPr>
              <a:buFontTx/>
              <a:buNone/>
            </a:pPr>
            <a:r>
              <a:rPr lang="en-US" sz="2400" b="1" dirty="0">
                <a:latin typeface="Times New Roman" charset="0"/>
              </a:rPr>
              <a:t>     c</a:t>
            </a:r>
            <a:r>
              <a:rPr lang="en-US" sz="2400" dirty="0">
                <a:latin typeface="Times New Roman" charset="0"/>
              </a:rPr>
              <a:t> = [</a:t>
            </a:r>
            <a:r>
              <a:rPr lang="en-US" sz="2400" dirty="0" err="1">
                <a:latin typeface="Times New Roman" charset="0"/>
              </a:rPr>
              <a:t>c</a:t>
            </a:r>
            <a:r>
              <a:rPr lang="en-US" sz="2400" baseline="-25000" dirty="0" err="1">
                <a:latin typeface="Times New Roman" charset="0"/>
              </a:rPr>
              <a:t>r</a:t>
            </a:r>
            <a:r>
              <a:rPr lang="en-US" sz="2400" dirty="0">
                <a:latin typeface="Times New Roman" charset="0"/>
              </a:rPr>
              <a:t>, c</a:t>
            </a:r>
            <a:r>
              <a:rPr lang="en-US" sz="2400" baseline="-25000" dirty="0">
                <a:latin typeface="Times New Roman" charset="0"/>
              </a:rPr>
              <a:t>g</a:t>
            </a:r>
            <a:r>
              <a:rPr lang="en-US" sz="2400" dirty="0">
                <a:latin typeface="Times New Roman" charset="0"/>
              </a:rPr>
              <a:t>, </a:t>
            </a:r>
            <a:r>
              <a:rPr lang="en-US" sz="2400" dirty="0" err="1">
                <a:latin typeface="Times New Roman" charset="0"/>
              </a:rPr>
              <a:t>c</a:t>
            </a:r>
            <a:r>
              <a:rPr lang="en-US" sz="2400" baseline="-25000" dirty="0" err="1">
                <a:latin typeface="Times New Roman" charset="0"/>
              </a:rPr>
              <a:t>b</a:t>
            </a:r>
            <a:r>
              <a:rPr lang="en-US" sz="2400" dirty="0">
                <a:latin typeface="Times New Roman" charset="0"/>
              </a:rPr>
              <a:t>, c</a:t>
            </a:r>
            <a:r>
              <a:rPr lang="en-US" sz="2400" baseline="-25000" dirty="0">
                <a:latin typeface="Symbol" charset="2"/>
              </a:rPr>
              <a:t>a</a:t>
            </a:r>
            <a:r>
              <a:rPr lang="en-US" sz="2400" dirty="0">
                <a:latin typeface="Times New Roman" charset="0"/>
              </a:rPr>
              <a:t>]</a:t>
            </a:r>
          </a:p>
          <a:p>
            <a:pPr>
              <a:buFontTx/>
              <a:buNone/>
            </a:pPr>
            <a:r>
              <a:rPr lang="en-US" sz="2400" dirty="0"/>
              <a:t>Blend as</a:t>
            </a:r>
          </a:p>
          <a:p>
            <a:pPr>
              <a:buFontTx/>
              <a:buNone/>
            </a:pPr>
            <a:r>
              <a:rPr lang="en-US" sz="2400" b="1" dirty="0">
                <a:latin typeface="Times New Roman" charset="0"/>
              </a:rPr>
              <a:t>c</a:t>
            </a:r>
            <a:r>
              <a:rPr lang="en-US" sz="2400" dirty="0">
                <a:latin typeface="Times New Roman" charset="0"/>
              </a:rPr>
              <a:t>’ = [</a:t>
            </a:r>
            <a:r>
              <a:rPr lang="en-US" sz="2400" dirty="0" err="1">
                <a:latin typeface="Times New Roman" charset="0"/>
              </a:rPr>
              <a:t>b</a:t>
            </a:r>
            <a:r>
              <a:rPr lang="en-US" sz="2400" baseline="-25000" dirty="0" err="1">
                <a:latin typeface="Times New Roman" charset="0"/>
              </a:rPr>
              <a:t>r</a:t>
            </a:r>
            <a:r>
              <a:rPr lang="en-US" sz="2400" baseline="-250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s</a:t>
            </a:r>
            <a:r>
              <a:rPr lang="en-US" sz="2400" baseline="-25000" dirty="0" err="1">
                <a:latin typeface="Times New Roman" charset="0"/>
              </a:rPr>
              <a:t>r</a:t>
            </a:r>
            <a:r>
              <a:rPr lang="en-US" sz="2400" dirty="0">
                <a:latin typeface="Times New Roman" charset="0"/>
              </a:rPr>
              <a:t>+ </a:t>
            </a:r>
            <a:r>
              <a:rPr lang="en-US" sz="2400" dirty="0" err="1">
                <a:latin typeface="Times New Roman" charset="0"/>
              </a:rPr>
              <a:t>c</a:t>
            </a:r>
            <a:r>
              <a:rPr lang="en-US" sz="2400" baseline="-25000" dirty="0" err="1">
                <a:latin typeface="Times New Roman" charset="0"/>
              </a:rPr>
              <a:t>r</a:t>
            </a:r>
            <a:r>
              <a:rPr lang="en-US" sz="2400" baseline="-250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d</a:t>
            </a:r>
            <a:r>
              <a:rPr lang="en-US" sz="2400" baseline="-25000" dirty="0" err="1">
                <a:latin typeface="Times New Roman" charset="0"/>
              </a:rPr>
              <a:t>r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</a:rPr>
              <a:t>,</a:t>
            </a:r>
            <a:r>
              <a:rPr lang="en-US" sz="2400" dirty="0">
                <a:latin typeface="Times New Roman" charset="0"/>
              </a:rPr>
              <a:t>  </a:t>
            </a:r>
            <a:r>
              <a:rPr lang="en-US" sz="2400" dirty="0" err="1">
                <a:latin typeface="Times New Roman" charset="0"/>
              </a:rPr>
              <a:t>b</a:t>
            </a:r>
            <a:r>
              <a:rPr lang="en-US" sz="2400" baseline="-25000" dirty="0" err="1">
                <a:latin typeface="Times New Roman" charset="0"/>
              </a:rPr>
              <a:t>g</a:t>
            </a:r>
            <a:r>
              <a:rPr lang="en-US" sz="2400" baseline="-25000" dirty="0">
                <a:latin typeface="Times New Roman" charset="0"/>
              </a:rPr>
              <a:t> </a:t>
            </a:r>
            <a:r>
              <a:rPr lang="en-US" sz="2400" dirty="0">
                <a:latin typeface="Times New Roman" charset="0"/>
              </a:rPr>
              <a:t>s</a:t>
            </a:r>
            <a:r>
              <a:rPr lang="en-US" sz="2400" baseline="-25000" dirty="0">
                <a:latin typeface="Times New Roman" charset="0"/>
              </a:rPr>
              <a:t>g</a:t>
            </a:r>
            <a:r>
              <a:rPr lang="en-US" sz="2400" dirty="0">
                <a:latin typeface="Times New Roman" charset="0"/>
              </a:rPr>
              <a:t>+ c</a:t>
            </a:r>
            <a:r>
              <a:rPr lang="en-US" sz="2400" baseline="-25000" dirty="0">
                <a:latin typeface="Times New Roman" charset="0"/>
              </a:rPr>
              <a:t>g </a:t>
            </a:r>
            <a:r>
              <a:rPr lang="en-US" sz="2400" dirty="0">
                <a:latin typeface="Times New Roman" charset="0"/>
              </a:rPr>
              <a:t>d</a:t>
            </a:r>
            <a:r>
              <a:rPr lang="en-US" sz="2400" baseline="-25000" dirty="0">
                <a:latin typeface="Times New Roman" charset="0"/>
              </a:rPr>
              <a:t>g 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</a:rPr>
              <a:t>,</a:t>
            </a:r>
            <a:r>
              <a:rPr lang="en-US" sz="2400" dirty="0">
                <a:latin typeface="Times New Roman" charset="0"/>
              </a:rPr>
              <a:t>  b</a:t>
            </a:r>
            <a:r>
              <a:rPr lang="en-US" sz="2400" baseline="-25000" dirty="0">
                <a:latin typeface="Times New Roman" charset="0"/>
              </a:rPr>
              <a:t>b </a:t>
            </a:r>
            <a:r>
              <a:rPr lang="en-US" sz="2400" dirty="0" err="1">
                <a:latin typeface="Times New Roman" charset="0"/>
              </a:rPr>
              <a:t>s</a:t>
            </a:r>
            <a:r>
              <a:rPr lang="en-US" sz="2400" baseline="-25000" dirty="0" err="1">
                <a:latin typeface="Times New Roman" charset="0"/>
              </a:rPr>
              <a:t>b</a:t>
            </a:r>
            <a:r>
              <a:rPr lang="en-US" sz="2400" dirty="0">
                <a:latin typeface="Times New Roman" charset="0"/>
              </a:rPr>
              <a:t>+ </a:t>
            </a:r>
            <a:r>
              <a:rPr lang="en-US" sz="2400" dirty="0" err="1">
                <a:latin typeface="Times New Roman" charset="0"/>
              </a:rPr>
              <a:t>c</a:t>
            </a:r>
            <a:r>
              <a:rPr lang="en-US" sz="2400" baseline="-25000" dirty="0" err="1">
                <a:latin typeface="Times New Roman" charset="0"/>
              </a:rPr>
              <a:t>b</a:t>
            </a:r>
            <a:r>
              <a:rPr lang="en-US" sz="2400" baseline="-250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d</a:t>
            </a:r>
            <a:r>
              <a:rPr lang="en-US" sz="2400" baseline="-25000" dirty="0" err="1">
                <a:latin typeface="Times New Roman" charset="0"/>
              </a:rPr>
              <a:t>b</a:t>
            </a:r>
            <a:r>
              <a:rPr lang="en-US" sz="2400" baseline="-25000" dirty="0">
                <a:latin typeface="Times New Roman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</a:rPr>
              <a:t>,</a:t>
            </a:r>
            <a:r>
              <a:rPr lang="en-US" sz="2400" dirty="0">
                <a:latin typeface="Times New Roman" charset="0"/>
              </a:rPr>
              <a:t>  </a:t>
            </a:r>
            <a:r>
              <a:rPr lang="en-US" sz="2400" dirty="0" err="1">
                <a:latin typeface="Times New Roman" charset="0"/>
              </a:rPr>
              <a:t>b</a:t>
            </a:r>
            <a:r>
              <a:rPr lang="en-US" sz="2400" baseline="-25000" dirty="0" err="1">
                <a:latin typeface="Symbol" charset="2"/>
              </a:rPr>
              <a:t>a</a:t>
            </a:r>
            <a:r>
              <a:rPr lang="en-US" sz="2400" baseline="-250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s</a:t>
            </a:r>
            <a:r>
              <a:rPr lang="en-US" sz="2400" baseline="-25000" dirty="0" err="1">
                <a:latin typeface="Symbol" charset="2"/>
              </a:rPr>
              <a:t>a</a:t>
            </a:r>
            <a:r>
              <a:rPr lang="en-US" sz="2400" dirty="0">
                <a:latin typeface="Times New Roman" charset="0"/>
              </a:rPr>
              <a:t>+ c</a:t>
            </a:r>
            <a:r>
              <a:rPr lang="en-US" sz="2400" baseline="-25000" dirty="0">
                <a:latin typeface="Symbol" charset="2"/>
              </a:rPr>
              <a:t>a</a:t>
            </a:r>
            <a:r>
              <a:rPr lang="en-US" sz="2400" baseline="-25000" dirty="0">
                <a:latin typeface="Times New Roman" charset="0"/>
              </a:rPr>
              <a:t> </a:t>
            </a:r>
            <a:r>
              <a:rPr lang="en-US" sz="2400" dirty="0">
                <a:latin typeface="Times New Roman" charset="0"/>
              </a:rPr>
              <a:t>d</a:t>
            </a:r>
            <a:r>
              <a:rPr lang="en-US" sz="2400" baseline="-25000" dirty="0">
                <a:latin typeface="Symbol" charset="2"/>
              </a:rPr>
              <a:t>a</a:t>
            </a:r>
            <a:r>
              <a:rPr lang="en-US" sz="2400" baseline="-25000" dirty="0">
                <a:latin typeface="Times New Roman" charset="0"/>
              </a:rPr>
              <a:t> </a:t>
            </a:r>
            <a:r>
              <a:rPr lang="en-US" sz="2400" dirty="0">
                <a:latin typeface="Times New Roman" charset="0"/>
              </a:rPr>
              <a:t>]</a:t>
            </a:r>
          </a:p>
          <a:p>
            <a:pPr>
              <a:buFontTx/>
              <a:buNone/>
            </a:pPr>
            <a:endParaRPr lang="en-US" sz="2700" dirty="0">
              <a:latin typeface="Times New Roman" charset="0"/>
            </a:endParaRPr>
          </a:p>
          <a:p>
            <a:pPr>
              <a:buFontTx/>
              <a:buNone/>
            </a:pPr>
            <a:endParaRPr lang="en-US" sz="2700" dirty="0"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2478" y="5449669"/>
            <a:ext cx="166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new destination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blending factor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2651" y="6096000"/>
            <a:ext cx="6811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color and alpha components clamped to [0,1]</a:t>
            </a:r>
          </a:p>
        </p:txBody>
      </p:sp>
    </p:spTree>
    <p:extLst>
      <p:ext uri="{BB962C8B-B14F-4D97-AF65-F5344CB8AC3E}">
        <p14:creationId xmlns:p14="http://schemas.microsoft.com/office/powerpoint/2010/main" val="141767106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951874" y="4023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 err="1"/>
              <a:t>WebGL</a:t>
            </a:r>
            <a:r>
              <a:rPr lang="en-US" dirty="0"/>
              <a:t> Blending and Compositing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22244" y="1192695"/>
            <a:ext cx="8915400" cy="4724400"/>
          </a:xfrm>
        </p:spPr>
        <p:txBody>
          <a:bodyPr>
            <a:noAutofit/>
          </a:bodyPr>
          <a:lstStyle/>
          <a:p>
            <a:r>
              <a:rPr lang="en-US" sz="1800" dirty="0"/>
              <a:t>Must enable blending</a:t>
            </a:r>
            <a:br>
              <a:rPr lang="en-US" sz="1800" dirty="0"/>
            </a:br>
            <a:r>
              <a:rPr lang="en-US" sz="1800" dirty="0"/>
              <a:t>  </a:t>
            </a:r>
            <a:r>
              <a:rPr lang="en-US" sz="1800" b="1" dirty="0" err="1">
                <a:latin typeface="Courier New" charset="0"/>
              </a:rPr>
              <a:t>gl.enable</a:t>
            </a:r>
            <a:r>
              <a:rPr lang="en-US" sz="1800" b="1" dirty="0">
                <a:latin typeface="Courier New" charset="0"/>
              </a:rPr>
              <a:t>(</a:t>
            </a:r>
            <a:r>
              <a:rPr lang="en-US" sz="1800" b="1" dirty="0" err="1">
                <a:latin typeface="Courier New" charset="0"/>
              </a:rPr>
              <a:t>gl.BLEND</a:t>
            </a:r>
            <a:r>
              <a:rPr lang="en-US" sz="1800" b="1" dirty="0">
                <a:latin typeface="Courier New" charset="0"/>
              </a:rPr>
              <a:t>)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Turn off hidden surface removal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gl.disable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gl.DEPTH_TEST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Pick source and destination factors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charset="0"/>
              </a:rPr>
              <a:t>  </a:t>
            </a:r>
            <a:r>
              <a:rPr lang="en-US" sz="1800" b="1" dirty="0" err="1">
                <a:latin typeface="Courier New" charset="0"/>
              </a:rPr>
              <a:t>gl.BlendFunc</a:t>
            </a:r>
            <a:r>
              <a:rPr lang="en-US" sz="1800" b="1" dirty="0">
                <a:latin typeface="Courier New" charset="0"/>
              </a:rPr>
              <a:t>(</a:t>
            </a:r>
            <a:r>
              <a:rPr lang="en-US" sz="1800" b="1" dirty="0" err="1">
                <a:latin typeface="Courier New" charset="0"/>
              </a:rPr>
              <a:t>source_factor</a:t>
            </a:r>
            <a:r>
              <a:rPr lang="en-US" sz="1800" b="1" dirty="0">
                <a:latin typeface="Courier New" charset="0"/>
              </a:rPr>
              <a:t>, </a:t>
            </a:r>
            <a:r>
              <a:rPr lang="en-US" sz="1800" b="1" dirty="0" err="1">
                <a:latin typeface="Courier New" charset="0"/>
              </a:rPr>
              <a:t>destination_factor</a:t>
            </a:r>
            <a:r>
              <a:rPr lang="en-US" sz="1800" b="1" dirty="0">
                <a:latin typeface="Courier New" charset="0"/>
              </a:rPr>
              <a:t>)</a:t>
            </a:r>
            <a:br>
              <a:rPr lang="en-US" sz="1800" b="1" dirty="0">
                <a:latin typeface="Courier New" charset="0"/>
              </a:rPr>
            </a:br>
            <a:endParaRPr lang="en-US" sz="1800" b="1" dirty="0">
              <a:latin typeface="Courier New" charset="0"/>
            </a:endParaRPr>
          </a:p>
          <a:p>
            <a:r>
              <a:rPr lang="en-US" sz="1800" dirty="0"/>
              <a:t>Only certain factors supported</a:t>
            </a:r>
          </a:p>
          <a:p>
            <a:pPr lvl="1"/>
            <a:r>
              <a:rPr lang="en-US" b="1" dirty="0" err="1">
                <a:latin typeface="Courier New" charset="0"/>
              </a:rPr>
              <a:t>gl.ZERO</a:t>
            </a:r>
            <a:r>
              <a:rPr lang="en-US" b="1" dirty="0">
                <a:latin typeface="Courier New" charset="0"/>
              </a:rPr>
              <a:t>, gl.ONE</a:t>
            </a:r>
          </a:p>
          <a:p>
            <a:pPr lvl="1"/>
            <a:r>
              <a:rPr lang="en-US" b="1" dirty="0" err="1">
                <a:latin typeface="Courier New" charset="0"/>
              </a:rPr>
              <a:t>gl.SRC_ALPHA</a:t>
            </a:r>
            <a:r>
              <a:rPr lang="en-US" b="1" dirty="0">
                <a:latin typeface="Courier New" charset="0"/>
              </a:rPr>
              <a:t>, </a:t>
            </a:r>
            <a:r>
              <a:rPr lang="en-US" b="1" dirty="0" err="1">
                <a:latin typeface="Courier New" charset="0"/>
              </a:rPr>
              <a:t>gl.ONE_MINUS_SRC_ALPHA</a:t>
            </a:r>
            <a:endParaRPr lang="en-US" b="1" dirty="0">
              <a:latin typeface="Courier New" charset="0"/>
            </a:endParaRPr>
          </a:p>
          <a:p>
            <a:pPr lvl="1"/>
            <a:r>
              <a:rPr lang="en-US" b="1" dirty="0" err="1">
                <a:latin typeface="Courier New" charset="0"/>
              </a:rPr>
              <a:t>gl.DST_ALPHA</a:t>
            </a:r>
            <a:r>
              <a:rPr lang="en-US" b="1" dirty="0">
                <a:latin typeface="Courier New" charset="0"/>
              </a:rPr>
              <a:t>, </a:t>
            </a:r>
            <a:r>
              <a:rPr lang="en-US" b="1" dirty="0" err="1">
                <a:latin typeface="Courier New" charset="0"/>
              </a:rPr>
              <a:t>gl.ONE_MINUS_DST_ALPHA</a:t>
            </a:r>
            <a:br>
              <a:rPr lang="en-US" b="1" dirty="0">
                <a:latin typeface="Courier New" charset="0"/>
              </a:rPr>
            </a:br>
            <a:endParaRPr lang="en-US" b="1" dirty="0">
              <a:latin typeface="Courier New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Different factors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different effects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16781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784567" y="4023"/>
            <a:ext cx="10364451" cy="1596177"/>
          </a:xfrm>
        </p:spPr>
        <p:txBody>
          <a:bodyPr/>
          <a:lstStyle/>
          <a:p>
            <a:r>
              <a:rPr lang="en-US" dirty="0"/>
              <a:t>Blending Example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>
          <a:xfrm>
            <a:off x="1042982" y="1520687"/>
            <a:ext cx="86106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sz="2700" dirty="0"/>
              <a:t>Start with the opaque background color (R</a:t>
            </a:r>
            <a:r>
              <a:rPr lang="en-US" sz="2700" baseline="-25000" dirty="0"/>
              <a:t>0</a:t>
            </a:r>
            <a:r>
              <a:rPr lang="en-US" sz="2700" dirty="0"/>
              <a:t>,G</a:t>
            </a:r>
            <a:r>
              <a:rPr lang="en-US" sz="2700" baseline="-25000" dirty="0"/>
              <a:t>0</a:t>
            </a:r>
            <a:r>
              <a:rPr lang="en-US" sz="2700" dirty="0"/>
              <a:t>,B</a:t>
            </a:r>
            <a:r>
              <a:rPr lang="en-US" sz="2700" baseline="-25000" dirty="0"/>
              <a:t>0</a:t>
            </a:r>
            <a:r>
              <a:rPr lang="en-US" sz="2700" dirty="0"/>
              <a:t>,1) </a:t>
            </a:r>
          </a:p>
          <a:p>
            <a:pPr lvl="1"/>
            <a:r>
              <a:rPr lang="en-US" dirty="0"/>
              <a:t>This color becomes the initial destination color</a:t>
            </a:r>
            <a:br>
              <a:rPr lang="en-US" dirty="0"/>
            </a:br>
            <a:endParaRPr lang="en-US" dirty="0"/>
          </a:p>
          <a:p>
            <a:r>
              <a:rPr lang="en-US" sz="2800" dirty="0"/>
              <a:t>Blend in a translucent polygon with color (R</a:t>
            </a:r>
            <a:r>
              <a:rPr lang="en-US" sz="2800" baseline="-25000" dirty="0"/>
              <a:t>1</a:t>
            </a:r>
            <a:r>
              <a:rPr lang="en-US" sz="2800" dirty="0"/>
              <a:t>,G</a:t>
            </a:r>
            <a:r>
              <a:rPr lang="en-US" sz="2800" baseline="-25000" dirty="0"/>
              <a:t>1</a:t>
            </a:r>
            <a:r>
              <a:rPr lang="en-US" sz="2800" dirty="0"/>
              <a:t>,B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sz="2800" dirty="0">
                <a:latin typeface="Symbol" charset="2"/>
              </a:rPr>
              <a:t>a</a:t>
            </a:r>
            <a:r>
              <a:rPr lang="en-US" sz="2800" baseline="-25000" dirty="0"/>
              <a:t>1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	(say, </a:t>
            </a:r>
            <a:r>
              <a:rPr lang="en-US" sz="2800" dirty="0">
                <a:latin typeface="Symbol" charset="2"/>
              </a:rPr>
              <a:t>a</a:t>
            </a:r>
            <a:r>
              <a:rPr lang="en-US" sz="2800" baseline="-25000" dirty="0"/>
              <a:t>1</a:t>
            </a:r>
            <a:r>
              <a:rPr lang="en-US" sz="2800" dirty="0"/>
              <a:t> = 0.5)</a:t>
            </a:r>
            <a:br>
              <a:rPr lang="en-US" sz="2800" dirty="0"/>
            </a:br>
            <a:r>
              <a:rPr lang="en-US" sz="2800" dirty="0"/>
              <a:t>	This is the source</a:t>
            </a:r>
            <a:br>
              <a:rPr lang="en-US" sz="2800" dirty="0"/>
            </a:br>
            <a:endParaRPr lang="en-US" sz="2800" dirty="0"/>
          </a:p>
          <a:p>
            <a:r>
              <a:rPr lang="en-US" sz="2700" dirty="0"/>
              <a:t>Select </a:t>
            </a:r>
            <a:r>
              <a:rPr lang="en-US" sz="2300" b="1" dirty="0" err="1">
                <a:latin typeface="Courier New" charset="0"/>
              </a:rPr>
              <a:t>gl.SRC_ALPHA</a:t>
            </a:r>
            <a:r>
              <a:rPr lang="en-US" sz="2700" dirty="0"/>
              <a:t> and </a:t>
            </a:r>
            <a:r>
              <a:rPr lang="en-US" sz="2300" b="1" dirty="0" err="1">
                <a:latin typeface="Courier New" charset="0"/>
              </a:rPr>
              <a:t>gl.ONE_MINUS_SRC_ALPHA</a:t>
            </a:r>
            <a:r>
              <a:rPr lang="en-US" sz="2700" dirty="0"/>
              <a:t> as the source and destination blending factors</a:t>
            </a:r>
            <a:br>
              <a:rPr lang="en-US" sz="2700" dirty="0"/>
            </a:br>
            <a:endParaRPr lang="en-US" sz="2700" dirty="0"/>
          </a:p>
          <a:p>
            <a:r>
              <a:rPr lang="en-US" sz="2700" dirty="0"/>
              <a:t>New color at framebuffer pixel is computed as</a:t>
            </a:r>
          </a:p>
          <a:p>
            <a:pPr>
              <a:buFontTx/>
              <a:buNone/>
            </a:pPr>
            <a:r>
              <a:rPr lang="en-US" sz="2700" dirty="0"/>
              <a:t>         R</a:t>
            </a:r>
            <a:r>
              <a:rPr lang="en-US" sz="2700" baseline="30000" dirty="0"/>
              <a:t>’</a:t>
            </a:r>
            <a:r>
              <a:rPr lang="en-US" sz="2700" baseline="-25000" dirty="0"/>
              <a:t> </a:t>
            </a:r>
            <a:r>
              <a:rPr lang="en-US" sz="2700" dirty="0"/>
              <a:t>= </a:t>
            </a:r>
            <a:r>
              <a:rPr lang="en-US" sz="2700" dirty="0">
                <a:latin typeface="Symbol" charset="2"/>
              </a:rPr>
              <a:t>a</a:t>
            </a:r>
            <a:r>
              <a:rPr lang="en-US" sz="2700" baseline="-25000" dirty="0"/>
              <a:t>1</a:t>
            </a:r>
            <a:r>
              <a:rPr lang="en-US" sz="2700" dirty="0"/>
              <a:t> R</a:t>
            </a:r>
            <a:r>
              <a:rPr lang="en-US" sz="2700" baseline="-25000" dirty="0"/>
              <a:t>1 </a:t>
            </a:r>
            <a:r>
              <a:rPr lang="en-US" sz="2700" dirty="0"/>
              <a:t>+(1- </a:t>
            </a:r>
            <a:r>
              <a:rPr lang="en-US" sz="2700" dirty="0">
                <a:latin typeface="Symbol" charset="2"/>
              </a:rPr>
              <a:t>a</a:t>
            </a:r>
            <a:r>
              <a:rPr lang="en-US" sz="2700" baseline="-25000" dirty="0"/>
              <a:t>1</a:t>
            </a:r>
            <a:r>
              <a:rPr lang="en-US" sz="2700" dirty="0"/>
              <a:t>) R</a:t>
            </a:r>
            <a:r>
              <a:rPr lang="en-US" sz="2700" baseline="-25000" dirty="0"/>
              <a:t>0,</a:t>
            </a:r>
            <a:r>
              <a:rPr lang="en-US" sz="2700" dirty="0"/>
              <a:t>    G’ = ... , B’ = ..., A’ = ....</a:t>
            </a:r>
          </a:p>
        </p:txBody>
      </p:sp>
    </p:spTree>
    <p:extLst>
      <p:ext uri="{BB962C8B-B14F-4D97-AF65-F5344CB8AC3E}">
        <p14:creationId xmlns:p14="http://schemas.microsoft.com/office/powerpoint/2010/main" val="320044417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444" y="229448"/>
            <a:ext cx="10364451" cy="1596177"/>
          </a:xfrm>
        </p:spPr>
        <p:txBody>
          <a:bodyPr/>
          <a:lstStyle/>
          <a:p>
            <a:r>
              <a:rPr lang="en-US" dirty="0"/>
              <a:t>HTML Canvas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8980" y="1915077"/>
            <a:ext cx="836295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Framebuffer is a default HTML canvas element</a:t>
            </a:r>
          </a:p>
          <a:p>
            <a:r>
              <a:rPr lang="en-US" sz="2400" dirty="0"/>
              <a:t>Framebuffer can interact with other HTML elements</a:t>
            </a:r>
          </a:p>
          <a:p>
            <a:r>
              <a:rPr lang="en-US" sz="2400" dirty="0"/>
              <a:t>Even without blending enabled, colors muted by alpha</a:t>
            </a:r>
            <a:br>
              <a:rPr lang="en-US" sz="2400" dirty="0"/>
            </a:br>
            <a:r>
              <a:rPr lang="en-US" sz="2400" dirty="0"/>
              <a:t>	RGBA = (1, 0.5, 0.2, 0.5) </a:t>
            </a:r>
            <a:r>
              <a:rPr lang="en-US" sz="2400" dirty="0">
                <a:sym typeface="Wingdings" panose="05000000000000000000" pitchFamily="2" charset="2"/>
              </a:rPr>
              <a:t> (0.5, 0.25, 0.1)</a:t>
            </a:r>
          </a:p>
          <a:p>
            <a:r>
              <a:rPr lang="en-US" sz="2400" dirty="0">
                <a:sym typeface="Wingdings" panose="05000000000000000000" pitchFamily="2" charset="2"/>
              </a:rPr>
              <a:t>Can use this feature to create GUI elements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Acts like stencil buffer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673822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Blending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Most basic use of alpha-blending is combining several images that exist as pixel maps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Scale the contributions using a convex combination</a:t>
            </a:r>
          </a:p>
          <a:p>
            <a:pPr lvl="1"/>
            <a:r>
              <a:rPr lang="en-US" sz="2800" dirty="0"/>
              <a:t>Keep components in [0,1]</a:t>
            </a:r>
          </a:p>
          <a:p>
            <a:pPr lvl="1"/>
            <a:r>
              <a:rPr lang="en-US" sz="2800" dirty="0"/>
              <a:t>convex combo is a </a:t>
            </a:r>
            <a:r>
              <a:rPr lang="en-US" sz="2800" dirty="0" err="1"/>
              <a:t>barycentric</a:t>
            </a:r>
            <a:r>
              <a:rPr lang="en-US" sz="2800" dirty="0"/>
              <a:t> combo where all </a:t>
            </a:r>
            <a:r>
              <a:rPr lang="en-US" sz="2800" dirty="0" err="1"/>
              <a:t>barycentric</a:t>
            </a:r>
            <a:r>
              <a:rPr lang="en-US" sz="2800" dirty="0"/>
              <a:t> coordinates are in [0,1]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4330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6494"/>
            <a:ext cx="10364451" cy="1596177"/>
          </a:xfrm>
        </p:spPr>
        <p:txBody>
          <a:bodyPr/>
          <a:lstStyle/>
          <a:p>
            <a:r>
              <a:rPr lang="en-US" dirty="0"/>
              <a:t>Order Dependency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>
          <a:xfrm>
            <a:off x="913775" y="2001758"/>
            <a:ext cx="882967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Screen shot of demo program</a:t>
            </a:r>
          </a:p>
          <a:p>
            <a:pPr lvl="1"/>
            <a:r>
              <a:rPr lang="en-US" sz="2100" dirty="0"/>
              <a:t>Hidden surface removal is off</a:t>
            </a:r>
            <a:br>
              <a:rPr lang="en-US" sz="2100" dirty="0"/>
            </a:br>
            <a:br>
              <a:rPr lang="en-US" sz="2100" dirty="0"/>
            </a:br>
            <a:br>
              <a:rPr lang="en-US" sz="2100" dirty="0"/>
            </a:br>
            <a:endParaRPr lang="en-US" sz="2100" dirty="0"/>
          </a:p>
          <a:p>
            <a:r>
              <a:rPr lang="en-US" sz="2400" dirty="0"/>
              <a:t>Is this image correct?</a:t>
            </a:r>
          </a:p>
          <a:p>
            <a:pPr lvl="1"/>
            <a:r>
              <a:rPr lang="en-US" sz="2400" dirty="0"/>
              <a:t>Probably not</a:t>
            </a:r>
          </a:p>
          <a:p>
            <a:pPr lvl="1"/>
            <a:r>
              <a:rPr lang="en-US" sz="2400" dirty="0"/>
              <a:t>Polygons are rendered in the order they pass down the pipeline</a:t>
            </a:r>
          </a:p>
          <a:p>
            <a:pPr lvl="1"/>
            <a:r>
              <a:rPr lang="en-US" sz="2400" dirty="0"/>
              <a:t>Blending functions are order dependent</a:t>
            </a:r>
            <a:br>
              <a:rPr lang="en-US" sz="2400" dirty="0"/>
            </a:br>
            <a:endParaRPr lang="en-US" sz="2400" dirty="0"/>
          </a:p>
          <a:p>
            <a:r>
              <a:rPr lang="en-US" sz="2700" dirty="0"/>
              <a:t>This order dependency is contrary to previous programs</a:t>
            </a:r>
          </a:p>
        </p:txBody>
      </p:sp>
      <p:pic>
        <p:nvPicPr>
          <p:cNvPr id="24582" name="Picture 8"/>
          <p:cNvPicPr>
            <a:picLocks noChangeAspect="1" noChangeArrowheads="1"/>
          </p:cNvPicPr>
          <p:nvPr/>
        </p:nvPicPr>
        <p:blipFill>
          <a:blip r:embed="rId2"/>
          <a:srcRect l="9055" t="12050" r="9055" b="12050"/>
          <a:stretch>
            <a:fillRect/>
          </a:stretch>
        </p:blipFill>
        <p:spPr bwMode="auto">
          <a:xfrm>
            <a:off x="7315825" y="504904"/>
            <a:ext cx="3962400" cy="381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35324933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 Results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700" dirty="0"/>
              <a:t>Suppose that we have a group of polygons, some of which are opaque and some translucent</a:t>
            </a:r>
          </a:p>
          <a:p>
            <a:r>
              <a:rPr lang="en-US" sz="2700" dirty="0"/>
              <a:t>How do we use hidden-surface removal?</a:t>
            </a:r>
          </a:p>
          <a:p>
            <a:r>
              <a:rPr lang="en-US" sz="2700" dirty="0"/>
              <a:t>Opaque polygons block all polygons behind them and affect the depth buffer</a:t>
            </a:r>
          </a:p>
          <a:p>
            <a:r>
              <a:rPr lang="en-US" sz="2700" dirty="0"/>
              <a:t>Translucent polygons should not affect depth buffer</a:t>
            </a:r>
          </a:p>
          <a:p>
            <a:pPr lvl="1"/>
            <a:r>
              <a:rPr lang="en-US" sz="2200" dirty="0"/>
              <a:t>Render with </a:t>
            </a:r>
            <a:r>
              <a:rPr lang="en-US" sz="2200" b="1" dirty="0" err="1">
                <a:latin typeface="Courier New" charset="0"/>
              </a:rPr>
              <a:t>glDepthMask</a:t>
            </a:r>
            <a:r>
              <a:rPr lang="en-US" sz="2200" b="1" dirty="0">
                <a:latin typeface="Courier New" charset="0"/>
              </a:rPr>
              <a:t>(GL_FALSE)</a:t>
            </a:r>
            <a:r>
              <a:rPr lang="en-US" sz="2200" dirty="0"/>
              <a:t> which makes depth buffer read-only</a:t>
            </a:r>
          </a:p>
          <a:p>
            <a:r>
              <a:rPr lang="en-US" sz="2700" dirty="0"/>
              <a:t>Sort polygons first to remove order dependency and achieve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20268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779B847-31AF-4894-9A2E-EBFE3E182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Light &amp; Material Properties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92D7B3D9-820B-4E97-9D67-F565B52DF8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7772400" cy="68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absorption/reflectance influence on color</a:t>
            </a:r>
          </a:p>
        </p:txBody>
      </p:sp>
      <p:sp>
        <p:nvSpPr>
          <p:cNvPr id="62468" name="Text Box 4">
            <a:extLst>
              <a:ext uri="{FF2B5EF4-FFF2-40B4-BE49-F238E27FC236}">
                <a16:creationId xmlns:a16="http://schemas.microsoft.com/office/drawing/2014/main" id="{DC90E1E2-26F6-4327-92AE-E49AEB2EE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040063"/>
            <a:ext cx="642554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Example: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red</a:t>
            </a:r>
            <a:r>
              <a:rPr lang="en-US" altLang="en-US" sz="2400">
                <a:latin typeface="Tahoma" panose="020B0604030504040204" pitchFamily="34" charset="0"/>
              </a:rPr>
              <a:t> </a:t>
            </a: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ball</a:t>
            </a:r>
            <a:r>
              <a:rPr lang="en-US" altLang="en-US" sz="2400">
                <a:latin typeface="Tahoma" panose="020B0604030504040204" pitchFamily="34" charset="0"/>
              </a:rPr>
              <a:t> will </a:t>
            </a:r>
            <a:r>
              <a:rPr lang="en-US" altLang="en-US" sz="2400" i="1">
                <a:latin typeface="Tahoma" panose="020B0604030504040204" pitchFamily="34" charset="0"/>
              </a:rPr>
              <a:t>reflect</a:t>
            </a:r>
            <a:r>
              <a:rPr lang="en-US" altLang="en-US" sz="2400">
                <a:latin typeface="Tahoma" panose="020B0604030504040204" pitchFamily="34" charset="0"/>
              </a:rPr>
              <a:t> </a:t>
            </a: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red</a:t>
            </a:r>
            <a:r>
              <a:rPr lang="en-US" altLang="en-US" sz="2400">
                <a:latin typeface="Tahoma" panose="020B0604030504040204" pitchFamily="34" charset="0"/>
              </a:rPr>
              <a:t> light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	        </a:t>
            </a:r>
            <a:r>
              <a:rPr lang="en-US" altLang="en-US" sz="2400" i="1">
                <a:latin typeface="Tahoma" panose="020B0604030504040204" pitchFamily="34" charset="0"/>
              </a:rPr>
              <a:t>absorb</a:t>
            </a:r>
            <a:r>
              <a:rPr lang="en-US" altLang="en-US" sz="2400">
                <a:latin typeface="Tahoma" panose="020B0604030504040204" pitchFamily="34" charset="0"/>
              </a:rPr>
              <a:t> </a:t>
            </a:r>
            <a:r>
              <a:rPr lang="en-US" altLang="en-US" sz="2400">
                <a:solidFill>
                  <a:srgbClr val="003300"/>
                </a:solidFill>
                <a:latin typeface="Tahoma" panose="020B0604030504040204" pitchFamily="34" charset="0"/>
              </a:rPr>
              <a:t>green</a:t>
            </a:r>
            <a:r>
              <a:rPr lang="en-US" altLang="en-US" sz="2400">
                <a:latin typeface="Tahoma" panose="020B0604030504040204" pitchFamily="34" charset="0"/>
              </a:rPr>
              <a:t> and </a:t>
            </a:r>
            <a:r>
              <a:rPr lang="en-US" altLang="en-US" sz="2400">
                <a:solidFill>
                  <a:srgbClr val="000066"/>
                </a:solidFill>
                <a:latin typeface="Tahoma" panose="020B0604030504040204" pitchFamily="34" charset="0"/>
              </a:rPr>
              <a:t>blue</a:t>
            </a:r>
            <a:r>
              <a:rPr lang="en-US" altLang="en-US" sz="2400">
                <a:latin typeface="Tahoma" panose="020B0604030504040204" pitchFamily="34" charset="0"/>
              </a:rPr>
              <a:t> light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ahoma" panose="020B0604030504040204" pitchFamily="34" charset="0"/>
              </a:rPr>
              <a:t>white light</a:t>
            </a:r>
            <a:r>
              <a:rPr lang="en-US" altLang="en-US" sz="2400">
                <a:latin typeface="Tahoma" panose="020B0604030504040204" pitchFamily="34" charset="0"/>
              </a:rPr>
              <a:t> illuminating a </a:t>
            </a: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red ball</a:t>
            </a:r>
            <a:r>
              <a:rPr lang="en-US" altLang="en-US" sz="2400">
                <a:latin typeface="Tahoma" panose="020B0604030504040204" pitchFamily="34" charset="0"/>
              </a:rPr>
              <a:t>  </a:t>
            </a:r>
            <a:r>
              <a:rPr lang="en-US" altLang="en-US" sz="2400">
                <a:latin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red ball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00"/>
                </a:solidFill>
                <a:latin typeface="Tahoma" panose="020B0604030504040204" pitchFamily="34" charset="0"/>
              </a:rPr>
              <a:t>green light</a:t>
            </a:r>
            <a:r>
              <a:rPr lang="en-US" altLang="en-US" sz="2400">
                <a:latin typeface="Tahoma" panose="020B0604030504040204" pitchFamily="34" charset="0"/>
              </a:rPr>
              <a:t> illuminating a </a:t>
            </a: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red ball</a:t>
            </a:r>
            <a:r>
              <a:rPr lang="en-US" altLang="en-US" sz="2400">
                <a:latin typeface="Tahoma" panose="020B0604030504040204" pitchFamily="34" charset="0"/>
              </a:rPr>
              <a:t> </a:t>
            </a:r>
            <a:r>
              <a:rPr lang="en-US" altLang="en-US" sz="2400">
                <a:latin typeface="Tahoma" panose="020B0604030504040204" pitchFamily="34" charset="0"/>
                <a:sym typeface="Wingdings" panose="05000000000000000000" pitchFamily="2" charset="2"/>
              </a:rPr>
              <a:t> black ball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A769A-74CF-40F4-8A3E-C93DFA4B79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68D0EF46-58D7-4182-8A85-5EAECC8CFCE5}" type="slidenum">
              <a:rPr lang="es-ES" altLang="en-US" smtClean="0"/>
              <a:pPr lvl="1">
                <a:defRPr/>
              </a:pPr>
              <a:t>27</a:t>
            </a:fld>
            <a:endParaRPr lang="es-ES" alt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11621"/>
            <a:ext cx="10364451" cy="1596177"/>
          </a:xfrm>
        </p:spPr>
        <p:txBody>
          <a:bodyPr/>
          <a:lstStyle/>
          <a:p>
            <a:r>
              <a:rPr lang="en-US" dirty="0"/>
              <a:t>Fog Example</a:t>
            </a:r>
          </a:p>
        </p:txBody>
      </p:sp>
      <p:pic>
        <p:nvPicPr>
          <p:cNvPr id="5" name="Picture 2" descr="http://www.zanir.szm.sk/opengl/obrazky/004_Diplaylist_hmla_big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46400" y="1524000"/>
            <a:ext cx="6299200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662340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67" y="91743"/>
            <a:ext cx="10364451" cy="1596177"/>
          </a:xfrm>
        </p:spPr>
        <p:txBody>
          <a:bodyPr/>
          <a:lstStyle/>
          <a:p>
            <a:r>
              <a:rPr lang="en-US" dirty="0"/>
              <a:t>Fog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>
          <a:xfrm>
            <a:off x="1230661" y="1825487"/>
            <a:ext cx="7886700" cy="4351338"/>
          </a:xfrm>
        </p:spPr>
        <p:txBody>
          <a:bodyPr>
            <a:normAutofit fontScale="47500" lnSpcReduction="20000"/>
          </a:bodyPr>
          <a:lstStyle/>
          <a:p>
            <a:r>
              <a:rPr lang="en-US" sz="3200" dirty="0"/>
              <a:t>We can composite with a fixed color and have the blending factors depend on depth</a:t>
            </a:r>
          </a:p>
          <a:p>
            <a:pPr lvl="1"/>
            <a:r>
              <a:rPr lang="en-US" sz="3200" dirty="0"/>
              <a:t>Simulates a fog effect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Blend source color</a:t>
            </a:r>
            <a:r>
              <a:rPr lang="en-US" sz="3200" dirty="0">
                <a:latin typeface="Times New Roman" charset="0"/>
              </a:rPr>
              <a:t> C</a:t>
            </a:r>
            <a:r>
              <a:rPr lang="en-US" sz="3200" baseline="-25000" dirty="0">
                <a:latin typeface="Times New Roman" charset="0"/>
              </a:rPr>
              <a:t>s</a:t>
            </a:r>
            <a:r>
              <a:rPr lang="en-US" sz="3200" dirty="0">
                <a:latin typeface="Times New Roman" charset="0"/>
              </a:rPr>
              <a:t> </a:t>
            </a:r>
            <a:r>
              <a:rPr lang="en-US" sz="3200" dirty="0"/>
              <a:t>and fog color</a:t>
            </a:r>
            <a:r>
              <a:rPr lang="en-US" sz="3200" dirty="0">
                <a:latin typeface="Times New Roman" charset="0"/>
              </a:rPr>
              <a:t> </a:t>
            </a:r>
            <a:r>
              <a:rPr lang="en-US" sz="3200" dirty="0" err="1">
                <a:latin typeface="Times New Roman" charset="0"/>
              </a:rPr>
              <a:t>C</a:t>
            </a:r>
            <a:r>
              <a:rPr lang="en-US" sz="3200" baseline="-25000" dirty="0" err="1">
                <a:latin typeface="Times New Roman" charset="0"/>
              </a:rPr>
              <a:t>f</a:t>
            </a:r>
            <a:r>
              <a:rPr lang="en-US" sz="3200" baseline="-25000" dirty="0">
                <a:latin typeface="Times New Roman" charset="0"/>
              </a:rPr>
              <a:t> </a:t>
            </a:r>
            <a:r>
              <a:rPr lang="en-US" sz="3200" dirty="0"/>
              <a:t>by</a:t>
            </a:r>
            <a:r>
              <a:rPr lang="en-US" sz="3200" dirty="0">
                <a:latin typeface="Times New Roman" charset="0"/>
              </a:rPr>
              <a:t> </a:t>
            </a:r>
          </a:p>
          <a:p>
            <a:pPr>
              <a:buFontTx/>
              <a:buNone/>
            </a:pPr>
            <a:r>
              <a:rPr lang="en-US" sz="3200" dirty="0">
                <a:latin typeface="Times New Roman" charset="0"/>
              </a:rPr>
              <a:t>                C</a:t>
            </a:r>
            <a:r>
              <a:rPr lang="en-US" sz="3200" baseline="-25000" dirty="0">
                <a:latin typeface="Times New Roman" charset="0"/>
              </a:rPr>
              <a:t>s</a:t>
            </a:r>
            <a:r>
              <a:rPr lang="en-US" sz="3200" dirty="0">
                <a:latin typeface="Times New Roman" charset="0"/>
              </a:rPr>
              <a:t>’=f C</a:t>
            </a:r>
            <a:r>
              <a:rPr lang="en-US" sz="3200" baseline="-25000" dirty="0">
                <a:latin typeface="Times New Roman" charset="0"/>
              </a:rPr>
              <a:t>s</a:t>
            </a:r>
            <a:r>
              <a:rPr lang="en-US" sz="3200" dirty="0">
                <a:latin typeface="Times New Roman" charset="0"/>
              </a:rPr>
              <a:t> + (1-f) </a:t>
            </a:r>
            <a:r>
              <a:rPr lang="en-US" sz="3200" dirty="0" err="1">
                <a:latin typeface="Times New Roman" charset="0"/>
              </a:rPr>
              <a:t>C</a:t>
            </a:r>
            <a:r>
              <a:rPr lang="en-US" sz="3200" baseline="-25000" dirty="0" err="1">
                <a:latin typeface="Times New Roman" charset="0"/>
              </a:rPr>
              <a:t>f</a:t>
            </a:r>
            <a:br>
              <a:rPr lang="en-US" sz="3200" baseline="-25000" dirty="0">
                <a:latin typeface="Times New Roman" charset="0"/>
              </a:rPr>
            </a:br>
            <a:endParaRPr lang="en-US" sz="3200" baseline="-25000" dirty="0">
              <a:latin typeface="Times New Roman" charset="0"/>
            </a:endParaRPr>
          </a:p>
          <a:p>
            <a:r>
              <a:rPr lang="en-US" sz="3200" dirty="0">
                <a:latin typeface="Times New Roman" charset="0"/>
              </a:rPr>
              <a:t>f </a:t>
            </a:r>
            <a:r>
              <a:rPr lang="en-US" sz="3200" dirty="0"/>
              <a:t>is the </a:t>
            </a:r>
            <a:r>
              <a:rPr lang="en-US" sz="3200" i="1" dirty="0"/>
              <a:t>fog factor</a:t>
            </a:r>
          </a:p>
          <a:p>
            <a:pPr lvl="1"/>
            <a:r>
              <a:rPr lang="en-US" sz="3200" dirty="0"/>
              <a:t>Exponential</a:t>
            </a:r>
          </a:p>
          <a:p>
            <a:pPr lvl="1"/>
            <a:r>
              <a:rPr lang="en-US" sz="3200" dirty="0"/>
              <a:t>Gaussian</a:t>
            </a:r>
          </a:p>
          <a:p>
            <a:pPr lvl="1"/>
            <a:r>
              <a:rPr lang="en-US" sz="3200" dirty="0"/>
              <a:t>Linear (depth cueing)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OR: Fog in the fragment </a:t>
            </a:r>
            <a:r>
              <a:rPr lang="en-US" sz="3200" dirty="0" err="1"/>
              <a:t>shader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https://webglfundamentals.org/webgl/lessons/webgl-fog.html</a:t>
            </a:r>
            <a:endParaRPr lang="en-US" sz="3200" dirty="0"/>
          </a:p>
          <a:p>
            <a:pPr>
              <a:buFontTx/>
              <a:buNone/>
            </a:pPr>
            <a:r>
              <a:rPr lang="en-US" sz="2700" baseline="-25000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92873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4" y="232623"/>
            <a:ext cx="10364451" cy="1596177"/>
          </a:xfrm>
        </p:spPr>
        <p:txBody>
          <a:bodyPr/>
          <a:lstStyle/>
          <a:p>
            <a:r>
              <a:rPr lang="en-US" dirty="0"/>
              <a:t>Fog Functions</a:t>
            </a:r>
          </a:p>
        </p:txBody>
      </p:sp>
      <p:pic>
        <p:nvPicPr>
          <p:cNvPr id="27654" name="Picture 5" descr="C:\BOOK\OpenGL\Paul Final\Art\jpeg\AN07F40.jpg"/>
          <p:cNvPicPr>
            <a:picLocks noChangeAspect="1" noChangeArrowheads="1"/>
          </p:cNvPicPr>
          <p:nvPr/>
        </p:nvPicPr>
        <p:blipFill>
          <a:blip r:embed="rId2"/>
          <a:srcRect t="7700"/>
          <a:stretch>
            <a:fillRect/>
          </a:stretch>
        </p:blipFill>
        <p:spPr bwMode="auto">
          <a:xfrm>
            <a:off x="2209800" y="1828800"/>
            <a:ext cx="7291388" cy="456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124917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Aliasing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Ideal raster line is one pixel wide</a:t>
            </a:r>
          </a:p>
          <a:p>
            <a:r>
              <a:rPr lang="en-US" dirty="0"/>
              <a:t>All line segments, other than vertical and horizontal segments, partially cover pixels</a:t>
            </a:r>
          </a:p>
          <a:p>
            <a:r>
              <a:rPr lang="en-US" dirty="0"/>
              <a:t>Simple algorithms color</a:t>
            </a:r>
            <a:br>
              <a:rPr lang="en-US" dirty="0"/>
            </a:br>
            <a:r>
              <a:rPr lang="en-US" dirty="0"/>
              <a:t>only whole pixels</a:t>
            </a:r>
          </a:p>
          <a:p>
            <a:r>
              <a:rPr lang="en-US" dirty="0"/>
              <a:t>Lead to the “</a:t>
            </a:r>
            <a:r>
              <a:rPr lang="en-US" dirty="0" err="1"/>
              <a:t>jaggies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or aliasing</a:t>
            </a:r>
          </a:p>
          <a:p>
            <a:r>
              <a:rPr lang="en-US" dirty="0"/>
              <a:t>Similar issue for polygons</a:t>
            </a:r>
          </a:p>
        </p:txBody>
      </p:sp>
      <p:pic>
        <p:nvPicPr>
          <p:cNvPr id="29702" name="Picture 5" descr="C:\BOOK\OpenGL\Paul Final\Art\jpeg\AN07F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2800" y="3581401"/>
            <a:ext cx="2667000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993386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2036445" y="1"/>
            <a:ext cx="7886700" cy="1325563"/>
          </a:xfrm>
        </p:spPr>
        <p:txBody>
          <a:bodyPr/>
          <a:lstStyle/>
          <a:p>
            <a:r>
              <a:rPr lang="en-US" dirty="0"/>
              <a:t>Antialiasing 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>
          <a:xfrm>
            <a:off x="1223963" y="1535668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Major use of alpha channel</a:t>
            </a:r>
          </a:p>
          <a:p>
            <a:r>
              <a:rPr lang="en-US" sz="1800" dirty="0"/>
              <a:t>Color a pixel by adding a fraction of its color to the frame buffer</a:t>
            </a:r>
          </a:p>
          <a:p>
            <a:pPr lvl="1"/>
            <a:r>
              <a:rPr lang="en-US" dirty="0"/>
              <a:t>Fraction depends on percentage of pixel covered by fragment </a:t>
            </a:r>
          </a:p>
          <a:p>
            <a:pPr lvl="1"/>
            <a:r>
              <a:rPr lang="en-US" dirty="0"/>
              <a:t>Fraction depends on whether there is overlap</a:t>
            </a:r>
          </a:p>
        </p:txBody>
      </p:sp>
      <p:pic>
        <p:nvPicPr>
          <p:cNvPr id="30726" name="Picture 5" descr="C:\BOOK\OpenGL\Paul Final\Art\jpeg\AN07F37A.jpg"/>
          <p:cNvPicPr>
            <a:picLocks noChangeAspect="1" noChangeArrowheads="1"/>
          </p:cNvPicPr>
          <p:nvPr/>
        </p:nvPicPr>
        <p:blipFill>
          <a:blip r:embed="rId2"/>
          <a:srcRect b="10472"/>
          <a:stretch>
            <a:fillRect/>
          </a:stretch>
        </p:blipFill>
        <p:spPr bwMode="auto">
          <a:xfrm>
            <a:off x="3276600" y="3962400"/>
            <a:ext cx="2662238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7" descr="C:\BOOK\OpenGL\Paul Final\Art\jpeg\AN07F37B.jpg"/>
          <p:cNvPicPr>
            <a:picLocks noChangeAspect="1" noChangeArrowheads="1"/>
          </p:cNvPicPr>
          <p:nvPr/>
        </p:nvPicPr>
        <p:blipFill>
          <a:blip r:embed="rId3"/>
          <a:srcRect b="13513"/>
          <a:stretch>
            <a:fillRect/>
          </a:stretch>
        </p:blipFill>
        <p:spPr bwMode="auto">
          <a:xfrm>
            <a:off x="6781801" y="3962400"/>
            <a:ext cx="24098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1981200" y="4953000"/>
            <a:ext cx="1261884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 overlap</a:t>
            </a: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8839201" y="4953000"/>
            <a:ext cx="941283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overlap</a:t>
            </a:r>
          </a:p>
        </p:txBody>
      </p:sp>
    </p:spTree>
    <p:extLst>
      <p:ext uri="{BB962C8B-B14F-4D97-AF65-F5344CB8AC3E}">
        <p14:creationId xmlns:p14="http://schemas.microsoft.com/office/powerpoint/2010/main" val="232625577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39DD-CB29-45B2-B70C-D1C6D6C92D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09464-9998-4A9F-A4F3-8BF4EBBBB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CSE 470</a:t>
            </a:r>
            <a:br>
              <a:rPr lang="en-US" dirty="0"/>
            </a:br>
            <a:r>
              <a:rPr lang="en-US" dirty="0"/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324651175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7FDD7F4-76DC-4554-84BA-597596035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E029CD-1B72-48F1-B3C6-1D76A2BDAEE6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2B9CE162-0EF7-4117-8496-418AB2F445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1647CCAB-BA07-4AF0-B82A-9387B2DAC9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4304" y="2281107"/>
            <a:ext cx="77724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Clipping lines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Clipping polygons </a:t>
            </a:r>
          </a:p>
        </p:txBody>
      </p:sp>
    </p:spTree>
    <p:extLst>
      <p:ext uri="{BB962C8B-B14F-4D97-AF65-F5344CB8AC3E}">
        <p14:creationId xmlns:p14="http://schemas.microsoft.com/office/powerpoint/2010/main" val="381507919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B1C749D0-DB29-43EF-9833-1AEB43C91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B7709B-D234-4D3A-AF44-61064C8F0BD1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59" name="Rectangle 1026">
            <a:extLst>
              <a:ext uri="{FF2B5EF4-FFF2-40B4-BE49-F238E27FC236}">
                <a16:creationId xmlns:a16="http://schemas.microsoft.com/office/drawing/2014/main" id="{C6288104-9412-4669-B6F5-848D0ED888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7613" y="125835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Clipping</a:t>
            </a:r>
          </a:p>
        </p:txBody>
      </p:sp>
      <p:sp>
        <p:nvSpPr>
          <p:cNvPr id="19460" name="Rectangle 1027">
            <a:extLst>
              <a:ext uri="{FF2B5EF4-FFF2-40B4-BE49-F238E27FC236}">
                <a16:creationId xmlns:a16="http://schemas.microsoft.com/office/drawing/2014/main" id="{5D1C2B0E-BB08-4DD7-A0DC-64204B194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1600200"/>
            <a:ext cx="7467600" cy="236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2D against clipping window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3D against clipping volume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Easy for line segments polygons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Hard for curves and text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Convert to lines and polygons first</a:t>
            </a:r>
          </a:p>
        </p:txBody>
      </p:sp>
      <p:pic>
        <p:nvPicPr>
          <p:cNvPr id="19462" name="Picture 1047" descr="C:\BOOK\OpenGL\Paul Final\jpeg_new\AN08F21.jpg">
            <a:extLst>
              <a:ext uri="{FF2B5EF4-FFF2-40B4-BE49-F238E27FC236}">
                <a16:creationId xmlns:a16="http://schemas.microsoft.com/office/drawing/2014/main" id="{6DCA1DF5-270A-4EF0-A805-66E91232F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13"/>
          <a:stretch>
            <a:fillRect/>
          </a:stretch>
        </p:blipFill>
        <p:spPr bwMode="auto">
          <a:xfrm>
            <a:off x="2438400" y="4450927"/>
            <a:ext cx="64770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44408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613F7EF2-F525-4D90-A101-85B8F809F9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2006F-1626-493B-BBAC-107F8EA983AC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9046331F-60CF-4F9C-B095-B423E9A76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7010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Clipping 2D Line Segments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79152191-505A-4C3C-A01C-8D497FF239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Brute force approach: compute intersections with all sides of clipping window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Inefficient: one division per intersection</a:t>
            </a:r>
          </a:p>
        </p:txBody>
      </p:sp>
      <p:pic>
        <p:nvPicPr>
          <p:cNvPr id="21509" name="Picture 4" descr="C:\BOOK\OpenGL\Paul Final\jpeg_new\AN08F06.jpg">
            <a:extLst>
              <a:ext uri="{FF2B5EF4-FFF2-40B4-BE49-F238E27FC236}">
                <a16:creationId xmlns:a16="http://schemas.microsoft.com/office/drawing/2014/main" id="{9375F64C-7B12-4D91-BDB3-7B356D1FD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3810001"/>
            <a:ext cx="4862513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490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76F96AB3-A475-437F-A7E3-21FCC0A55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067D97-F4F5-43AD-BFD8-80044EA2C464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5B4624A7-853E-4A42-94C0-062C08F9E4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7010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Cohen-Sutherland Algorithm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EC3675C9-4729-4CA3-8870-668197C4E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752600"/>
            <a:ext cx="77724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Idea: eliminate as many cases as possible without computing intersections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Start with four lines that determine the sides of the clipping window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3557" name="Line 4">
            <a:extLst>
              <a:ext uri="{FF2B5EF4-FFF2-40B4-BE49-F238E27FC236}">
                <a16:creationId xmlns:a16="http://schemas.microsoft.com/office/drawing/2014/main" id="{4F7A45AE-7F55-4112-A154-B136B5CCE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495800"/>
            <a:ext cx="403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58" name="Line 5">
            <a:extLst>
              <a:ext uri="{FF2B5EF4-FFF2-40B4-BE49-F238E27FC236}">
                <a16:creationId xmlns:a16="http://schemas.microsoft.com/office/drawing/2014/main" id="{7533BEA5-1658-4A62-9EF5-37979E999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4038600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59" name="Line 6">
            <a:extLst>
              <a:ext uri="{FF2B5EF4-FFF2-40B4-BE49-F238E27FC236}">
                <a16:creationId xmlns:a16="http://schemas.microsoft.com/office/drawing/2014/main" id="{A292D9F1-E2A9-461B-B769-1A895D7415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886200"/>
            <a:ext cx="0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60" name="Line 7">
            <a:extLst>
              <a:ext uri="{FF2B5EF4-FFF2-40B4-BE49-F238E27FC236}">
                <a16:creationId xmlns:a16="http://schemas.microsoft.com/office/drawing/2014/main" id="{37FEEC9F-BBFB-4B99-BAF6-27B20D48D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5562600"/>
            <a:ext cx="403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61" name="Text Box 8">
            <a:extLst>
              <a:ext uri="{FF2B5EF4-FFF2-40B4-BE49-F238E27FC236}">
                <a16:creationId xmlns:a16="http://schemas.microsoft.com/office/drawing/2014/main" id="{68FE87DC-B8A9-4DCB-9E7B-4787472DA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800600"/>
            <a:ext cx="1163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 = x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max</a:t>
            </a:r>
          </a:p>
        </p:txBody>
      </p:sp>
      <p:sp>
        <p:nvSpPr>
          <p:cNvPr id="23562" name="Text Box 9">
            <a:extLst>
              <a:ext uri="{FF2B5EF4-FFF2-40B4-BE49-F238E27FC236}">
                <a16:creationId xmlns:a16="http://schemas.microsoft.com/office/drawing/2014/main" id="{4B4A7D71-CE7D-4111-B03C-DC1D84AA9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4800600"/>
            <a:ext cx="1130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 = x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min</a:t>
            </a:r>
          </a:p>
        </p:txBody>
      </p:sp>
      <p:sp>
        <p:nvSpPr>
          <p:cNvPr id="23563" name="Text Box 10">
            <a:extLst>
              <a:ext uri="{FF2B5EF4-FFF2-40B4-BE49-F238E27FC236}">
                <a16:creationId xmlns:a16="http://schemas.microsoft.com/office/drawing/2014/main" id="{42636752-A4EB-48EF-A540-A9167CC83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886200"/>
            <a:ext cx="1163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 = y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max</a:t>
            </a:r>
          </a:p>
        </p:txBody>
      </p:sp>
      <p:sp>
        <p:nvSpPr>
          <p:cNvPr id="23564" name="Text Box 11">
            <a:extLst>
              <a:ext uri="{FF2B5EF4-FFF2-40B4-BE49-F238E27FC236}">
                <a16:creationId xmlns:a16="http://schemas.microsoft.com/office/drawing/2014/main" id="{89C25D4C-EF47-44EE-ACDA-C925FD6C3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5715000"/>
            <a:ext cx="1130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 = y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min</a:t>
            </a:r>
          </a:p>
        </p:txBody>
      </p:sp>
      <p:sp>
        <p:nvSpPr>
          <p:cNvPr id="23565" name="Line 12">
            <a:extLst>
              <a:ext uri="{FF2B5EF4-FFF2-40B4-BE49-F238E27FC236}">
                <a16:creationId xmlns:a16="http://schemas.microsoft.com/office/drawing/2014/main" id="{4CE5C166-5B25-4534-B51A-39F3A38E96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4114800"/>
            <a:ext cx="914400" cy="914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66" name="Oval 13">
            <a:extLst>
              <a:ext uri="{FF2B5EF4-FFF2-40B4-BE49-F238E27FC236}">
                <a16:creationId xmlns:a16="http://schemas.microsoft.com/office/drawing/2014/main" id="{4B382AEB-D10B-491E-975A-202791DFD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386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1F1BD793-C9E0-45D1-B238-16A6A0B78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9530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122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3">
            <a:extLst>
              <a:ext uri="{FF2B5EF4-FFF2-40B4-BE49-F238E27FC236}">
                <a16:creationId xmlns:a16="http://schemas.microsoft.com/office/drawing/2014/main" id="{400B87BB-8752-4E8C-ABA3-AA83B08A88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8B59CEFC-1C9E-4F24-BC7D-61723A6F56C9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28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pic>
        <p:nvPicPr>
          <p:cNvPr id="63491" name="Picture 4" descr="AN06F13">
            <a:extLst>
              <a:ext uri="{FF2B5EF4-FFF2-40B4-BE49-F238E27FC236}">
                <a16:creationId xmlns:a16="http://schemas.microsoft.com/office/drawing/2014/main" id="{55802C6F-579C-4A31-82E9-2F9E198F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4170364"/>
            <a:ext cx="3771900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>
            <a:extLst>
              <a:ext uri="{FF2B5EF4-FFF2-40B4-BE49-F238E27FC236}">
                <a16:creationId xmlns:a16="http://schemas.microsoft.com/office/drawing/2014/main" id="{B63D8D63-8329-4AB3-9A6D-0B834FA7E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0"/>
            <a:ext cx="64770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Phong Model Equation</a:t>
            </a:r>
          </a:p>
        </p:txBody>
      </p:sp>
      <p:sp>
        <p:nvSpPr>
          <p:cNvPr id="63493" name="Rectangle 3">
            <a:extLst>
              <a:ext uri="{FF2B5EF4-FFF2-40B4-BE49-F238E27FC236}">
                <a16:creationId xmlns:a16="http://schemas.microsoft.com/office/drawing/2014/main" id="{F99E1DE4-360A-4882-8B14-3C9F62C529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5191" y="1041400"/>
            <a:ext cx="9844709" cy="472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2200" dirty="0">
                <a:ea typeface="ＭＳ Ｐゴシック" panose="020B0600070205080204" pitchFamily="34" charset="-128"/>
              </a:rPr>
              <a:t> = </a:t>
            </a:r>
            <a:r>
              <a:rPr lang="en-US" altLang="en-US" sz="2200" b="1" dirty="0">
                <a:ea typeface="ＭＳ Ｐゴシック" panose="020B0600070205080204" pitchFamily="34" charset="-128"/>
              </a:rPr>
              <a:t>e</a:t>
            </a:r>
            <a:r>
              <a:rPr lang="en-US" altLang="en-US" sz="2200" dirty="0">
                <a:ea typeface="ＭＳ Ｐゴシック" panose="020B0600070205080204" pitchFamily="34" charset="-128"/>
              </a:rPr>
              <a:t> + 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k</a:t>
            </a:r>
            <a:r>
              <a:rPr lang="en-US" altLang="en-US" sz="2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</a:t>
            </a:r>
            <a:r>
              <a:rPr lang="en-US" altLang="en-US" sz="2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2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      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+ for each light( </a:t>
            </a:r>
            <a:r>
              <a:rPr lang="en-US" altLang="en-US" sz="2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</a:t>
            </a:r>
            <a:r>
              <a:rPr lang="en-US" altLang="en-US" sz="2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I</a:t>
            </a:r>
            <a:r>
              <a:rPr lang="en-US" altLang="en-US" sz="2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</a:t>
            </a:r>
            <a:r>
              <a:rPr lang="en-US" altLang="en-US" sz="2200" dirty="0">
                <a:ea typeface="ＭＳ Ｐゴシック" panose="020B0600070205080204" pitchFamily="34" charset="-128"/>
              </a:rPr>
              <a:t>  </a:t>
            </a:r>
            <a:r>
              <a:rPr lang="en-US" altLang="en-US" sz="22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l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· </a:t>
            </a:r>
            <a:r>
              <a:rPr lang="en-US" altLang="en-US" sz="22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   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+</a:t>
            </a:r>
            <a:r>
              <a:rPr lang="en-US" altLang="en-US" sz="22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</a:t>
            </a:r>
            <a:r>
              <a:rPr lang="en-US" altLang="en-US" sz="2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</a:t>
            </a:r>
            <a:r>
              <a:rPr lang="en-US" altLang="en-US" sz="2200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I</a:t>
            </a:r>
            <a:r>
              <a:rPr lang="en-US" altLang="en-US" sz="2200" baseline="-25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22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v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· </a:t>
            </a:r>
            <a:r>
              <a:rPr lang="en-US" altLang="en-US" sz="22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 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  <a:r>
              <a:rPr lang="en-US" altLang="en-US" sz="2200" baseline="30000" dirty="0">
                <a:latin typeface="Symbol" panose="05050102010706020507" pitchFamily="18" charset="2"/>
                <a:ea typeface="ＭＳ Ｐゴシック" panose="020B0600070205080204" pitchFamily="34" charset="-128"/>
                <a:cs typeface="Times New Roman" panose="02020603050405020304" pitchFamily="18" charset="0"/>
              </a:rPr>
              <a:t>a </a:t>
            </a:r>
            <a:r>
              <a:rPr lang="en-US" altLang="en-US" sz="2200" dirty="0">
                <a:latin typeface="Symbol" panose="05050102010706020507" pitchFamily="18" charset="2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  <a:endParaRPr lang="en-US" altLang="en-US" sz="2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3500" baseline="-25000" dirty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i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For each color component </a:t>
            </a:r>
            <a:r>
              <a:rPr lang="en-US" altLang="en-US" sz="24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add contributions from all sources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3200" dirty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-- use max{ </a:t>
            </a:r>
            <a:r>
              <a:rPr lang="en-US" altLang="en-US" dirty="0" err="1">
                <a:ea typeface="ＭＳ Ｐゴシック" panose="020B0600070205080204" pitchFamily="34" charset="-128"/>
                <a:cs typeface="Times New Roman" panose="02020603050405020304" pitchFamily="18" charset="0"/>
              </a:rPr>
              <a:t>l.n</a:t>
            </a:r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, 0 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-- no diffuse, then no specular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-- </a:t>
            </a:r>
            <a:r>
              <a:rPr lang="en-US" altLang="en-US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e</a:t>
            </a:r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emission at vertex (optional)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C6CF98BB-B634-422B-80B4-FF99C2EEC2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FDAF10-FA58-45D6-8F79-6D9B374B8D52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BE2A5E49-FC8B-4961-BC17-25707FD64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0210" y="44874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Cases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1FBFC517-00E0-44B8-90E4-3DEC1FC72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97063" y="1600200"/>
            <a:ext cx="86868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700">
                <a:solidFill>
                  <a:srgbClr val="C00000"/>
                </a:solidFill>
                <a:ea typeface="ＭＳ Ｐゴシック" panose="020B0600070205080204" pitchFamily="34" charset="-128"/>
              </a:rPr>
              <a:t>Case 1 (trivial accept):</a:t>
            </a:r>
            <a:r>
              <a:rPr lang="en-US" altLang="en-US" sz="2700">
                <a:ea typeface="ＭＳ Ｐゴシック" panose="020B0600070205080204" pitchFamily="34" charset="-128"/>
              </a:rPr>
              <a:t> both endpoints of line segment inside all four lines</a:t>
            </a:r>
          </a:p>
          <a:p>
            <a:pPr lvl="1"/>
            <a:r>
              <a:rPr lang="en-US" altLang="en-US" sz="2200">
                <a:ea typeface="ＭＳ Ｐゴシック" panose="020B0600070205080204" pitchFamily="34" charset="-128"/>
              </a:rPr>
              <a:t>Draw (accept) line segment as is</a:t>
            </a:r>
          </a:p>
          <a:p>
            <a:pPr lvl="1"/>
            <a:endParaRPr lang="en-US" altLang="en-US" sz="2200">
              <a:ea typeface="ＭＳ Ｐゴシック" panose="020B0600070205080204" pitchFamily="34" charset="-128"/>
            </a:endParaRPr>
          </a:p>
          <a:p>
            <a:pPr lvl="1"/>
            <a:endParaRPr lang="en-US" altLang="en-US" sz="2200">
              <a:ea typeface="ＭＳ Ｐゴシック" panose="020B0600070205080204" pitchFamily="34" charset="-128"/>
            </a:endParaRPr>
          </a:p>
          <a:p>
            <a:pPr lvl="1"/>
            <a:endParaRPr lang="en-US" altLang="en-US" sz="2200">
              <a:ea typeface="ＭＳ Ｐゴシック" panose="020B0600070205080204" pitchFamily="34" charset="-128"/>
            </a:endParaRPr>
          </a:p>
          <a:p>
            <a:pPr lvl="1"/>
            <a:endParaRPr lang="en-US" altLang="en-US" sz="2200">
              <a:ea typeface="ＭＳ Ｐゴシック" panose="020B0600070205080204" pitchFamily="34" charset="-128"/>
            </a:endParaRPr>
          </a:p>
          <a:p>
            <a:pPr lvl="1"/>
            <a:endParaRPr lang="en-US" altLang="en-US" sz="2200">
              <a:ea typeface="ＭＳ Ｐゴシック" panose="020B0600070205080204" pitchFamily="34" charset="-128"/>
            </a:endParaRPr>
          </a:p>
          <a:p>
            <a:r>
              <a:rPr lang="en-US" altLang="en-US" sz="2700">
                <a:solidFill>
                  <a:srgbClr val="C00000"/>
                </a:solidFill>
                <a:ea typeface="ＭＳ Ｐゴシック" panose="020B0600070205080204" pitchFamily="34" charset="-128"/>
              </a:rPr>
              <a:t>Case 2 (trivial reject):</a:t>
            </a:r>
            <a:r>
              <a:rPr lang="en-US" altLang="en-US" sz="2700">
                <a:ea typeface="ＭＳ Ｐゴシック" panose="020B0600070205080204" pitchFamily="34" charset="-128"/>
              </a:rPr>
              <a:t> both endpoints outside window and on same side of a line</a:t>
            </a:r>
          </a:p>
          <a:p>
            <a:pPr lvl="1"/>
            <a:r>
              <a:rPr lang="en-US" altLang="en-US" sz="2200">
                <a:ea typeface="ＭＳ Ｐゴシック" panose="020B0600070205080204" pitchFamily="34" charset="-128"/>
              </a:rPr>
              <a:t>Discard (reject) the line segment</a:t>
            </a:r>
          </a:p>
          <a:p>
            <a:pPr lvl="1"/>
            <a:endParaRPr lang="en-US" altLang="en-US" sz="2200">
              <a:ea typeface="ＭＳ Ｐゴシック" panose="020B0600070205080204" pitchFamily="34" charset="-128"/>
            </a:endParaRPr>
          </a:p>
          <a:p>
            <a:endParaRPr lang="en-US" altLang="en-US" sz="2700">
              <a:ea typeface="ＭＳ Ｐゴシック" panose="020B0600070205080204" pitchFamily="34" charset="-128"/>
            </a:endParaRPr>
          </a:p>
        </p:txBody>
      </p:sp>
      <p:sp>
        <p:nvSpPr>
          <p:cNvPr id="25605" name="Line 4">
            <a:extLst>
              <a:ext uri="{FF2B5EF4-FFF2-40B4-BE49-F238E27FC236}">
                <a16:creationId xmlns:a16="http://schemas.microsoft.com/office/drawing/2014/main" id="{3E07E328-3E37-4D4E-904E-2E944A3FF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3363" y="3482975"/>
            <a:ext cx="33385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606" name="Line 5">
            <a:extLst>
              <a:ext uri="{FF2B5EF4-FFF2-40B4-BE49-F238E27FC236}">
                <a16:creationId xmlns:a16="http://schemas.microsoft.com/office/drawing/2014/main" id="{42BA0643-4151-4F16-9F91-0BAA59936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9725" y="3100388"/>
            <a:ext cx="0" cy="1789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607" name="Line 6">
            <a:extLst>
              <a:ext uri="{FF2B5EF4-FFF2-40B4-BE49-F238E27FC236}">
                <a16:creationId xmlns:a16="http://schemas.microsoft.com/office/drawing/2014/main" id="{2465C859-8AFF-4EFB-89FD-51B7E8BCB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7100" y="2971800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608" name="Line 7">
            <a:extLst>
              <a:ext uri="{FF2B5EF4-FFF2-40B4-BE49-F238E27FC236}">
                <a16:creationId xmlns:a16="http://schemas.microsoft.com/office/drawing/2014/main" id="{F6294BC7-17D6-4A46-912F-DAA3CB36E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451" y="4378325"/>
            <a:ext cx="3338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609" name="Text Box 8">
            <a:extLst>
              <a:ext uri="{FF2B5EF4-FFF2-40B4-BE49-F238E27FC236}">
                <a16:creationId xmlns:a16="http://schemas.microsoft.com/office/drawing/2014/main" id="{6F632009-639E-4A67-A3BF-8A76F09CB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25" y="3738563"/>
            <a:ext cx="1163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 = x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max</a:t>
            </a:r>
          </a:p>
        </p:txBody>
      </p:sp>
      <p:sp>
        <p:nvSpPr>
          <p:cNvPr id="25610" name="Text Box 9">
            <a:extLst>
              <a:ext uri="{FF2B5EF4-FFF2-40B4-BE49-F238E27FC236}">
                <a16:creationId xmlns:a16="http://schemas.microsoft.com/office/drawing/2014/main" id="{ED818548-CD61-4110-8E08-D187C3E1E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738563"/>
            <a:ext cx="1130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 = x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min</a:t>
            </a:r>
          </a:p>
        </p:txBody>
      </p:sp>
      <p:sp>
        <p:nvSpPr>
          <p:cNvPr id="25611" name="Text Box 10">
            <a:extLst>
              <a:ext uri="{FF2B5EF4-FFF2-40B4-BE49-F238E27FC236}">
                <a16:creationId xmlns:a16="http://schemas.microsoft.com/office/drawing/2014/main" id="{29208716-9F58-4245-94B8-EBC6A730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414" y="2971801"/>
            <a:ext cx="1173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 = y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max</a:t>
            </a:r>
          </a:p>
        </p:txBody>
      </p:sp>
      <p:sp>
        <p:nvSpPr>
          <p:cNvPr id="25612" name="Text Box 11">
            <a:extLst>
              <a:ext uri="{FF2B5EF4-FFF2-40B4-BE49-F238E27FC236}">
                <a16:creationId xmlns:a16="http://schemas.microsoft.com/office/drawing/2014/main" id="{51BD3B58-20C0-4437-83FC-2A8C34C33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0" y="4505325"/>
            <a:ext cx="113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 = y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min</a:t>
            </a:r>
          </a:p>
        </p:txBody>
      </p:sp>
      <p:grpSp>
        <p:nvGrpSpPr>
          <p:cNvPr id="25613" name="Group 16">
            <a:extLst>
              <a:ext uri="{FF2B5EF4-FFF2-40B4-BE49-F238E27FC236}">
                <a16:creationId xmlns:a16="http://schemas.microsoft.com/office/drawing/2014/main" id="{40E51BD1-ADE2-4567-82EA-7FF80F364824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3581401"/>
            <a:ext cx="685800" cy="741363"/>
            <a:chOff x="2500" y="1953"/>
            <a:chExt cx="555" cy="563"/>
          </a:xfrm>
        </p:grpSpPr>
        <p:sp>
          <p:nvSpPr>
            <p:cNvPr id="25619" name="Line 12">
              <a:extLst>
                <a:ext uri="{FF2B5EF4-FFF2-40B4-BE49-F238E27FC236}">
                  <a16:creationId xmlns:a16="http://schemas.microsoft.com/office/drawing/2014/main" id="{1CF18FE7-5920-4FE0-A62E-67202085B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0" y="1993"/>
              <a:ext cx="476" cy="48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5620" name="Oval 13">
              <a:extLst>
                <a:ext uri="{FF2B5EF4-FFF2-40B4-BE49-F238E27FC236}">
                  <a16:creationId xmlns:a16="http://schemas.microsoft.com/office/drawing/2014/main" id="{C523B61F-865E-422E-80B4-5211DE6BE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53"/>
              <a:ext cx="79" cy="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21" name="Oval 14">
              <a:extLst>
                <a:ext uri="{FF2B5EF4-FFF2-40B4-BE49-F238E27FC236}">
                  <a16:creationId xmlns:a16="http://schemas.microsoft.com/office/drawing/2014/main" id="{EE55C5C7-7454-4345-9A97-BFCAED451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436"/>
              <a:ext cx="79" cy="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5614" name="Group 17">
            <a:extLst>
              <a:ext uri="{FF2B5EF4-FFF2-40B4-BE49-F238E27FC236}">
                <a16:creationId xmlns:a16="http://schemas.microsoft.com/office/drawing/2014/main" id="{FADD1E3E-B99F-456D-B16F-AE1ACC1BB38C}"/>
              </a:ext>
            </a:extLst>
          </p:cNvPr>
          <p:cNvGrpSpPr>
            <a:grpSpLocks/>
          </p:cNvGrpSpPr>
          <p:nvPr/>
        </p:nvGrpSpPr>
        <p:grpSpPr bwMode="auto">
          <a:xfrm>
            <a:off x="8229601" y="3200401"/>
            <a:ext cx="881063" cy="893763"/>
            <a:chOff x="2500" y="1953"/>
            <a:chExt cx="555" cy="563"/>
          </a:xfrm>
        </p:grpSpPr>
        <p:sp>
          <p:nvSpPr>
            <p:cNvPr id="25616" name="Line 18">
              <a:extLst>
                <a:ext uri="{FF2B5EF4-FFF2-40B4-BE49-F238E27FC236}">
                  <a16:creationId xmlns:a16="http://schemas.microsoft.com/office/drawing/2014/main" id="{508DC16A-775E-4FEC-9337-BE10BB482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0" y="1993"/>
              <a:ext cx="476" cy="48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5617" name="Oval 19">
              <a:extLst>
                <a:ext uri="{FF2B5EF4-FFF2-40B4-BE49-F238E27FC236}">
                  <a16:creationId xmlns:a16="http://schemas.microsoft.com/office/drawing/2014/main" id="{F8F41C72-FA4B-4F4E-B7FA-4A22095CE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53"/>
              <a:ext cx="79" cy="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18" name="Oval 20">
              <a:extLst>
                <a:ext uri="{FF2B5EF4-FFF2-40B4-BE49-F238E27FC236}">
                  <a16:creationId xmlns:a16="http://schemas.microsoft.com/office/drawing/2014/main" id="{AFE858E0-D613-484B-96AE-85BC54CA8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436"/>
              <a:ext cx="79" cy="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02680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>
            <a:extLst>
              <a:ext uri="{FF2B5EF4-FFF2-40B4-BE49-F238E27FC236}">
                <a16:creationId xmlns:a16="http://schemas.microsoft.com/office/drawing/2014/main" id="{7006EC65-C2B3-4FF9-A3F8-B42E6740D0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1311A-A841-4667-A548-FE887F4E54D5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54747F9-3452-47AB-8469-F594DCD983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320067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Cases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296C55-75CC-40B3-AF0E-251FEA007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967044"/>
            <a:ext cx="10364452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Case 3: One endpoint inside, one outside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Must do at least one intersection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Case 4: Both outside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May have part inside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Must do at least one intersection</a:t>
            </a:r>
          </a:p>
        </p:txBody>
      </p:sp>
      <p:sp>
        <p:nvSpPr>
          <p:cNvPr id="27653" name="Line 4">
            <a:extLst>
              <a:ext uri="{FF2B5EF4-FFF2-40B4-BE49-F238E27FC236}">
                <a16:creationId xmlns:a16="http://schemas.microsoft.com/office/drawing/2014/main" id="{26BCB5C5-18A9-4EAB-9698-87E560905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63" y="5006975"/>
            <a:ext cx="33385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7654" name="Line 5">
            <a:extLst>
              <a:ext uri="{FF2B5EF4-FFF2-40B4-BE49-F238E27FC236}">
                <a16:creationId xmlns:a16="http://schemas.microsoft.com/office/drawing/2014/main" id="{48C8F5A7-0913-4D44-8A0D-A19C0BAB24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2525" y="4624388"/>
            <a:ext cx="0" cy="1789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7655" name="Line 6">
            <a:extLst>
              <a:ext uri="{FF2B5EF4-FFF2-40B4-BE49-F238E27FC236}">
                <a16:creationId xmlns:a16="http://schemas.microsoft.com/office/drawing/2014/main" id="{D92C4CB3-E256-4C17-BBEF-5A9FACEA58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900" y="4495800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7656" name="Line 7">
            <a:extLst>
              <a:ext uri="{FF2B5EF4-FFF2-40B4-BE49-F238E27FC236}">
                <a16:creationId xmlns:a16="http://schemas.microsoft.com/office/drawing/2014/main" id="{B39F760C-30C5-49DF-A52B-146E870C5D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7251" y="5902325"/>
            <a:ext cx="3338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7657" name="Text Box 8">
            <a:extLst>
              <a:ext uri="{FF2B5EF4-FFF2-40B4-BE49-F238E27FC236}">
                <a16:creationId xmlns:a16="http://schemas.microsoft.com/office/drawing/2014/main" id="{CCB90E15-81AE-4471-96DE-D6E479687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7925" y="5262563"/>
            <a:ext cx="1163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 = x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max</a:t>
            </a:r>
          </a:p>
        </p:txBody>
      </p:sp>
      <p:sp>
        <p:nvSpPr>
          <p:cNvPr id="27658" name="Text Box 9">
            <a:extLst>
              <a:ext uri="{FF2B5EF4-FFF2-40B4-BE49-F238E27FC236}">
                <a16:creationId xmlns:a16="http://schemas.microsoft.com/office/drawing/2014/main" id="{636726E8-3F2F-46B8-A8BB-C2A52EF45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62563"/>
            <a:ext cx="1130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 = x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min</a:t>
            </a:r>
          </a:p>
        </p:txBody>
      </p:sp>
      <p:sp>
        <p:nvSpPr>
          <p:cNvPr id="27659" name="Text Box 10">
            <a:extLst>
              <a:ext uri="{FF2B5EF4-FFF2-40B4-BE49-F238E27FC236}">
                <a16:creationId xmlns:a16="http://schemas.microsoft.com/office/drawing/2014/main" id="{F75E83CC-38FD-41E9-8611-17E10EB71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1" y="4343401"/>
            <a:ext cx="1173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 = y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max</a:t>
            </a:r>
          </a:p>
        </p:txBody>
      </p:sp>
      <p:grpSp>
        <p:nvGrpSpPr>
          <p:cNvPr id="27660" name="Group 11">
            <a:extLst>
              <a:ext uri="{FF2B5EF4-FFF2-40B4-BE49-F238E27FC236}">
                <a16:creationId xmlns:a16="http://schemas.microsoft.com/office/drawing/2014/main" id="{304B469A-A203-4C69-ADF6-79F430588697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4724401"/>
            <a:ext cx="685800" cy="741363"/>
            <a:chOff x="2500" y="1953"/>
            <a:chExt cx="555" cy="563"/>
          </a:xfrm>
        </p:grpSpPr>
        <p:sp>
          <p:nvSpPr>
            <p:cNvPr id="27670" name="Line 12">
              <a:extLst>
                <a:ext uri="{FF2B5EF4-FFF2-40B4-BE49-F238E27FC236}">
                  <a16:creationId xmlns:a16="http://schemas.microsoft.com/office/drawing/2014/main" id="{227CAA1F-98D9-4152-9DEC-E72429DC7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0" y="1993"/>
              <a:ext cx="476" cy="48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7671" name="Oval 13">
              <a:extLst>
                <a:ext uri="{FF2B5EF4-FFF2-40B4-BE49-F238E27FC236}">
                  <a16:creationId xmlns:a16="http://schemas.microsoft.com/office/drawing/2014/main" id="{D5E8D8CB-BC73-4CB0-A9F7-41A52EA5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53"/>
              <a:ext cx="79" cy="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72" name="Oval 14">
              <a:extLst>
                <a:ext uri="{FF2B5EF4-FFF2-40B4-BE49-F238E27FC236}">
                  <a16:creationId xmlns:a16="http://schemas.microsoft.com/office/drawing/2014/main" id="{BA689111-F05D-4269-8DFD-A791EDB7F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436"/>
              <a:ext cx="79" cy="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661" name="Group 15">
            <a:extLst>
              <a:ext uri="{FF2B5EF4-FFF2-40B4-BE49-F238E27FC236}">
                <a16:creationId xmlns:a16="http://schemas.microsoft.com/office/drawing/2014/main" id="{0606C1BC-1187-4A96-97AA-0188FDC66D0C}"/>
              </a:ext>
            </a:extLst>
          </p:cNvPr>
          <p:cNvGrpSpPr>
            <a:grpSpLocks/>
          </p:cNvGrpSpPr>
          <p:nvPr/>
        </p:nvGrpSpPr>
        <p:grpSpPr bwMode="auto">
          <a:xfrm>
            <a:off x="3962401" y="4572001"/>
            <a:ext cx="881063" cy="893763"/>
            <a:chOff x="2500" y="1953"/>
            <a:chExt cx="555" cy="563"/>
          </a:xfrm>
        </p:grpSpPr>
        <p:sp>
          <p:nvSpPr>
            <p:cNvPr id="27667" name="Line 16">
              <a:extLst>
                <a:ext uri="{FF2B5EF4-FFF2-40B4-BE49-F238E27FC236}">
                  <a16:creationId xmlns:a16="http://schemas.microsoft.com/office/drawing/2014/main" id="{77B65EF6-ABC4-4EFA-95C1-3E1B655FC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0" y="1993"/>
              <a:ext cx="476" cy="48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7668" name="Oval 17">
              <a:extLst>
                <a:ext uri="{FF2B5EF4-FFF2-40B4-BE49-F238E27FC236}">
                  <a16:creationId xmlns:a16="http://schemas.microsoft.com/office/drawing/2014/main" id="{19CD2203-B6B6-4A4F-9A09-139BC5CAC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53"/>
              <a:ext cx="79" cy="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69" name="Oval 18">
              <a:extLst>
                <a:ext uri="{FF2B5EF4-FFF2-40B4-BE49-F238E27FC236}">
                  <a16:creationId xmlns:a16="http://schemas.microsoft.com/office/drawing/2014/main" id="{2547E488-1412-496B-A296-42C33E7A6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436"/>
              <a:ext cx="79" cy="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662" name="Group 19">
            <a:extLst>
              <a:ext uri="{FF2B5EF4-FFF2-40B4-BE49-F238E27FC236}">
                <a16:creationId xmlns:a16="http://schemas.microsoft.com/office/drawing/2014/main" id="{C2A1E079-5088-429E-93A6-50B1E4D0D62B}"/>
              </a:ext>
            </a:extLst>
          </p:cNvPr>
          <p:cNvGrpSpPr>
            <a:grpSpLocks/>
          </p:cNvGrpSpPr>
          <p:nvPr/>
        </p:nvGrpSpPr>
        <p:grpSpPr bwMode="auto">
          <a:xfrm>
            <a:off x="3505201" y="4267201"/>
            <a:ext cx="881063" cy="893763"/>
            <a:chOff x="2500" y="1953"/>
            <a:chExt cx="555" cy="563"/>
          </a:xfrm>
        </p:grpSpPr>
        <p:sp>
          <p:nvSpPr>
            <p:cNvPr id="27664" name="Line 20">
              <a:extLst>
                <a:ext uri="{FF2B5EF4-FFF2-40B4-BE49-F238E27FC236}">
                  <a16:creationId xmlns:a16="http://schemas.microsoft.com/office/drawing/2014/main" id="{94853389-2816-4863-B816-A9F1C9C619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0" y="1993"/>
              <a:ext cx="476" cy="48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7665" name="Oval 21">
              <a:extLst>
                <a:ext uri="{FF2B5EF4-FFF2-40B4-BE49-F238E27FC236}">
                  <a16:creationId xmlns:a16="http://schemas.microsoft.com/office/drawing/2014/main" id="{B3781E2C-EE46-4819-BD2E-11C5FC2F0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53"/>
              <a:ext cx="79" cy="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66" name="Oval 22">
              <a:extLst>
                <a:ext uri="{FF2B5EF4-FFF2-40B4-BE49-F238E27FC236}">
                  <a16:creationId xmlns:a16="http://schemas.microsoft.com/office/drawing/2014/main" id="{3F08D4FE-9E10-4CDC-8406-7E5B5EB0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436"/>
              <a:ext cx="79" cy="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­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0475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>
            <a:extLst>
              <a:ext uri="{FF2B5EF4-FFF2-40B4-BE49-F238E27FC236}">
                <a16:creationId xmlns:a16="http://schemas.microsoft.com/office/drawing/2014/main" id="{BA63C546-EB7C-4473-96A8-DAA523955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50A43-2492-496C-AFB2-6352FF7BB17F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3B567B3-1C70-464F-A41A-03217F96CA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215954"/>
            <a:ext cx="10364451" cy="1596177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Defining </a:t>
            </a:r>
            <a:r>
              <a:rPr lang="en-US" altLang="en-US" dirty="0" err="1">
                <a:ea typeface="ＭＳ Ｐゴシック" panose="020B0600070205080204" pitchFamily="34" charset="-128"/>
              </a:rPr>
              <a:t>Outcodes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9ABE82D5-2D88-43E1-8373-F4E050949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3716" y="1917646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each endpoint, define an </a:t>
            </a:r>
            <a:r>
              <a:rPr lang="en-US" altLang="en-US" dirty="0" err="1">
                <a:ea typeface="ＭＳ Ｐゴシック" panose="020B0600070205080204" pitchFamily="34" charset="-128"/>
              </a:rPr>
              <a:t>outcode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br>
              <a:rPr lang="en-US" altLang="en-US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 err="1">
                <a:ea typeface="ＭＳ Ｐゴシック" panose="020B0600070205080204" pitchFamily="34" charset="-128"/>
              </a:rPr>
              <a:t>Outcodes</a:t>
            </a:r>
            <a:r>
              <a:rPr lang="en-US" altLang="en-US" dirty="0">
                <a:ea typeface="ＭＳ Ｐゴシック" panose="020B0600070205080204" pitchFamily="34" charset="-128"/>
              </a:rPr>
              <a:t> divide space into 9 regions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Computation of </a:t>
            </a:r>
            <a:r>
              <a:rPr lang="en-US" altLang="en-US" dirty="0" err="1">
                <a:ea typeface="ＭＳ Ｐゴシック" panose="020B0600070205080204" pitchFamily="34" charset="-128"/>
              </a:rPr>
              <a:t>outcode</a:t>
            </a:r>
            <a:r>
              <a:rPr lang="en-US" altLang="en-US" dirty="0">
                <a:ea typeface="ＭＳ Ｐゴシック" panose="020B0600070205080204" pitchFamily="34" charset="-128"/>
              </a:rPr>
              <a:t> requires at most 4 subtractions</a:t>
            </a:r>
          </a:p>
        </p:txBody>
      </p:sp>
      <p:sp>
        <p:nvSpPr>
          <p:cNvPr id="29701" name="Text Box 4">
            <a:extLst>
              <a:ext uri="{FF2B5EF4-FFF2-40B4-BE49-F238E27FC236}">
                <a16:creationId xmlns:a16="http://schemas.microsoft.com/office/drawing/2014/main" id="{02AA6DEB-4015-4D98-8963-4CFD2BC9F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362200"/>
            <a:ext cx="1200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29702" name="Text Box 5">
            <a:extLst>
              <a:ext uri="{FF2B5EF4-FFF2-40B4-BE49-F238E27FC236}">
                <a16:creationId xmlns:a16="http://schemas.microsoft.com/office/drawing/2014/main" id="{E897490E-E6EC-4B67-9BE4-D98DE8212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1" y="3048000"/>
            <a:ext cx="383310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1 if y &gt;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0 otherwise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1 if y &lt;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min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0 otherwise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1 if x &gt;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0 otherwise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1 if x &lt;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min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, 0 otherwise</a:t>
            </a:r>
          </a:p>
        </p:txBody>
      </p:sp>
      <p:pic>
        <p:nvPicPr>
          <p:cNvPr id="29703" name="Picture 6" descr="C:\BOOK\OpenGL\Paul Final\jpeg_new\AN08F07.jpg">
            <a:extLst>
              <a:ext uri="{FF2B5EF4-FFF2-40B4-BE49-F238E27FC236}">
                <a16:creationId xmlns:a16="http://schemas.microsoft.com/office/drawing/2014/main" id="{5EC03F1D-2DD3-4C61-875C-20268E0F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166" y="2038350"/>
            <a:ext cx="37338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37453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>
            <a:extLst>
              <a:ext uri="{FF2B5EF4-FFF2-40B4-BE49-F238E27FC236}">
                <a16:creationId xmlns:a16="http://schemas.microsoft.com/office/drawing/2014/main" id="{63DA5F69-905A-40EE-8743-38E9C4502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A87E-0463-4164-98CF-DCB49D6482FB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9E5FA9DC-D185-4B0A-92FB-180DD4FC8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1800" y="168257"/>
            <a:ext cx="6248400" cy="106680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Using </a:t>
            </a:r>
            <a:r>
              <a:rPr lang="en-US" altLang="en-US" dirty="0" err="1">
                <a:ea typeface="ＭＳ Ｐゴシック" panose="020B0600070205080204" pitchFamily="34" charset="-128"/>
              </a:rPr>
              <a:t>Outcodes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DF43C05-8F35-4B38-BC45-202012EB30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2101" y="1338655"/>
            <a:ext cx="8077200" cy="5562600"/>
          </a:xfrm>
        </p:spPr>
        <p:txBody>
          <a:bodyPr>
            <a:normAutofit/>
          </a:bodyPr>
          <a:lstStyle/>
          <a:p>
            <a:r>
              <a:rPr lang="en-US" altLang="en-US" sz="1600" dirty="0">
                <a:ea typeface="ＭＳ Ｐゴシック" panose="020B0600070205080204" pitchFamily="34" charset="-128"/>
              </a:rPr>
              <a:t>AB: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outcode</a:t>
            </a:r>
            <a:r>
              <a:rPr lang="en-US" altLang="en-US" sz="1600" dirty="0">
                <a:ea typeface="ＭＳ Ｐゴシック" panose="020B0600070205080204" pitchFamily="34" charset="-128"/>
              </a:rPr>
              <a:t>(A) =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outcode</a:t>
            </a:r>
            <a:r>
              <a:rPr lang="en-US" altLang="en-US" sz="1600" dirty="0">
                <a:ea typeface="ＭＳ Ｐゴシック" panose="020B0600070205080204" pitchFamily="34" charset="-128"/>
              </a:rPr>
              <a:t>(B) = 0000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Bitwise OR = 0 </a:t>
            </a:r>
            <a:r>
              <a:rPr lang="en-US" altLang="en-US" sz="16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 </a:t>
            </a:r>
            <a:r>
              <a:rPr lang="en-US" altLang="en-US" sz="1600" dirty="0">
                <a:ea typeface="ＭＳ Ｐゴシック" panose="020B0600070205080204" pitchFamily="34" charset="-128"/>
              </a:rPr>
              <a:t>Accept line segment</a:t>
            </a:r>
          </a:p>
          <a:p>
            <a:r>
              <a:rPr lang="en-US" altLang="en-US" sz="1600" dirty="0">
                <a:ea typeface="ＭＳ Ｐゴシック" panose="020B0600070205080204" pitchFamily="34" charset="-128"/>
              </a:rPr>
              <a:t>EF: 0010 AND 0010 = 0010 != 0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Both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outcodes</a:t>
            </a:r>
            <a:r>
              <a:rPr lang="en-US" altLang="en-US" sz="1600" dirty="0">
                <a:ea typeface="ＭＳ Ｐゴシック" panose="020B0600070205080204" pitchFamily="34" charset="-128"/>
              </a:rPr>
              <a:t> have a 1 bit in the same place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reject</a:t>
            </a:r>
          </a:p>
          <a:p>
            <a:r>
              <a:rPr lang="en-US" altLang="en-US" sz="1600" dirty="0">
                <a:ea typeface="ＭＳ Ｐゴシック" panose="020B0600070205080204" pitchFamily="34" charset="-128"/>
              </a:rPr>
              <a:t>CD: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outcode</a:t>
            </a:r>
            <a:r>
              <a:rPr lang="en-US" altLang="en-US" sz="1600" dirty="0">
                <a:ea typeface="ＭＳ Ｐゴシック" panose="020B0600070205080204" pitchFamily="34" charset="-128"/>
              </a:rPr>
              <a:t> (C) = 0000,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outcode</a:t>
            </a:r>
            <a:r>
              <a:rPr lang="en-US" altLang="en-US" sz="1600" dirty="0">
                <a:ea typeface="ＭＳ Ｐゴシック" panose="020B0600070205080204" pitchFamily="34" charset="-128"/>
              </a:rPr>
              <a:t>(D) </a:t>
            </a:r>
            <a:r>
              <a:rPr lang="en-US" altLang="en-US" sz="1600" dirty="0">
                <a:ea typeface="ＭＳ Ｐゴシック" panose="020B0600070205080204" pitchFamily="34" charset="-128"/>
                <a:sym typeface="Symbol" panose="05050102010706020507" pitchFamily="18" charset="2"/>
              </a:rPr>
              <a:t>=</a:t>
            </a:r>
            <a:r>
              <a:rPr lang="en-US" altLang="en-US" sz="1600" dirty="0">
                <a:ea typeface="ＭＳ Ｐゴシック" panose="020B0600070205080204" pitchFamily="34" charset="-128"/>
              </a:rPr>
              <a:t> 0010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Compute intersection with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xmax</a:t>
            </a:r>
            <a:r>
              <a:rPr lang="en-US" altLang="en-US" sz="1600" dirty="0">
                <a:ea typeface="ＭＳ Ｐゴシック" panose="020B0600070205080204" pitchFamily="34" charset="-128"/>
              </a:rPr>
              <a:t> line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Location of 1 in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outcode</a:t>
            </a:r>
            <a:r>
              <a:rPr lang="en-US" altLang="en-US" sz="1600" dirty="0">
                <a:ea typeface="ＭＳ Ｐゴシック" panose="020B0600070205080204" pitchFamily="34" charset="-128"/>
              </a:rPr>
              <a:t>(D) determines which edge to intersect with</a:t>
            </a:r>
          </a:p>
          <a:p>
            <a:r>
              <a:rPr lang="en-US" altLang="en-US" sz="1600" dirty="0">
                <a:ea typeface="ＭＳ Ｐゴシック" panose="020B0600070205080204" pitchFamily="34" charset="-128"/>
              </a:rPr>
              <a:t>IJ: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outcode</a:t>
            </a:r>
            <a:r>
              <a:rPr lang="en-US" altLang="en-US" sz="1600" dirty="0">
                <a:ea typeface="ＭＳ Ｐゴシック" panose="020B0600070205080204" pitchFamily="34" charset="-128"/>
              </a:rPr>
              <a:t>(I) = 0001,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outcode</a:t>
            </a:r>
            <a:r>
              <a:rPr lang="en-US" altLang="en-US" sz="1600" dirty="0">
                <a:ea typeface="ＭＳ Ｐゴシック" panose="020B0600070205080204" pitchFamily="34" charset="-128"/>
              </a:rPr>
              <a:t>(J)=1000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Will need 2 intersections to get to accept</a:t>
            </a:r>
          </a:p>
          <a:p>
            <a:r>
              <a:rPr lang="en-US" altLang="en-US" sz="1600" dirty="0">
                <a:ea typeface="ＭＳ Ｐゴシック" panose="020B0600070205080204" pitchFamily="34" charset="-128"/>
              </a:rPr>
              <a:t>GH (same codes as IJ) </a:t>
            </a:r>
            <a:br>
              <a:rPr lang="en-US" altLang="en-US" sz="1600" dirty="0">
                <a:ea typeface="ＭＳ Ｐゴシック" panose="020B0600070205080204" pitchFamily="34" charset="-128"/>
              </a:rPr>
            </a:br>
            <a:r>
              <a:rPr lang="en-US" altLang="en-US" sz="1600" dirty="0">
                <a:ea typeface="ＭＳ Ｐゴシック" panose="020B0600070205080204" pitchFamily="34" charset="-128"/>
              </a:rPr>
              <a:t>will need 1 intersection </a:t>
            </a:r>
            <a:br>
              <a:rPr lang="en-US" altLang="en-US" sz="1600" dirty="0">
                <a:ea typeface="ＭＳ Ｐゴシック" panose="020B0600070205080204" pitchFamily="34" charset="-128"/>
              </a:rPr>
            </a:br>
            <a:r>
              <a:rPr lang="en-US" altLang="en-US" sz="1600" dirty="0">
                <a:ea typeface="ＭＳ Ｐゴシック" panose="020B0600070205080204" pitchFamily="34" charset="-128"/>
              </a:rPr>
              <a:t>for reject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1749" name="Picture 4" descr="C:\BOOK\OpenGL\Paul Final\jpeg_new\AN08F08.jpg">
            <a:extLst>
              <a:ext uri="{FF2B5EF4-FFF2-40B4-BE49-F238E27FC236}">
                <a16:creationId xmlns:a16="http://schemas.microsoft.com/office/drawing/2014/main" id="{C12885C4-D5D5-42A7-B38C-EA0C8D40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00" y="1338655"/>
            <a:ext cx="5334000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94529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5BF85F85-E299-49D5-B307-806C30FD7E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C20AA9-C903-4E3F-B1FC-59C628D0DCA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7D387E5-BB33-445C-92C0-A6CA42514B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Efficiency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07E6AA54-C688-4543-8193-0837475CE4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many applications, the clipping window is small relative to the size of the entire data base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Most line segments are outside one or more side of the window and can be eliminated based on their outcodes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Inefficiency when code has to be reexecuted for line segments that must be shortened in more than one step</a:t>
            </a:r>
          </a:p>
        </p:txBody>
      </p:sp>
    </p:spTree>
    <p:extLst>
      <p:ext uri="{BB962C8B-B14F-4D97-AF65-F5344CB8AC3E}">
        <p14:creationId xmlns:p14="http://schemas.microsoft.com/office/powerpoint/2010/main" val="308800560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>
            <a:extLst>
              <a:ext uri="{FF2B5EF4-FFF2-40B4-BE49-F238E27FC236}">
                <a16:creationId xmlns:a16="http://schemas.microsoft.com/office/drawing/2014/main" id="{E06A79B2-9A09-416D-9774-506D0CEC0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ADF6B2-F413-401C-8222-15F42C97D48F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336E2CA6-8610-4B30-A103-AEA3B80E8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Cohen Sutherland in 3D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AB6DB1B3-2EA1-4626-A1EB-A5079CCFA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700">
                <a:ea typeface="ＭＳ Ｐゴシック" panose="020B0600070205080204" pitchFamily="34" charset="-128"/>
              </a:rPr>
              <a:t>Use 6-bit outcodes </a:t>
            </a:r>
          </a:p>
          <a:p>
            <a:r>
              <a:rPr lang="en-US" altLang="en-US" sz="2700">
                <a:ea typeface="ＭＳ Ｐゴシック" panose="020B0600070205080204" pitchFamily="34" charset="-128"/>
              </a:rPr>
              <a:t>When needed, clip line segment against planes</a:t>
            </a:r>
          </a:p>
        </p:txBody>
      </p:sp>
      <p:pic>
        <p:nvPicPr>
          <p:cNvPr id="35845" name="Picture 4" descr="C:\BOOK\OpenGL\Paul Final\jpeg_new\AN08F22.jpg">
            <a:extLst>
              <a:ext uri="{FF2B5EF4-FFF2-40B4-BE49-F238E27FC236}">
                <a16:creationId xmlns:a16="http://schemas.microsoft.com/office/drawing/2014/main" id="{AE968BC7-7C18-4FFD-BCB0-EAC8AAB2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80" y="3739490"/>
            <a:ext cx="4191000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5" descr="C:\BOOK\OpenGL\Paul Final\jpeg_new\AN08F23.jpg">
            <a:extLst>
              <a:ext uri="{FF2B5EF4-FFF2-40B4-BE49-F238E27FC236}">
                <a16:creationId xmlns:a16="http://schemas.microsoft.com/office/drawing/2014/main" id="{E3DA8522-DBD5-4C3D-88EE-5DCDBD9B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566" y="3739490"/>
            <a:ext cx="2819400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1980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:a16="http://schemas.microsoft.com/office/drawing/2014/main" id="{2AA23E95-2C2E-4B3A-85AC-BCE5F1120E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08B86-6903-41CB-BFC5-A65C2F1A13D9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8BFC70ED-7B19-472C-A225-A65C83D2C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629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Clipping and Normalization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3EE2068-DD17-4DE2-BDDA-BE07FF14F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5" y="2367093"/>
            <a:ext cx="10911780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General clipping in 3D requires intersection of line segments against arbitrary plane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Example: oblique view</a:t>
            </a:r>
          </a:p>
        </p:txBody>
      </p:sp>
      <p:pic>
        <p:nvPicPr>
          <p:cNvPr id="37893" name="Picture 4" descr="C:\BOOK\OpenGL\Paul Final\jpeg_new\AN08F26.jpg">
            <a:extLst>
              <a:ext uri="{FF2B5EF4-FFF2-40B4-BE49-F238E27FC236}">
                <a16:creationId xmlns:a16="http://schemas.microsoft.com/office/drawing/2014/main" id="{7199B296-29BC-4BC9-A2E4-F6A3144A2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38601"/>
            <a:ext cx="3740150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97142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8F998FA0-4C88-4A7B-92D4-74D0397856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514-CAB0-4A62-9CB3-1C34B3F9FA07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26DAE0D-DFD3-49CA-B519-93E7D7EA1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434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Plane-Line Intersections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AC11C102-22E8-4BFA-A8E2-C58197B3BF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71638"/>
            <a:ext cx="7772400" cy="4724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normal plane equation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(x – p_0).n = 0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line equation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p(a) = p_1 + a(p_2 – p_1)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Plug line equation into plane (x=p(a))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Solve for line parameter a</a:t>
            </a:r>
          </a:p>
        </p:txBody>
      </p:sp>
      <p:pic>
        <p:nvPicPr>
          <p:cNvPr id="39941" name="Picture 4" descr="C:\BOOK\OpenGL\Paul Final\jpeg_new\AN08F24.jpg">
            <a:extLst>
              <a:ext uri="{FF2B5EF4-FFF2-40B4-BE49-F238E27FC236}">
                <a16:creationId xmlns:a16="http://schemas.microsoft.com/office/drawing/2014/main" id="{2384882B-262B-44F3-AFA3-F0B9C1F5A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4609"/>
            <a:ext cx="2438400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9942" name="Object 2">
            <a:extLst>
              <a:ext uri="{FF2B5EF4-FFF2-40B4-BE49-F238E27FC236}">
                <a16:creationId xmlns:a16="http://schemas.microsoft.com/office/drawing/2014/main" id="{3B422B85-2DC4-43C9-BAF7-45407BD414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4905375"/>
          <a:ext cx="29464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5" imgW="1015559" imgH="444307" progId="Equation.3">
                  <p:embed/>
                </p:oleObj>
              </mc:Choice>
              <mc:Fallback>
                <p:oleObj name="Equation" r:id="rId5" imgW="1015559" imgH="444307" progId="Equation.3">
                  <p:embed/>
                  <p:pic>
                    <p:nvPicPr>
                      <p:cNvPr id="39942" name="Object 2">
                        <a:extLst>
                          <a:ext uri="{FF2B5EF4-FFF2-40B4-BE49-F238E27FC236}">
                            <a16:creationId xmlns:a16="http://schemas.microsoft.com/office/drawing/2014/main" id="{3B422B85-2DC4-43C9-BAF7-45407BD414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905375"/>
                        <a:ext cx="2946400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73119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>
            <a:extLst>
              <a:ext uri="{FF2B5EF4-FFF2-40B4-BE49-F238E27FC236}">
                <a16:creationId xmlns:a16="http://schemas.microsoft.com/office/drawing/2014/main" id="{AFC4746B-7B37-4B8A-998E-A5E43E424D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0AD89-5173-4045-B43D-8CEE48662092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6A92F619-731E-4F6D-9267-711808629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7272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Perspective Projection Normalization</a:t>
            </a:r>
          </a:p>
        </p:txBody>
      </p:sp>
      <p:pic>
        <p:nvPicPr>
          <p:cNvPr id="41988" name="Picture 4" descr="C:\BOOK\OpenGL\Paul Final\jpeg_new\AN08F27.jpg">
            <a:extLst>
              <a:ext uri="{FF2B5EF4-FFF2-40B4-BE49-F238E27FC236}">
                <a16:creationId xmlns:a16="http://schemas.microsoft.com/office/drawing/2014/main" id="{C340D8C2-D675-45C9-BE7C-D89DA34EE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1"/>
          <a:stretch>
            <a:fillRect/>
          </a:stretch>
        </p:blipFill>
        <p:spPr bwMode="auto">
          <a:xfrm>
            <a:off x="2895601" y="2057400"/>
            <a:ext cx="629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5">
            <a:extLst>
              <a:ext uri="{FF2B5EF4-FFF2-40B4-BE49-F238E27FC236}">
                <a16:creationId xmlns:a16="http://schemas.microsoft.com/office/drawing/2014/main" id="{28D83EFB-E50A-4257-99ED-C5C217CBD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1" y="3352800"/>
            <a:ext cx="2949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before normalization</a:t>
            </a:r>
          </a:p>
        </p:txBody>
      </p:sp>
      <p:sp>
        <p:nvSpPr>
          <p:cNvPr id="41990" name="Text Box 7">
            <a:extLst>
              <a:ext uri="{FF2B5EF4-FFF2-40B4-BE49-F238E27FC236}">
                <a16:creationId xmlns:a16="http://schemas.microsoft.com/office/drawing/2014/main" id="{DB152994-1CAD-4F90-8B10-B61B7BB0D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352800"/>
            <a:ext cx="2693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after normalization</a:t>
            </a:r>
          </a:p>
        </p:txBody>
      </p:sp>
      <p:sp>
        <p:nvSpPr>
          <p:cNvPr id="41991" name="Text Box 8">
            <a:extLst>
              <a:ext uri="{FF2B5EF4-FFF2-40B4-BE49-F238E27FC236}">
                <a16:creationId xmlns:a16="http://schemas.microsoft.com/office/drawing/2014/main" id="{66347726-4B9F-4A61-9368-7BE854675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3" y="4848225"/>
            <a:ext cx="74930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Ctr="1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1085850" indent="-34290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Truncated pyramid mapped to right parallelepiped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Makes clipping easier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­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Typical intersection calculation now requires only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floating point subtraction, e.g. is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 &gt;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</a:t>
            </a:r>
            <a:r>
              <a:rPr kumimoji="0" lang="en-US" alt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max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?</a:t>
            </a:r>
          </a:p>
        </p:txBody>
      </p:sp>
      <p:sp>
        <p:nvSpPr>
          <p:cNvPr id="41992" name="Text Box 9">
            <a:extLst>
              <a:ext uri="{FF2B5EF4-FFF2-40B4-BE49-F238E27FC236}">
                <a16:creationId xmlns:a16="http://schemas.microsoft.com/office/drawing/2014/main" id="{B7B5CFAC-12A6-4933-8C72-ADA3F95E4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600200"/>
            <a:ext cx="1303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119121659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5D68F6D-6FCF-4559-94FF-BA72AA12F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Polygon Clipping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3F557247-1A29-43F5-AF13-9DB98A8401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Not as simple as line segment clipping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Clipping a line segment yields at most one line segment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Clipping a polygon can yield multiple polygons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However, clipping a convex polygon can yield at most one other polygon</a:t>
            </a:r>
          </a:p>
        </p:txBody>
      </p:sp>
      <p:pic>
        <p:nvPicPr>
          <p:cNvPr id="44036" name="Picture 4" descr="C:\BOOK\OpenGL\Paul Final\jpeg_new\AN08F11A.jpg">
            <a:extLst>
              <a:ext uri="{FF2B5EF4-FFF2-40B4-BE49-F238E27FC236}">
                <a16:creationId xmlns:a16="http://schemas.microsoft.com/office/drawing/2014/main" id="{8103B8BA-466F-4586-ADA5-8EFD7E87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7"/>
          <a:stretch>
            <a:fillRect/>
          </a:stretch>
        </p:blipFill>
        <p:spPr bwMode="auto">
          <a:xfrm>
            <a:off x="3810001" y="3657600"/>
            <a:ext cx="14001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 descr="C:\BOOK\OpenGL\Paul Final\jpeg_new\AN08F11B.jpg">
            <a:extLst>
              <a:ext uri="{FF2B5EF4-FFF2-40B4-BE49-F238E27FC236}">
                <a16:creationId xmlns:a16="http://schemas.microsoft.com/office/drawing/2014/main" id="{1F1A482A-F3BF-486F-AE1D-94EB3F7AA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05"/>
          <a:stretch>
            <a:fillRect/>
          </a:stretch>
        </p:blipFill>
        <p:spPr bwMode="auto">
          <a:xfrm>
            <a:off x="6781801" y="3810000"/>
            <a:ext cx="1152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Slide Number Placeholder 8">
            <a:extLst>
              <a:ext uri="{FF2B5EF4-FFF2-40B4-BE49-F238E27FC236}">
                <a16:creationId xmlns:a16="http://schemas.microsoft.com/office/drawing/2014/main" id="{9827EC38-88E2-40E1-887A-CBB80D417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C32257-07A5-49AC-92DF-82FCC7E1EAD9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791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3">
            <a:extLst>
              <a:ext uri="{FF2B5EF4-FFF2-40B4-BE49-F238E27FC236}">
                <a16:creationId xmlns:a16="http://schemas.microsoft.com/office/drawing/2014/main" id="{BDFA08A3-0D67-4E30-81E3-24D333FD2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223BB57B-3681-4BED-9D31-32C4308CDE70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29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F97558C2-C885-40F7-B0C6-FD46BAC3F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Modified Phong Model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C4890580-8C73-47AA-9C04-405AEA5C3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specular term in the Phong model is costly because it requires the calculation of a new reflection vector for each vertex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Jim Blinn suggested an approximation using the </a:t>
            </a:r>
            <a:r>
              <a:rPr lang="en-US" altLang="en-US" i="1" dirty="0">
                <a:ea typeface="ＭＳ Ｐゴシック" panose="020B0600070205080204" pitchFamily="34" charset="-128"/>
              </a:rPr>
              <a:t>halfway vector </a:t>
            </a:r>
            <a:r>
              <a:rPr lang="en-US" altLang="en-US" dirty="0">
                <a:ea typeface="ＭＳ Ｐゴシック" panose="020B0600070205080204" pitchFamily="34" charset="-128"/>
              </a:rPr>
              <a:t>that is more efficient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6B5D699E-7B1E-4FCA-989A-131AADAEFA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7010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Tessellation and Convexity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BF14EDC-170E-4FDF-A170-1EC0D2F06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8610600" cy="4724400"/>
          </a:xfrm>
        </p:spPr>
        <p:txBody>
          <a:bodyPr/>
          <a:lstStyle/>
          <a:p>
            <a:r>
              <a:rPr lang="en-US" altLang="en-US" sz="2700">
                <a:ea typeface="ＭＳ Ｐゴシック" panose="020B0600070205080204" pitchFamily="34" charset="-128"/>
              </a:rPr>
              <a:t>One strategy is to replace nonconvex polygons with a set of triangles (a </a:t>
            </a:r>
            <a:r>
              <a:rPr lang="en-US" altLang="en-US" sz="2700" i="1">
                <a:ea typeface="ＭＳ Ｐゴシック" panose="020B0600070205080204" pitchFamily="34" charset="-128"/>
              </a:rPr>
              <a:t>tessellation</a:t>
            </a:r>
            <a:r>
              <a:rPr lang="en-US" altLang="en-US" sz="270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sz="2700">
                <a:ea typeface="ＭＳ Ｐゴシック" panose="020B0600070205080204" pitchFamily="34" charset="-128"/>
              </a:rPr>
              <a:t>Also makes fill easier</a:t>
            </a:r>
          </a:p>
        </p:txBody>
      </p:sp>
      <p:pic>
        <p:nvPicPr>
          <p:cNvPr id="45060" name="Picture 4" descr="C:\BOOK\OpenGL\Paul Final\jpeg_new\AN08F13.jpg">
            <a:extLst>
              <a:ext uri="{FF2B5EF4-FFF2-40B4-BE49-F238E27FC236}">
                <a16:creationId xmlns:a16="http://schemas.microsoft.com/office/drawing/2014/main" id="{852BD098-BBC4-4B5F-8289-2EDDF1CD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4114801"/>
            <a:ext cx="5737225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Slide Number Placeholder 7">
            <a:extLst>
              <a:ext uri="{FF2B5EF4-FFF2-40B4-BE49-F238E27FC236}">
                <a16:creationId xmlns:a16="http://schemas.microsoft.com/office/drawing/2014/main" id="{DBE63FF5-4E16-461B-A4B0-C68AB4B4C4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B99A4E-0A9F-4376-9965-7489D8BE46E6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39890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39E8D08-5248-4075-9436-E63A003231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Line Segment Clipping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FB244D3-2B9C-4327-BA71-D2CEA604FD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Input two vertices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Output: either no vertices or the vertices of a clipped line segment</a:t>
            </a:r>
          </a:p>
        </p:txBody>
      </p:sp>
      <p:pic>
        <p:nvPicPr>
          <p:cNvPr id="46084" name="Picture 4" descr="C:\BOOK\OpenGL\Paul Final\jpeg_new\AN08F15.jpg">
            <a:extLst>
              <a:ext uri="{FF2B5EF4-FFF2-40B4-BE49-F238E27FC236}">
                <a16:creationId xmlns:a16="http://schemas.microsoft.com/office/drawing/2014/main" id="{3F2AEF56-F802-4F56-9034-22EAE6274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6"/>
          <a:stretch>
            <a:fillRect/>
          </a:stretch>
        </p:blipFill>
        <p:spPr bwMode="auto">
          <a:xfrm>
            <a:off x="2438400" y="3810001"/>
            <a:ext cx="7315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Slide Number Placeholder 7">
            <a:extLst>
              <a:ext uri="{FF2B5EF4-FFF2-40B4-BE49-F238E27FC236}">
                <a16:creationId xmlns:a16="http://schemas.microsoft.com/office/drawing/2014/main" id="{C3018493-EA5D-4877-A056-8AC1C624F0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59CC7-A9D5-4CC5-9DFE-6194E3565E4B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087" name="TextBox 1">
            <a:extLst>
              <a:ext uri="{FF2B5EF4-FFF2-40B4-BE49-F238E27FC236}">
                <a16:creationId xmlns:a16="http://schemas.microsoft.com/office/drawing/2014/main" id="{03276F57-9852-4608-BC5C-65B653921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5456238"/>
            <a:ext cx="2057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clip against ymax line</a:t>
            </a:r>
          </a:p>
        </p:txBody>
      </p:sp>
    </p:spTree>
    <p:extLst>
      <p:ext uri="{BB962C8B-B14F-4D97-AF65-F5344CB8AC3E}">
        <p14:creationId xmlns:p14="http://schemas.microsoft.com/office/powerpoint/2010/main" val="362662546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15A05D17-0BA7-45C8-AD64-7D94BAF02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76200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Pipeline Clipping of Line Segments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FAA76A7-FD83-4B61-9E67-F1BEF38E8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Clipping against each side of window is independent of other sides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use four independent clippers in a pipeline</a:t>
            </a:r>
          </a:p>
        </p:txBody>
      </p:sp>
      <p:pic>
        <p:nvPicPr>
          <p:cNvPr id="47108" name="Picture 4" descr="C:\BOOK\OpenGL\Paul Final\jpeg_new\AN08F17.jpg">
            <a:extLst>
              <a:ext uri="{FF2B5EF4-FFF2-40B4-BE49-F238E27FC236}">
                <a16:creationId xmlns:a16="http://schemas.microsoft.com/office/drawing/2014/main" id="{0CE02545-0E04-47F9-9EA7-BA848A4C1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r="23866" b="45038"/>
          <a:stretch>
            <a:fillRect/>
          </a:stretch>
        </p:blipFill>
        <p:spPr bwMode="auto">
          <a:xfrm>
            <a:off x="4287748" y="3244718"/>
            <a:ext cx="3429000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 descr="C:\BOOK\OpenGL\Paul Final\jpeg_new\AN08F17.jpg">
            <a:extLst>
              <a:ext uri="{FF2B5EF4-FFF2-40B4-BE49-F238E27FC236}">
                <a16:creationId xmlns:a16="http://schemas.microsoft.com/office/drawing/2014/main" id="{F54730B7-9B1D-438D-A74F-A49CA157B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9" b="5344"/>
          <a:stretch>
            <a:fillRect/>
          </a:stretch>
        </p:blipFill>
        <p:spPr bwMode="auto">
          <a:xfrm>
            <a:off x="3338245" y="5198268"/>
            <a:ext cx="59436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Slide Number Placeholder 8">
            <a:extLst>
              <a:ext uri="{FF2B5EF4-FFF2-40B4-BE49-F238E27FC236}">
                <a16:creationId xmlns:a16="http://schemas.microsoft.com/office/drawing/2014/main" id="{BC9E4B54-0EAD-49D5-8285-575ACD01A7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B0D8D-C419-40D8-A439-FA64C4B0251F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98415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FDFC2BA-D0AF-4851-AC96-7889023CA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72390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Pipeline Clipping of Polygons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85E708-01BA-43D3-B3CE-EC606BF4D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382000" cy="47244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2700" dirty="0">
                <a:ea typeface="ＭＳ Ｐゴシック" panose="020B0600070205080204" pitchFamily="34" charset="-128"/>
              </a:rPr>
              <a:t>Three dimensions: add front and back clippers</a:t>
            </a:r>
          </a:p>
          <a:p>
            <a:r>
              <a:rPr lang="en-US" altLang="en-US" sz="2700" dirty="0">
                <a:ea typeface="ＭＳ Ｐゴシック" panose="020B0600070205080204" pitchFamily="34" charset="-128"/>
              </a:rPr>
              <a:t>Small increase in latency</a:t>
            </a:r>
          </a:p>
        </p:txBody>
      </p:sp>
      <p:pic>
        <p:nvPicPr>
          <p:cNvPr id="48132" name="Picture 4" descr="C:\BOOK\OpenGL\Paul Final\jpeg_new\AN08F18.jpg">
            <a:extLst>
              <a:ext uri="{FF2B5EF4-FFF2-40B4-BE49-F238E27FC236}">
                <a16:creationId xmlns:a16="http://schemas.microsoft.com/office/drawing/2014/main" id="{2809404E-A8A4-4F42-B20C-5693C01E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600"/>
            <a:ext cx="591343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Slide Number Placeholder 7">
            <a:extLst>
              <a:ext uri="{FF2B5EF4-FFF2-40B4-BE49-F238E27FC236}">
                <a16:creationId xmlns:a16="http://schemas.microsoft.com/office/drawing/2014/main" id="{556E75D3-6796-47C6-B61C-3A0A9AD57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68C941-0C6E-4003-812C-E523D6B0A6C3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22417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75057FFA-CF44-42AE-B77F-5F5AF56510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Bounding Boxes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D246EE4-E4F8-4635-AD22-626072D13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700">
                <a:ea typeface="ＭＳ Ｐゴシック" panose="020B0600070205080204" pitchFamily="34" charset="-128"/>
              </a:rPr>
              <a:t>Rather than doing clipping on a complex polygon, we can use an </a:t>
            </a:r>
            <a:r>
              <a:rPr lang="en-US" altLang="en-US" sz="2700" i="1">
                <a:ea typeface="ＭＳ Ｐゴシック" panose="020B0600070205080204" pitchFamily="34" charset="-128"/>
              </a:rPr>
              <a:t>axis-aligned bounding box</a:t>
            </a:r>
            <a:r>
              <a:rPr lang="en-US" altLang="en-US" sz="2700">
                <a:ea typeface="ＭＳ Ｐゴシック" panose="020B0600070205080204" pitchFamily="34" charset="-128"/>
              </a:rPr>
              <a:t> or </a:t>
            </a:r>
            <a:r>
              <a:rPr lang="en-US" altLang="en-US" sz="2700" i="1">
                <a:ea typeface="ＭＳ Ｐゴシック" panose="020B0600070205080204" pitchFamily="34" charset="-128"/>
              </a:rPr>
              <a:t>extent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Smallest rectangle aligned with axes that encloses the polygon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Simple to compute: max and min of x and y</a:t>
            </a:r>
          </a:p>
        </p:txBody>
      </p:sp>
      <p:pic>
        <p:nvPicPr>
          <p:cNvPr id="49156" name="Picture 4" descr="C:\BOOK\OpenGL\Paul Final\jpeg_new\AN08F19.jpg">
            <a:extLst>
              <a:ext uri="{FF2B5EF4-FFF2-40B4-BE49-F238E27FC236}">
                <a16:creationId xmlns:a16="http://schemas.microsoft.com/office/drawing/2014/main" id="{D20B0F30-1C57-414C-BD02-B65B61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5" r="21169" b="64757"/>
          <a:stretch>
            <a:fillRect/>
          </a:stretch>
        </p:blipFill>
        <p:spPr bwMode="auto">
          <a:xfrm>
            <a:off x="3657600" y="4343400"/>
            <a:ext cx="3657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Slide Number Placeholder 7">
            <a:extLst>
              <a:ext uri="{FF2B5EF4-FFF2-40B4-BE49-F238E27FC236}">
                <a16:creationId xmlns:a16="http://schemas.microsoft.com/office/drawing/2014/main" id="{B9B2D3D4-421C-4919-9CD0-023F7ACA66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C3CD71-9F0C-43F9-894E-016BCB85E68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3390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AC540BDA-4637-4E9F-81E2-E95B0BADD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Bounding boxes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B0771988-08DB-499C-9328-846C26C9E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Can usually determine accept/reject based only on bounding box</a:t>
            </a:r>
          </a:p>
        </p:txBody>
      </p:sp>
      <p:pic>
        <p:nvPicPr>
          <p:cNvPr id="50180" name="Picture 5" descr="C:\BOOK\OpenGL\Paul Final\jpeg_new\AN08F20.jpg">
            <a:extLst>
              <a:ext uri="{FF2B5EF4-FFF2-40B4-BE49-F238E27FC236}">
                <a16:creationId xmlns:a16="http://schemas.microsoft.com/office/drawing/2014/main" id="{0EEB714B-6131-4EC5-8EC3-9E8CD00B8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0"/>
            <a:ext cx="2687638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Line 6">
            <a:extLst>
              <a:ext uri="{FF2B5EF4-FFF2-40B4-BE49-F238E27FC236}">
                <a16:creationId xmlns:a16="http://schemas.microsoft.com/office/drawing/2014/main" id="{B38CD030-A2BC-40A0-8A0E-85CC530D09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9800" y="3276600"/>
            <a:ext cx="11430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0182" name="Line 7">
            <a:extLst>
              <a:ext uri="{FF2B5EF4-FFF2-40B4-BE49-F238E27FC236}">
                <a16:creationId xmlns:a16="http://schemas.microsoft.com/office/drawing/2014/main" id="{F6104027-6819-4ABF-982E-D98741AF68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4038600"/>
            <a:ext cx="15240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0183" name="Line 8">
            <a:extLst>
              <a:ext uri="{FF2B5EF4-FFF2-40B4-BE49-F238E27FC236}">
                <a16:creationId xmlns:a16="http://schemas.microsoft.com/office/drawing/2014/main" id="{6B83CA08-02FE-4AE2-A415-3969B07E92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800" y="4572000"/>
            <a:ext cx="7620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0184" name="Text Box 9">
            <a:extLst>
              <a:ext uri="{FF2B5EF4-FFF2-40B4-BE49-F238E27FC236}">
                <a16:creationId xmlns:a16="http://schemas.microsoft.com/office/drawing/2014/main" id="{3C583AB6-9B47-47E9-A8EA-C374DD539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971800"/>
            <a:ext cx="858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reject</a:t>
            </a:r>
          </a:p>
        </p:txBody>
      </p:sp>
      <p:sp>
        <p:nvSpPr>
          <p:cNvPr id="50185" name="Text Box 10">
            <a:extLst>
              <a:ext uri="{FF2B5EF4-FFF2-40B4-BE49-F238E27FC236}">
                <a16:creationId xmlns:a16="http://schemas.microsoft.com/office/drawing/2014/main" id="{83310822-84AF-48A7-9C0B-E1C4136FF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581400"/>
            <a:ext cx="960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accept</a:t>
            </a:r>
          </a:p>
        </p:txBody>
      </p:sp>
      <p:sp>
        <p:nvSpPr>
          <p:cNvPr id="50186" name="Text Box 11">
            <a:extLst>
              <a:ext uri="{FF2B5EF4-FFF2-40B4-BE49-F238E27FC236}">
                <a16:creationId xmlns:a16="http://schemas.microsoft.com/office/drawing/2014/main" id="{3234D76A-C27C-470B-A471-04301C276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4038601"/>
            <a:ext cx="22236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requires detailed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clipping</a:t>
            </a:r>
          </a:p>
        </p:txBody>
      </p:sp>
      <p:sp>
        <p:nvSpPr>
          <p:cNvPr id="50187" name="Slide Number Placeholder 13">
            <a:extLst>
              <a:ext uri="{FF2B5EF4-FFF2-40B4-BE49-F238E27FC236}">
                <a16:creationId xmlns:a16="http://schemas.microsoft.com/office/drawing/2014/main" id="{8784D726-5D05-4D66-BB93-A7E56C3C2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1B14E-E3AC-4C0D-BEE6-3B4483C998A8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70239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49E85D3-8DBD-4794-92C2-3375C93A1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Clipping and Visibility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0F24D814-32BA-4404-9E80-6144D45B23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Clipping has much in common with hidden-surface removal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In both cases, we are trying to remove objects that are not visible to the camera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Often we can use visibility or occlusion testing early in the process to eliminate as many polygons as possible before going through the entire pipeline</a:t>
            </a:r>
          </a:p>
        </p:txBody>
      </p:sp>
      <p:sp>
        <p:nvSpPr>
          <p:cNvPr id="51204" name="Slide Number Placeholder 6">
            <a:extLst>
              <a:ext uri="{FF2B5EF4-FFF2-40B4-BE49-F238E27FC236}">
                <a16:creationId xmlns:a16="http://schemas.microsoft.com/office/drawing/2014/main" id="{CD1E725E-D949-45EB-B0E1-24A9DEA9C4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85ADE-DE0A-474A-954E-A8217788DD44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6232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8782-211E-4B15-BB94-F3360FE03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Rasterization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3AEA6-DD21-4DE2-8D0C-9581F1DAA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CSE 470</a:t>
            </a:r>
            <a:br>
              <a:rPr lang="en-US" dirty="0"/>
            </a:br>
            <a:r>
              <a:rPr lang="en-US" dirty="0" err="1"/>
              <a:t>DIanne</a:t>
            </a:r>
            <a:r>
              <a:rPr lang="en-US" dirty="0"/>
              <a:t>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121774894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66E2F1D-59EC-47BB-91EB-72F95B2E3B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1CF10A4-47C3-493A-9287-970BC0AE9A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Survey Line Drawing Algorithms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DDA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Bresenham’s Algorithm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Aliasing and Antialiasing</a:t>
            </a:r>
          </a:p>
        </p:txBody>
      </p:sp>
    </p:spTree>
    <p:extLst>
      <p:ext uri="{BB962C8B-B14F-4D97-AF65-F5344CB8AC3E}">
        <p14:creationId xmlns:p14="http://schemas.microsoft.com/office/powerpoint/2010/main" val="300031989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5200580-6707-46E1-9785-9D544237F9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Rasterization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1E5260E-2020-48B1-B30E-8F4110F876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38546" y="2133600"/>
            <a:ext cx="83820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Also called scan conversion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scan line is one row of pixels in raster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origins: CRT days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Determine which pixels are inside primitive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Produces a set of fragments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Fragments have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 location (pixel location)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z-depth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361731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4981A22B-76C4-4B96-83FA-6454A78569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275CC91C-A2BD-42F0-A0DC-38DB3BC85087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3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E10A34BC-2298-421D-B20D-5442D1796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Why we need lighting and shading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3A84A692-16F1-42D1-9636-1974178B7C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Suppose we build a model of a sphere using many polygons and color it with one color. We get something like</a:t>
            </a: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But we want</a:t>
            </a:r>
          </a:p>
        </p:txBody>
      </p:sp>
      <p:sp>
        <p:nvSpPr>
          <p:cNvPr id="19461" name="Oval 4">
            <a:extLst>
              <a:ext uri="{FF2B5EF4-FFF2-40B4-BE49-F238E27FC236}">
                <a16:creationId xmlns:a16="http://schemas.microsoft.com/office/drawing/2014/main" id="{F17378B0-5762-410A-91D7-7C6562742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124200"/>
            <a:ext cx="1371600" cy="13716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47141" name="Oval 5">
            <a:extLst>
              <a:ext uri="{FF2B5EF4-FFF2-40B4-BE49-F238E27FC236}">
                <a16:creationId xmlns:a16="http://schemas.microsoft.com/office/drawing/2014/main" id="{35792C39-1EF4-4CFC-ADBE-DEB831918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876800"/>
            <a:ext cx="1371600" cy="1371600"/>
          </a:xfrm>
          <a:prstGeom prst="ellipse">
            <a:avLst/>
          </a:prstGeom>
          <a:gradFill rotWithShape="0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18900000" scaled="1"/>
          </a:gradFill>
          <a:ln w="12700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3">
            <a:extLst>
              <a:ext uri="{FF2B5EF4-FFF2-40B4-BE49-F238E27FC236}">
                <a16:creationId xmlns:a16="http://schemas.microsoft.com/office/drawing/2014/main" id="{513F4B9B-EC7B-4667-A049-AE55F3CD4C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AE3651E0-C280-4104-98CA-AF0C9E2684CB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30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DC0763F-23FB-4E85-B59A-26AB9A2D26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Halfway Vector “h”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0E9E7D4-EA29-4EB7-BE8D-36D0C1EE74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1938130"/>
            <a:ext cx="8229600" cy="4724400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h</a:t>
            </a:r>
            <a:r>
              <a:rPr lang="en-US" altLang="en-US" dirty="0">
                <a:ea typeface="ＭＳ Ｐゴシック" panose="020B0600070205080204" pitchFamily="34" charset="-128"/>
              </a:rPr>
              <a:t> is a normalized vector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halfway between </a:t>
            </a:r>
            <a: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l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v</a:t>
            </a:r>
            <a:b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endParaRPr lang="en-US" altLang="en-US" b="1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endParaRPr lang="en-US" altLang="en-US" b="1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67589" name="Picture 4">
            <a:extLst>
              <a:ext uri="{FF2B5EF4-FFF2-40B4-BE49-F238E27FC236}">
                <a16:creationId xmlns:a16="http://schemas.microsoft.com/office/drawing/2014/main" id="{B8DF61BA-1DCB-4C6C-A6A8-066C4A80B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3429001"/>
            <a:ext cx="32940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7590" name="Text Box 6">
            <a:extLst>
              <a:ext uri="{FF2B5EF4-FFF2-40B4-BE49-F238E27FC236}">
                <a16:creationId xmlns:a16="http://schemas.microsoft.com/office/drawing/2014/main" id="{E95D68F8-94E8-4FB0-B83D-20386CFBB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579" y="2076252"/>
            <a:ext cx="282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h = ( l + v ) / || l + v</a:t>
            </a:r>
            <a:r>
              <a:rPr lang="en-US" altLang="en-US" sz="2400" dirty="0">
                <a:latin typeface="Times New Roman" panose="02020603050405020304" pitchFamily="18" charset="0"/>
              </a:rPr>
              <a:t> ||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5FDCE3F-4CA3-41BC-B2FC-4821055B0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73412" y="533400"/>
            <a:ext cx="7845175" cy="10668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Scan Conversion of Line Segments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A18582C-CCC3-4E33-A49C-1665E9173A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3773" y="1983647"/>
            <a:ext cx="10364452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Start with line segment in window coordinates with integer values for endpoints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Assume implementation has a </a:t>
            </a:r>
            <a:r>
              <a:rPr lang="en-US" altLang="en-US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write_pixel</a:t>
            </a:r>
            <a:r>
              <a:rPr lang="en-US" altLang="en-US" dirty="0">
                <a:ea typeface="ＭＳ Ｐゴシック" panose="020B0600070205080204" pitchFamily="34" charset="-128"/>
              </a:rPr>
              <a:t> function</a:t>
            </a:r>
          </a:p>
        </p:txBody>
      </p:sp>
      <p:pic>
        <p:nvPicPr>
          <p:cNvPr id="18436" name="Picture 5" descr="C:\BOOK\OpenGL\Paul Final\jpeg\AN08F40.jpg">
            <a:extLst>
              <a:ext uri="{FF2B5EF4-FFF2-40B4-BE49-F238E27FC236}">
                <a16:creationId xmlns:a16="http://schemas.microsoft.com/office/drawing/2014/main" id="{9B84FC94-ABE7-4DDA-B79E-87B0C309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3657600"/>
            <a:ext cx="2500313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6">
            <a:extLst>
              <a:ext uri="{FF2B5EF4-FFF2-40B4-BE49-F238E27FC236}">
                <a16:creationId xmlns:a16="http://schemas.microsoft.com/office/drawing/2014/main" id="{1AE4FE3E-1FE5-49C7-85E7-26608D933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267200"/>
            <a:ext cx="1525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 = mx + h</a:t>
            </a:r>
          </a:p>
        </p:txBody>
      </p:sp>
      <p:sp>
        <p:nvSpPr>
          <p:cNvPr id="18438" name="Line 7">
            <a:extLst>
              <a:ext uri="{FF2B5EF4-FFF2-40B4-BE49-F238E27FC236}">
                <a16:creationId xmlns:a16="http://schemas.microsoft.com/office/drawing/2014/main" id="{BD112D71-2B66-47B4-8B9C-229747A9C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4495800"/>
            <a:ext cx="16764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18439" name="Object 2">
            <a:extLst>
              <a:ext uri="{FF2B5EF4-FFF2-40B4-BE49-F238E27FC236}">
                <a16:creationId xmlns:a16="http://schemas.microsoft.com/office/drawing/2014/main" id="{E2976D4A-E620-4810-812A-3D6DB79E19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4724400"/>
          <a:ext cx="15240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4" imgW="450888" imgH="450888" progId="Equation.3">
                  <p:embed/>
                </p:oleObj>
              </mc:Choice>
              <mc:Fallback>
                <p:oleObj name="Equation" r:id="rId4" imgW="450888" imgH="450888" progId="Equation.3">
                  <p:embed/>
                  <p:pic>
                    <p:nvPicPr>
                      <p:cNvPr id="18439" name="Object 2">
                        <a:extLst>
                          <a:ext uri="{FF2B5EF4-FFF2-40B4-BE49-F238E27FC236}">
                            <a16:creationId xmlns:a16="http://schemas.microsoft.com/office/drawing/2014/main" id="{E2976D4A-E620-4810-812A-3D6DB79E19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724400"/>
                        <a:ext cx="15240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55776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553B145-6AEC-47FA-A168-C648FF7C1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1800" y="128855"/>
            <a:ext cx="6248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DDA Algorithm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F25392F-4085-48C1-87BE-1A762E3316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31013" y="1390290"/>
            <a:ext cx="7772400" cy="4724400"/>
          </a:xfrm>
        </p:spPr>
        <p:txBody>
          <a:bodyPr/>
          <a:lstStyle/>
          <a:p>
            <a:r>
              <a:rPr lang="en-US" altLang="en-US" u="sng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igital </a:t>
            </a:r>
            <a:r>
              <a:rPr lang="en-US" altLang="en-US" u="sng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ifferential </a:t>
            </a:r>
            <a:r>
              <a:rPr lang="en-US" altLang="en-US" u="sng" dirty="0"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nalyzer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DDA was a mechanical device for numerical solution of differential equations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Line 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y=mx+ h</a:t>
            </a:r>
            <a:r>
              <a:rPr lang="en-US" altLang="en-US" sz="2000" dirty="0">
                <a:ea typeface="ＭＳ Ｐゴシック" panose="020B0600070205080204" pitchFamily="34" charset="-128"/>
              </a:rPr>
              <a:t> satisfies differential equation</a:t>
            </a:r>
          </a:p>
          <a:p>
            <a:pPr lvl="1"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       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dy</a:t>
            </a:r>
            <a:r>
              <a:rPr lang="en-US" altLang="en-US" sz="2000" dirty="0">
                <a:ea typeface="ＭＳ Ｐゴシック" panose="020B0600070205080204" pitchFamily="34" charset="-128"/>
              </a:rPr>
              <a:t>/dx  =  m  =  </a:t>
            </a:r>
            <a:r>
              <a:rPr lang="en-US" altLang="en-US" sz="2000" dirty="0">
                <a:latin typeface="Symbol" panose="05050102010706020507" pitchFamily="18" charset="2"/>
                <a:ea typeface="ＭＳ Ｐゴシック" panose="020B0600070205080204" pitchFamily="34" charset="-128"/>
              </a:rPr>
              <a:t>D</a:t>
            </a:r>
            <a:r>
              <a:rPr lang="en-US" altLang="en-US" sz="2000" dirty="0">
                <a:ea typeface="ＭＳ Ｐゴシック" panose="020B0600070205080204" pitchFamily="34" charset="-128"/>
              </a:rPr>
              <a:t>y/</a:t>
            </a:r>
            <a:r>
              <a:rPr lang="en-US" altLang="en-US" sz="2000" dirty="0">
                <a:latin typeface="Symbol" panose="05050102010706020507" pitchFamily="18" charset="2"/>
                <a:ea typeface="ＭＳ Ｐゴシック" panose="020B0600070205080204" pitchFamily="34" charset="-128"/>
              </a:rPr>
              <a:t>D</a:t>
            </a:r>
            <a:r>
              <a:rPr lang="en-US" altLang="en-US" sz="2000" dirty="0">
                <a:ea typeface="ＭＳ Ｐゴシック" panose="020B0600070205080204" pitchFamily="34" charset="-128"/>
              </a:rPr>
              <a:t>x  =  (y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 </a:t>
            </a:r>
            <a:r>
              <a:rPr lang="en-US" altLang="en-US" sz="2000" dirty="0">
                <a:ea typeface="ＭＳ Ｐゴシック" panose="020B0600070205080204" pitchFamily="34" charset="-128"/>
              </a:rPr>
              <a:t>- y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)/(x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 </a:t>
            </a:r>
            <a:r>
              <a:rPr lang="en-US" altLang="en-US" sz="2000" dirty="0">
                <a:ea typeface="ＭＳ Ｐゴシック" panose="020B0600070205080204" pitchFamily="34" charset="-128"/>
              </a:rPr>
              <a:t>- x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pPr lvl="1"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	     Along scan line </a:t>
            </a:r>
            <a:r>
              <a:rPr lang="en-US" altLang="en-US" sz="2000" dirty="0">
                <a:latin typeface="Symbol" panose="05050102010706020507" pitchFamily="18" charset="2"/>
                <a:ea typeface="ＭＳ Ｐゴシック" panose="020B0600070205080204" pitchFamily="34" charset="-128"/>
              </a:rPr>
              <a:t>D</a:t>
            </a:r>
            <a:r>
              <a:rPr lang="en-US" altLang="en-US" sz="2000" dirty="0">
                <a:ea typeface="ＭＳ Ｐゴシック" panose="020B0600070205080204" pitchFamily="34" charset="-128"/>
              </a:rPr>
              <a:t>x = 1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    y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i+1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y</a:t>
            </a:r>
            <a:r>
              <a:rPr lang="en-US" altLang="en-US" sz="2000" baseline="-25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2000" dirty="0">
                <a:ea typeface="ＭＳ Ｐゴシック" panose="020B0600070205080204" pitchFamily="34" charset="-128"/>
              </a:rPr>
              <a:t> + m</a:t>
            </a:r>
          </a:p>
          <a:p>
            <a:pPr lvl="1"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08FE4EB3-6AEA-4BCA-993F-568606D3A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125" y="5013789"/>
            <a:ext cx="718978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For(x=x1; x&lt;=x2,ix++)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y+=m;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write_pixel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(x, round(y),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line_color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213504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7D15993-48E3-4A17-A77D-FB99ECECA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Problem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8E61661-5DF8-4832-BA72-FA4F142258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DDA algorithm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for each x, plot pixel at closest 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Problems for steep lines</a:t>
            </a:r>
          </a:p>
        </p:txBody>
      </p:sp>
      <p:pic>
        <p:nvPicPr>
          <p:cNvPr id="20484" name="Picture 4" descr="C:\BOOK\OpenGL\Paul Final\jpeg_new\AN08F42.jpg">
            <a:extLst>
              <a:ext uri="{FF2B5EF4-FFF2-40B4-BE49-F238E27FC236}">
                <a16:creationId xmlns:a16="http://schemas.microsoft.com/office/drawing/2014/main" id="{E13B7A39-A831-48A6-A90C-A71A203BF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431" y="2868611"/>
            <a:ext cx="3074988" cy="307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65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F211BDE-64B3-4EC5-A8E8-859CAD4548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Using Symmetry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BEC4606B-B04E-4641-A5FB-2440F1EBC1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09436" y="2068272"/>
            <a:ext cx="7772400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For 1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</a:t>
            </a:r>
            <a:r>
              <a:rPr lang="en-US" altLang="en-US" dirty="0">
                <a:ea typeface="ＭＳ Ｐゴシック" panose="020B0600070205080204" pitchFamily="34" charset="-128"/>
              </a:rPr>
              <a:t> m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</a:t>
            </a:r>
            <a:r>
              <a:rPr lang="en-US" altLang="en-US" dirty="0">
                <a:ea typeface="ＭＳ Ｐゴシック" panose="020B0600070205080204" pitchFamily="34" charset="-128"/>
              </a:rPr>
              <a:t> 0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 each x, plot closest 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For m &gt; 1, swap role of x and 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 each y, plot closest x</a:t>
            </a:r>
          </a:p>
        </p:txBody>
      </p:sp>
      <p:pic>
        <p:nvPicPr>
          <p:cNvPr id="21508" name="Picture 4" descr="C:\BOOK\OpenGL\Paul Final\jpeg_new\AN08F43.jpg">
            <a:extLst>
              <a:ext uri="{FF2B5EF4-FFF2-40B4-BE49-F238E27FC236}">
                <a16:creationId xmlns:a16="http://schemas.microsoft.com/office/drawing/2014/main" id="{234E9878-6AF9-42FD-AA5D-4F388EEC6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36" y="2815377"/>
            <a:ext cx="2895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20628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7E70EFD-90A3-495F-9DC0-2689C62F4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Bresenham’s Algorithm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9E78B65-D360-4830-BC94-DD4FD3D0AA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700">
                <a:ea typeface="ＭＳ Ｐゴシック" panose="020B0600070205080204" pitchFamily="34" charset="-128"/>
              </a:rPr>
              <a:t>DDA requires one floating point addition per step</a:t>
            </a:r>
          </a:p>
          <a:p>
            <a:r>
              <a:rPr lang="en-US" altLang="en-US" sz="2700">
                <a:ea typeface="ＭＳ Ｐゴシック" panose="020B0600070205080204" pitchFamily="34" charset="-128"/>
              </a:rPr>
              <a:t>Goal: eliminate </a:t>
            </a:r>
            <a:r>
              <a:rPr lang="en-US" altLang="en-US" sz="2700" i="1">
                <a:ea typeface="ＭＳ Ｐゴシック" panose="020B0600070205080204" pitchFamily="34" charset="-128"/>
              </a:rPr>
              <a:t>all floating point computations </a:t>
            </a:r>
            <a:r>
              <a:rPr lang="en-US" altLang="en-US" sz="270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sz="2700">
                <a:ea typeface="ＭＳ Ｐゴシック" panose="020B0600070205080204" pitchFamily="34" charset="-128"/>
              </a:rPr>
              <a:t>Here: consider only 1 </a:t>
            </a:r>
            <a:r>
              <a:rPr lang="en-US" altLang="en-US" sz="2700">
                <a:ea typeface="ＭＳ Ｐゴシック" panose="020B0600070205080204" pitchFamily="34" charset="-128"/>
                <a:sym typeface="Symbol" panose="05050102010706020507" pitchFamily="18" charset="2"/>
              </a:rPr>
              <a:t></a:t>
            </a:r>
            <a:r>
              <a:rPr lang="en-US" altLang="en-US" sz="2700">
                <a:ea typeface="ＭＳ Ｐゴシック" panose="020B0600070205080204" pitchFamily="34" charset="-128"/>
              </a:rPr>
              <a:t> m </a:t>
            </a:r>
            <a:r>
              <a:rPr lang="en-US" altLang="en-US" sz="2700">
                <a:ea typeface="ＭＳ Ｐゴシック" panose="020B0600070205080204" pitchFamily="34" charset="-128"/>
                <a:sym typeface="Symbol" panose="05050102010706020507" pitchFamily="18" charset="2"/>
              </a:rPr>
              <a:t></a:t>
            </a:r>
            <a:r>
              <a:rPr lang="en-US" altLang="en-US" sz="2700">
                <a:ea typeface="ＭＳ Ｐゴシック" panose="020B0600070205080204" pitchFamily="34" charset="-128"/>
              </a:rPr>
              <a:t> 0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Other cases constructed by symmetry</a:t>
            </a:r>
          </a:p>
          <a:p>
            <a:r>
              <a:rPr lang="en-US" altLang="en-US" sz="2700">
                <a:ea typeface="ＭＳ Ｐゴシック" panose="020B0600070205080204" pitchFamily="34" charset="-128"/>
              </a:rPr>
              <a:t>Assume pixel centers are at half integers</a:t>
            </a:r>
          </a:p>
          <a:p>
            <a:pPr lvl="1"/>
            <a:r>
              <a:rPr lang="en-US" altLang="en-US" sz="2200">
                <a:ea typeface="ＭＳ Ｐゴシック" panose="020B0600070205080204" pitchFamily="34" charset="-128"/>
              </a:rPr>
              <a:t>WebGL does it this way</a:t>
            </a:r>
          </a:p>
        </p:txBody>
      </p:sp>
    </p:spTree>
    <p:extLst>
      <p:ext uri="{BB962C8B-B14F-4D97-AF65-F5344CB8AC3E}">
        <p14:creationId xmlns:p14="http://schemas.microsoft.com/office/powerpoint/2010/main" val="233907960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8BEADE3-D24C-4337-B91F-AB539A388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272735"/>
            <a:ext cx="10364451" cy="1596177"/>
          </a:xfrm>
        </p:spPr>
        <p:txBody>
          <a:bodyPr/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Candidate Pixels</a:t>
            </a:r>
          </a:p>
        </p:txBody>
      </p:sp>
      <p:pic>
        <p:nvPicPr>
          <p:cNvPr id="23555" name="Picture 4" descr="C:\BOOK\OpenGL\Paul Final\jpeg_new\AN08F44.jpg">
            <a:extLst>
              <a:ext uri="{FF2B5EF4-FFF2-40B4-BE49-F238E27FC236}">
                <a16:creationId xmlns:a16="http://schemas.microsoft.com/office/drawing/2014/main" id="{4D2D642D-5AA0-43A7-A7E5-CC1C3F55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6001"/>
            <a:ext cx="495300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5">
            <a:extLst>
              <a:ext uri="{FF2B5EF4-FFF2-40B4-BE49-F238E27FC236}">
                <a16:creationId xmlns:a16="http://schemas.microsoft.com/office/drawing/2014/main" id="{53A984F0-DACC-41D0-8AD2-B9F839F5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1600200"/>
            <a:ext cx="16097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</a:t>
            </a:r>
            <a:r>
              <a:rPr kumimoji="0" lang="en-US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m </a:t>
            </a:r>
            <a:r>
              <a:rPr kumimoji="0" lang="en-US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0</a:t>
            </a:r>
          </a:p>
        </p:txBody>
      </p:sp>
      <p:sp>
        <p:nvSpPr>
          <p:cNvPr id="23557" name="Line 6">
            <a:extLst>
              <a:ext uri="{FF2B5EF4-FFF2-40B4-BE49-F238E27FC236}">
                <a16:creationId xmlns:a16="http://schemas.microsoft.com/office/drawing/2014/main" id="{4A3944D6-A83C-43B4-92AE-8659708527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3962400"/>
            <a:ext cx="18288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58" name="Text Box 7">
            <a:extLst>
              <a:ext uri="{FF2B5EF4-FFF2-40B4-BE49-F238E27FC236}">
                <a16:creationId xmlns:a16="http://schemas.microsoft.com/office/drawing/2014/main" id="{FEEB9ABF-DA10-430D-80A2-C386461D3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648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last pixel</a:t>
            </a:r>
          </a:p>
        </p:txBody>
      </p:sp>
      <p:sp>
        <p:nvSpPr>
          <p:cNvPr id="23559" name="Line 8">
            <a:extLst>
              <a:ext uri="{FF2B5EF4-FFF2-40B4-BE49-F238E27FC236}">
                <a16:creationId xmlns:a16="http://schemas.microsoft.com/office/drawing/2014/main" id="{3C6F7E32-7547-492F-B514-1600670F97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48400" y="3124200"/>
            <a:ext cx="19812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60" name="Line 9">
            <a:extLst>
              <a:ext uri="{FF2B5EF4-FFF2-40B4-BE49-F238E27FC236}">
                <a16:creationId xmlns:a16="http://schemas.microsoft.com/office/drawing/2014/main" id="{DE6BF5B7-873D-4F0B-B565-1B7B36961B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0800" y="38100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61" name="Text Box 10">
            <a:extLst>
              <a:ext uri="{FF2B5EF4-FFF2-40B4-BE49-F238E27FC236}">
                <a16:creationId xmlns:a16="http://schemas.microsoft.com/office/drawing/2014/main" id="{C00342C6-81E8-46A5-9586-D1B3C0292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3505200"/>
            <a:ext cx="193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only two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candidates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next pixel</a:t>
            </a:r>
          </a:p>
        </p:txBody>
      </p:sp>
      <p:sp>
        <p:nvSpPr>
          <p:cNvPr id="23562" name="Line 11">
            <a:extLst>
              <a:ext uri="{FF2B5EF4-FFF2-40B4-BE49-F238E27FC236}">
                <a16:creationId xmlns:a16="http://schemas.microsoft.com/office/drawing/2014/main" id="{A34ABA52-127E-4D2F-9E84-DCED87DCB9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0" y="4114800"/>
            <a:ext cx="1828800" cy="1143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563" name="Text Box 12">
            <a:extLst>
              <a:ext uri="{FF2B5EF4-FFF2-40B4-BE49-F238E27FC236}">
                <a16:creationId xmlns:a16="http://schemas.microsoft.com/office/drawing/2014/main" id="{82E7FD1E-BA62-4880-9E4A-896223BE8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6438" y="5257801"/>
            <a:ext cx="357501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Note that line could 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passed through any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part of this pixel</a:t>
            </a:r>
          </a:p>
        </p:txBody>
      </p:sp>
    </p:spTree>
    <p:extLst>
      <p:ext uri="{BB962C8B-B14F-4D97-AF65-F5344CB8AC3E}">
        <p14:creationId xmlns:p14="http://schemas.microsoft.com/office/powerpoint/2010/main" val="122485049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699A233-8854-4CC4-9BED-95BA076B4A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5694" y="14171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Key Idea: Decision Variable</a:t>
            </a:r>
          </a:p>
        </p:txBody>
      </p:sp>
      <p:pic>
        <p:nvPicPr>
          <p:cNvPr id="24579" name="Picture 4" descr="C:\BOOK\OpenGL\Paul Final\jpeg_new\AN08F45.jpg">
            <a:extLst>
              <a:ext uri="{FF2B5EF4-FFF2-40B4-BE49-F238E27FC236}">
                <a16:creationId xmlns:a16="http://schemas.microsoft.com/office/drawing/2014/main" id="{FFC19697-57CC-4CA6-8A3C-6D285A7A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2667000"/>
            <a:ext cx="35687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7">
            <a:extLst>
              <a:ext uri="{FF2B5EF4-FFF2-40B4-BE49-F238E27FC236}">
                <a16:creationId xmlns:a16="http://schemas.microsoft.com/office/drawing/2014/main" id="{76CB39DA-94B4-4A45-9717-74CA25404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37" y="1540482"/>
            <a:ext cx="52355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Build a decision variable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a, b distances from line to next half-pixel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... skipping details 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d =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(b-a)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The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term does not change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the decision result, but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allows computation to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involves integer arithmetic only</a:t>
            </a:r>
          </a:p>
        </p:txBody>
      </p:sp>
      <p:sp>
        <p:nvSpPr>
          <p:cNvPr id="26630" name="Text Box 8">
            <a:extLst>
              <a:ext uri="{FF2B5EF4-FFF2-40B4-BE49-F238E27FC236}">
                <a16:creationId xmlns:a16="http://schemas.microsoft.com/office/drawing/2014/main" id="{E64D4887-BC7C-4EFE-882F-78D7CE92C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1" y="5105401"/>
            <a:ext cx="28827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d &gt; 0 use upper pixel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d &lt; 0 use lower pixel</a:t>
            </a:r>
          </a:p>
        </p:txBody>
      </p:sp>
    </p:spTree>
    <p:extLst>
      <p:ext uri="{BB962C8B-B14F-4D97-AF65-F5344CB8AC3E}">
        <p14:creationId xmlns:p14="http://schemas.microsoft.com/office/powerpoint/2010/main" val="148386528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E79EA2A-514F-4352-9922-4204BF926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5694" y="16510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Incremental Form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5CAEA42-92F0-4E39-A620-396D61E8C5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600200"/>
            <a:ext cx="7772400" cy="99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Compute succeeding decision variable from previous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(Again, skipping details. See text)</a:t>
            </a:r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3CCFD605-E869-4810-B5B5-C418910CB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339" y="3505201"/>
            <a:ext cx="51403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altLang="en-US" sz="3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k+1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= d</a:t>
            </a:r>
            <a:r>
              <a:rPr kumimoji="0" lang="en-US" altLang="en-US" sz="3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k 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–2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y,             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if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d</a:t>
            </a:r>
            <a:r>
              <a:rPr kumimoji="0" lang="en-US" altLang="en-US" sz="3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k 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&lt;0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altLang="en-US" sz="3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k+1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= d</a:t>
            </a:r>
            <a:r>
              <a:rPr kumimoji="0" lang="en-US" altLang="en-US" sz="3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k 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–2(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y- 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alt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x),   </a:t>
            </a:r>
            <a:r>
              <a:rPr kumimoji="0" lang="en-US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otherwise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C2D3DA33-9A0E-4736-AFE5-E8DD999D4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876800"/>
            <a:ext cx="89916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For each 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x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b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need to do only an integer addition and a test</a:t>
            </a:r>
            <a:b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</a:b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Single instruction on graphics chips</a:t>
            </a:r>
          </a:p>
        </p:txBody>
      </p:sp>
    </p:spTree>
    <p:extLst>
      <p:ext uri="{BB962C8B-B14F-4D97-AF65-F5344CB8AC3E}">
        <p14:creationId xmlns:p14="http://schemas.microsoft.com/office/powerpoint/2010/main" val="373913807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C:\BOOK\OpenGL\Paul Final\jpeg_new\AN08F47.jpg">
            <a:extLst>
              <a:ext uri="{FF2B5EF4-FFF2-40B4-BE49-F238E27FC236}">
                <a16:creationId xmlns:a16="http://schemas.microsoft.com/office/drawing/2014/main" id="{B3556AEA-654E-484B-AED3-67E91FEB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981200"/>
            <a:ext cx="290036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>
            <a:extLst>
              <a:ext uri="{FF2B5EF4-FFF2-40B4-BE49-F238E27FC236}">
                <a16:creationId xmlns:a16="http://schemas.microsoft.com/office/drawing/2014/main" id="{B6C08E8E-CAA8-4E2C-8B8A-B63BC8F79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385023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Polygon Scan Conversion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C057C9A5-621F-4880-9946-6618DDDEC1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Scan Conversion = Fill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How to tell inside from outside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Convex easy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Nonsimple difficult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Odd even test</a:t>
            </a:r>
          </a:p>
          <a:p>
            <a:pPr lvl="2"/>
            <a:r>
              <a:rPr lang="en-US" altLang="en-US" sz="2400">
                <a:ea typeface="ＭＳ Ｐゴシック" panose="020B0600070205080204" pitchFamily="34" charset="-128"/>
              </a:rPr>
              <a:t>Count edge crossings</a:t>
            </a:r>
          </a:p>
          <a:p>
            <a:pPr lvl="2"/>
            <a:endParaRPr lang="en-US" altLang="en-US" sz="24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3000">
                <a:ea typeface="ＭＳ Ｐゴシック" panose="020B0600070205080204" pitchFamily="34" charset="-128"/>
              </a:rPr>
              <a:t>Winding number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713F2422-1178-4DF4-BD93-07D0B0E41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334000"/>
            <a:ext cx="1830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odd-even fill</a:t>
            </a:r>
          </a:p>
        </p:txBody>
      </p:sp>
      <p:cxnSp>
        <p:nvCxnSpPr>
          <p:cNvPr id="26630" name="Straight Connector 2">
            <a:extLst>
              <a:ext uri="{FF2B5EF4-FFF2-40B4-BE49-F238E27FC236}">
                <a16:creationId xmlns:a16="http://schemas.microsoft.com/office/drawing/2014/main" id="{305280AE-9459-43AE-A7A5-250723F033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4800" y="3048000"/>
            <a:ext cx="1754188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26631" name="Straight Connector 5">
            <a:extLst>
              <a:ext uri="{FF2B5EF4-FFF2-40B4-BE49-F238E27FC236}">
                <a16:creationId xmlns:a16="http://schemas.microsoft.com/office/drawing/2014/main" id="{C34E2658-6AA5-4FC5-9D32-A38138B064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86800" y="2819400"/>
            <a:ext cx="121920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7104548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3A6A56F-EA2A-4D8B-9BF3-335088F62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Filling in the Frame Buffer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8CCF11A-47C4-4C83-A4F5-4398A6B8C6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Fill at end of pipeline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Convex Polygons only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Nonconvex polygons assumed to have been tessellated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Shades (colors) have been computed for vertices 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Gouraud</a:t>
            </a:r>
            <a:r>
              <a:rPr lang="en-US" altLang="en-US" sz="2000" dirty="0">
                <a:ea typeface="ＭＳ Ｐゴシック" panose="020B0600070205080204" pitchFamily="34" charset="-128"/>
              </a:rPr>
              <a:t> shading)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Combine with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z-buffer</a:t>
            </a:r>
            <a:r>
              <a:rPr lang="en-US" altLang="en-US" sz="2000" dirty="0">
                <a:ea typeface="ＭＳ Ｐゴシック" panose="020B0600070205080204" pitchFamily="34" charset="-128"/>
              </a:rPr>
              <a:t> algorithm</a:t>
            </a:r>
          </a:p>
          <a:p>
            <a:pPr lvl="2"/>
            <a:r>
              <a:rPr lang="en-US" altLang="en-US" sz="2000" dirty="0">
                <a:ea typeface="ＭＳ Ｐゴシック" panose="020B0600070205080204" pitchFamily="34" charset="-128"/>
              </a:rPr>
              <a:t>March across scan lines interpolating shades</a:t>
            </a:r>
          </a:p>
          <a:p>
            <a:pPr lvl="2"/>
            <a:r>
              <a:rPr lang="en-US" altLang="en-US" sz="2000" dirty="0">
                <a:ea typeface="ＭＳ Ｐゴシック" panose="020B0600070205080204" pitchFamily="34" charset="-128"/>
              </a:rPr>
              <a:t>Incremental work small</a:t>
            </a:r>
          </a:p>
        </p:txBody>
      </p:sp>
    </p:spTree>
    <p:extLst>
      <p:ext uri="{BB962C8B-B14F-4D97-AF65-F5344CB8AC3E}">
        <p14:creationId xmlns:p14="http://schemas.microsoft.com/office/powerpoint/2010/main" val="259477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3">
            <a:extLst>
              <a:ext uri="{FF2B5EF4-FFF2-40B4-BE49-F238E27FC236}">
                <a16:creationId xmlns:a16="http://schemas.microsoft.com/office/drawing/2014/main" id="{2F3179D2-B968-4C6E-9435-BFAED71C2C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41F4AD4E-BEB4-48B1-AFC9-0A0F72E02089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31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8B2F5A61-F635-4DB8-81A1-E5442D30E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Using the halfway vector</a:t>
            </a:r>
          </a:p>
        </p:txBody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B24F9A5A-5AAC-4CF5-A3C6-0C71F7FC9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Replace  </a:t>
            </a:r>
            <a:r>
              <a:rPr lang="en-US" altLang="en-US" sz="33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</a:t>
            </a:r>
            <a:r>
              <a:rPr lang="en-US" altLang="en-US" sz="35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v</a:t>
            </a:r>
            <a:r>
              <a:rPr lang="en-US" altLang="en-US" sz="3500" dirty="0">
                <a:ea typeface="ＭＳ Ｐゴシック" panose="020B0600070205080204" pitchFamily="34" charset="-128"/>
              </a:rPr>
              <a:t> </a:t>
            </a:r>
            <a:r>
              <a:rPr lang="en-US" altLang="en-US" sz="33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· </a:t>
            </a:r>
            <a:r>
              <a:rPr lang="en-US" altLang="en-US" sz="33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 </a:t>
            </a:r>
            <a:r>
              <a:rPr lang="en-US" altLang="en-US" sz="33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  <a:r>
              <a:rPr lang="en-US" altLang="en-US" sz="3300" baseline="30000" dirty="0">
                <a:latin typeface="Symbol" panose="05050102010706020507" pitchFamily="18" charset="2"/>
                <a:ea typeface="ＭＳ Ｐゴシック" panose="020B0600070205080204" pitchFamily="34" charset="-128"/>
                <a:cs typeface="Times New Roman" panose="02020603050405020304" pitchFamily="18" charset="0"/>
              </a:rPr>
              <a:t>a  </a:t>
            </a:r>
            <a:r>
              <a:rPr lang="en-US" altLang="en-US" sz="22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by</a:t>
            </a:r>
            <a:r>
              <a:rPr lang="en-US" altLang="en-US" sz="33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</a:t>
            </a:r>
            <a:r>
              <a:rPr lang="en-US" altLang="en-US" sz="35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US" altLang="en-US" sz="3500" dirty="0">
                <a:ea typeface="ＭＳ Ｐゴシック" panose="020B0600070205080204" pitchFamily="34" charset="-128"/>
              </a:rPr>
              <a:t> </a:t>
            </a:r>
            <a:r>
              <a:rPr lang="en-US" altLang="en-US" sz="33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· </a:t>
            </a:r>
            <a:r>
              <a:rPr lang="en-US" altLang="en-US" sz="33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 </a:t>
            </a:r>
            <a:r>
              <a:rPr lang="en-US" altLang="en-US" sz="33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  <a:r>
              <a:rPr lang="en-US" altLang="en-US" sz="3300" baseline="30000" dirty="0">
                <a:latin typeface="Symbol" panose="05050102010706020507" pitchFamily="18" charset="2"/>
                <a:ea typeface="ＭＳ Ｐゴシック" panose="020B0600070205080204" pitchFamily="34" charset="-128"/>
                <a:cs typeface="Times New Roman" panose="02020603050405020304" pitchFamily="18" charset="0"/>
              </a:rPr>
              <a:t>b</a:t>
            </a:r>
          </a:p>
          <a:p>
            <a:r>
              <a:rPr lang="en-US" altLang="en-US" sz="3300" baseline="300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00" dirty="0">
                <a:latin typeface="Symbol" panose="05050102010706020507" pitchFamily="18" charset="2"/>
                <a:ea typeface="ＭＳ Ｐゴシック" panose="020B0600070205080204" pitchFamily="34" charset="-128"/>
                <a:cs typeface="Times New Roman" panose="02020603050405020304" pitchFamily="18" charset="0"/>
              </a:rPr>
              <a:t>b</a:t>
            </a:r>
            <a:r>
              <a:rPr lang="en-US" altLang="en-US" sz="33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is chosen to match shininess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Note that halfway angle is half of angle between </a:t>
            </a:r>
            <a: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and </a:t>
            </a:r>
            <a: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</a:t>
            </a:r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if vectors are coplanar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Resulting model is known as the </a:t>
            </a:r>
            <a:b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</a:br>
            <a:r>
              <a:rPr lang="en-US" altLang="en-US" i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modified Phong </a:t>
            </a:r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or </a:t>
            </a:r>
            <a:r>
              <a:rPr lang="en-US" altLang="en-US" i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Phong-Blinn lighting model</a:t>
            </a:r>
          </a:p>
          <a:p>
            <a:pPr lvl="1"/>
            <a:r>
              <a:rPr lang="en-US" altLang="en-US" sz="22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Specified in OpenGL standard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01E9B3B-BA98-431E-A3B5-B899CCC6A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Interpolation</a:t>
            </a:r>
          </a:p>
        </p:txBody>
      </p:sp>
      <p:sp>
        <p:nvSpPr>
          <p:cNvPr id="28675" name="Freeform 4">
            <a:extLst>
              <a:ext uri="{FF2B5EF4-FFF2-40B4-BE49-F238E27FC236}">
                <a16:creationId xmlns:a16="http://schemas.microsoft.com/office/drawing/2014/main" id="{1A9CA509-D9F5-42ED-9C54-B3E9C833165F}"/>
              </a:ext>
            </a:extLst>
          </p:cNvPr>
          <p:cNvSpPr>
            <a:spLocks/>
          </p:cNvSpPr>
          <p:nvPr/>
        </p:nvSpPr>
        <p:spPr bwMode="auto">
          <a:xfrm>
            <a:off x="4419600" y="3429000"/>
            <a:ext cx="3352800" cy="2286000"/>
          </a:xfrm>
          <a:custGeom>
            <a:avLst/>
            <a:gdLst>
              <a:gd name="T0" fmla="*/ 0 w 2112"/>
              <a:gd name="T1" fmla="*/ 2147483646 h 1440"/>
              <a:gd name="T2" fmla="*/ 2147483646 w 2112"/>
              <a:gd name="T3" fmla="*/ 0 h 1440"/>
              <a:gd name="T4" fmla="*/ 2147483646 w 2112"/>
              <a:gd name="T5" fmla="*/ 2147483646 h 1440"/>
              <a:gd name="T6" fmla="*/ 0 w 2112"/>
              <a:gd name="T7" fmla="*/ 2147483646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2112"/>
              <a:gd name="T13" fmla="*/ 0 h 1440"/>
              <a:gd name="T14" fmla="*/ 2112 w 2112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" h="1440">
                <a:moveTo>
                  <a:pt x="0" y="1440"/>
                </a:moveTo>
                <a:lnTo>
                  <a:pt x="672" y="0"/>
                </a:lnTo>
                <a:lnTo>
                  <a:pt x="2112" y="432"/>
                </a:lnTo>
                <a:lnTo>
                  <a:pt x="0" y="1440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hlink"/>
              </a:gs>
            </a:gsLst>
            <a:lin ang="1890000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8676" name="Line 5">
            <a:extLst>
              <a:ext uri="{FF2B5EF4-FFF2-40B4-BE49-F238E27FC236}">
                <a16:creationId xmlns:a16="http://schemas.microsoft.com/office/drawing/2014/main" id="{45860F85-80A0-4EA0-9962-6E5FC208FF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4419600"/>
            <a:ext cx="472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8677" name="Line 6">
            <a:extLst>
              <a:ext uri="{FF2B5EF4-FFF2-40B4-BE49-F238E27FC236}">
                <a16:creationId xmlns:a16="http://schemas.microsoft.com/office/drawing/2014/main" id="{D88A726C-28B0-4944-B2D8-79827F427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4419600"/>
            <a:ext cx="2133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8678" name="Line 7">
            <a:extLst>
              <a:ext uri="{FF2B5EF4-FFF2-40B4-BE49-F238E27FC236}">
                <a16:creationId xmlns:a16="http://schemas.microsoft.com/office/drawing/2014/main" id="{348E45F9-DEDD-43B1-80C4-006826C69F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53200" y="4495800"/>
            <a:ext cx="685800" cy="1143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8679" name="Text Box 8">
            <a:extLst>
              <a:ext uri="{FF2B5EF4-FFF2-40B4-BE49-F238E27FC236}">
                <a16:creationId xmlns:a16="http://schemas.microsoft.com/office/drawing/2014/main" id="{1C85EC49-43DD-4EB4-8437-5E7F4D0B9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334000"/>
            <a:ext cx="846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span</a:t>
            </a:r>
          </a:p>
        </p:txBody>
      </p:sp>
      <p:sp>
        <p:nvSpPr>
          <p:cNvPr id="28680" name="Text Box 9">
            <a:extLst>
              <a:ext uri="{FF2B5EF4-FFF2-40B4-BE49-F238E27FC236}">
                <a16:creationId xmlns:a16="http://schemas.microsoft.com/office/drawing/2014/main" id="{96FEC589-976D-4AD4-A0C1-93260ED46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8956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28681" name="Text Box 10">
            <a:extLst>
              <a:ext uri="{FF2B5EF4-FFF2-40B4-BE49-F238E27FC236}">
                <a16:creationId xmlns:a16="http://schemas.microsoft.com/office/drawing/2014/main" id="{9A4D6968-04A8-4983-9F75-351E59FE6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8674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28682" name="Text Box 11">
            <a:extLst>
              <a:ext uri="{FF2B5EF4-FFF2-40B4-BE49-F238E27FC236}">
                <a16:creationId xmlns:a16="http://schemas.microsoft.com/office/drawing/2014/main" id="{EEBA23C1-5264-4256-833A-86F0947DB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886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28683" name="Text Box 12">
            <a:extLst>
              <a:ext uri="{FF2B5EF4-FFF2-40B4-BE49-F238E27FC236}">
                <a16:creationId xmlns:a16="http://schemas.microsoft.com/office/drawing/2014/main" id="{41E6842A-5AD1-456E-8101-C19AF3AF6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5720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28684" name="Text Box 13">
            <a:extLst>
              <a:ext uri="{FF2B5EF4-FFF2-40B4-BE49-F238E27FC236}">
                <a16:creationId xmlns:a16="http://schemas.microsoft.com/office/drawing/2014/main" id="{8BF34B54-394F-4EE6-B447-26A148391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886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28685" name="Text Box 14">
            <a:extLst>
              <a:ext uri="{FF2B5EF4-FFF2-40B4-BE49-F238E27FC236}">
                <a16:creationId xmlns:a16="http://schemas.microsoft.com/office/drawing/2014/main" id="{E05D1924-9C13-4C9F-9974-5832775FE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4191000"/>
            <a:ext cx="1389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scan line</a:t>
            </a:r>
          </a:p>
        </p:txBody>
      </p:sp>
    </p:spTree>
    <p:extLst>
      <p:ext uri="{BB962C8B-B14F-4D97-AF65-F5344CB8AC3E}">
        <p14:creationId xmlns:p14="http://schemas.microsoft.com/office/powerpoint/2010/main" val="208511226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251A19ED-247B-4679-A51D-957B7EA7B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117323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Flood Fill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57BF988-BF4C-4679-BFA6-C9996BE1CC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600200"/>
            <a:ext cx="7772400" cy="1828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Fill can be done recursively if we know a seed point located inside (WHITE)</a:t>
            </a:r>
          </a:p>
          <a:p>
            <a:r>
              <a:rPr lang="en-US" altLang="en-US" sz="2700" dirty="0">
                <a:ea typeface="ＭＳ Ｐゴシック" panose="020B0600070205080204" pitchFamily="34" charset="-128"/>
              </a:rPr>
              <a:t>Scan convert edges into buffer in edge/inside color (BLACK)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290B63D1-BC66-4226-95E4-51BD6118B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505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49BC53E5-CFF9-40FE-81A1-A7EA32B2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1946" y="3564276"/>
            <a:ext cx="6452407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flood_fill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(int x, int y)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if(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read_pixel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x,y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)= = WHITE)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 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write_pixel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x,y,BLACK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 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flood_fill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(x-1, y);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 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flood_fill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(x+1, y);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 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flood_fill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(x, y+1);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 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flood_fill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(x, y-1);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}   }</a:t>
            </a:r>
          </a:p>
        </p:txBody>
      </p:sp>
    </p:spTree>
    <p:extLst>
      <p:ext uri="{BB962C8B-B14F-4D97-AF65-F5344CB8AC3E}">
        <p14:creationId xmlns:p14="http://schemas.microsoft.com/office/powerpoint/2010/main" val="25909471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D9F4F44-D175-4A66-B87D-C9E5E1B5A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Scan Line Fill 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04C1214-412E-4005-9323-896C81D20C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3773" y="1483515"/>
            <a:ext cx="10364452" cy="3424107"/>
          </a:xfrm>
        </p:spPr>
        <p:txBody>
          <a:bodyPr/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Can also fill by maintaining a data structure of all intersections of polygons with scan lines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Sort by scan line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Fill each span</a:t>
            </a:r>
          </a:p>
        </p:txBody>
      </p:sp>
      <p:pic>
        <p:nvPicPr>
          <p:cNvPr id="30724" name="Picture 4" descr="C:\BOOK\OpenGL\Paul Final\jpeg_new\AN08F55.jpg">
            <a:extLst>
              <a:ext uri="{FF2B5EF4-FFF2-40B4-BE49-F238E27FC236}">
                <a16:creationId xmlns:a16="http://schemas.microsoft.com/office/drawing/2014/main" id="{54B3AEF8-3829-4985-A2FB-DC340EAB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429001"/>
            <a:ext cx="251460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C:\BOOK\OpenGL\Paul Final\jpeg_new\AN08F56.jpg">
            <a:extLst>
              <a:ext uri="{FF2B5EF4-FFF2-40B4-BE49-F238E27FC236}">
                <a16:creationId xmlns:a16="http://schemas.microsoft.com/office/drawing/2014/main" id="{497BA27D-42A0-4E7F-B18C-C81897A2E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581400"/>
            <a:ext cx="25908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6">
            <a:extLst>
              <a:ext uri="{FF2B5EF4-FFF2-40B4-BE49-F238E27FC236}">
                <a16:creationId xmlns:a16="http://schemas.microsoft.com/office/drawing/2014/main" id="{7E172217-7C94-468F-BB2E-A35118B23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5562601"/>
            <a:ext cx="33858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vertex order generated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   by vertex list</a:t>
            </a:r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787AF513-4769-4A25-8623-510F6C95E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1982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desired order</a:t>
            </a:r>
          </a:p>
        </p:txBody>
      </p:sp>
    </p:spTree>
    <p:extLst>
      <p:ext uri="{BB962C8B-B14F-4D97-AF65-F5344CB8AC3E}">
        <p14:creationId xmlns:p14="http://schemas.microsoft.com/office/powerpoint/2010/main" val="219474574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39836F4-2E51-4990-9B0F-D13C32CC4D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232623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Data Structure</a:t>
            </a:r>
          </a:p>
        </p:txBody>
      </p:sp>
      <p:pic>
        <p:nvPicPr>
          <p:cNvPr id="31748" name="Picture 4" descr="C:\BOOK\OpenGL\Paul Final\jpeg_new\AN08F57.jpg">
            <a:extLst>
              <a:ext uri="{FF2B5EF4-FFF2-40B4-BE49-F238E27FC236}">
                <a16:creationId xmlns:a16="http://schemas.microsoft.com/office/drawing/2014/main" id="{26ADEC41-4F57-46B1-8B81-87F9727C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28800"/>
            <a:ext cx="5334000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63454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ABCCA0C-8A89-4C90-A477-E9C105D5F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18700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Aliasing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A11DD8F-AD71-4599-A349-B351A3ABC1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600200"/>
            <a:ext cx="8077200" cy="4724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Ideal rasterized line should be 1 pixel wide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Choosing best y for each x (or visa versa) produces aliased (jagged) raster lines</a:t>
            </a:r>
          </a:p>
        </p:txBody>
      </p:sp>
      <p:pic>
        <p:nvPicPr>
          <p:cNvPr id="32772" name="Picture 4" descr="C:\BOOK\OpenGL\Paul Final\jpeg_new\AN08F59.jpg">
            <a:extLst>
              <a:ext uri="{FF2B5EF4-FFF2-40B4-BE49-F238E27FC236}">
                <a16:creationId xmlns:a16="http://schemas.microsoft.com/office/drawing/2014/main" id="{2CACE673-2060-4B67-B9EF-53725CC3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2286001"/>
            <a:ext cx="23526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11033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1C0CE3F-8989-49BF-8520-72F0A63E4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421959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Antialiasing by Area Averaging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65E3E687-83DC-4DC3-AAF3-91896D7CB5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700">
                <a:ea typeface="ＭＳ Ｐゴシック" panose="020B0600070205080204" pitchFamily="34" charset="-128"/>
              </a:rPr>
              <a:t>Color multiple pixels for each x depending on coverage by ideal line</a:t>
            </a:r>
          </a:p>
        </p:txBody>
      </p:sp>
      <p:pic>
        <p:nvPicPr>
          <p:cNvPr id="33796" name="Picture 4" descr="C:\BOOK\OpenGL\Paul Final\jpeg_new\AN08F60.jpg">
            <a:extLst>
              <a:ext uri="{FF2B5EF4-FFF2-40B4-BE49-F238E27FC236}">
                <a16:creationId xmlns:a16="http://schemas.microsoft.com/office/drawing/2014/main" id="{9F6FABA1-6A95-44B3-8194-EBD3662B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1" b="20909"/>
          <a:stretch>
            <a:fillRect/>
          </a:stretch>
        </p:blipFill>
        <p:spPr bwMode="auto">
          <a:xfrm>
            <a:off x="3200401" y="4038601"/>
            <a:ext cx="5527675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 descr="C:\BOOK\OpenGL\Paul Final\jpeg_new\AN08F60.jpg">
            <a:extLst>
              <a:ext uri="{FF2B5EF4-FFF2-40B4-BE49-F238E27FC236}">
                <a16:creationId xmlns:a16="http://schemas.microsoft.com/office/drawing/2014/main" id="{B6491088-BF7C-46CC-9B5E-90C01878B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8" r="50000" b="20909"/>
          <a:stretch>
            <a:fillRect/>
          </a:stretch>
        </p:blipFill>
        <p:spPr bwMode="auto">
          <a:xfrm>
            <a:off x="4191000" y="2514600"/>
            <a:ext cx="39624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6">
            <a:extLst>
              <a:ext uri="{FF2B5EF4-FFF2-40B4-BE49-F238E27FC236}">
                <a16:creationId xmlns:a16="http://schemas.microsoft.com/office/drawing/2014/main" id="{5AD449A9-C300-4831-80F4-16154366A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895600"/>
            <a:ext cx="116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original</a:t>
            </a:r>
          </a:p>
        </p:txBody>
      </p:sp>
      <p:sp>
        <p:nvSpPr>
          <p:cNvPr id="33799" name="Text Box 7">
            <a:extLst>
              <a:ext uri="{FF2B5EF4-FFF2-40B4-BE49-F238E27FC236}">
                <a16:creationId xmlns:a16="http://schemas.microsoft.com/office/drawing/2014/main" id="{19E98B66-DB92-437D-A829-6DAB12B8A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2819400"/>
            <a:ext cx="1644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antialiased</a:t>
            </a:r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B5948A00-4C29-42E2-A11C-E57B57502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26" y="5943600"/>
            <a:ext cx="150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magnified</a:t>
            </a:r>
          </a:p>
        </p:txBody>
      </p:sp>
    </p:spTree>
    <p:extLst>
      <p:ext uri="{BB962C8B-B14F-4D97-AF65-F5344CB8AC3E}">
        <p14:creationId xmlns:p14="http://schemas.microsoft.com/office/powerpoint/2010/main" val="315661066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F6EF306C-BB3A-40DF-870A-F71E3ACF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Antialiasing with Supersampling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1071C502-496B-472D-B638-FE1AB27F7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Render scene at higher resolution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glSampleCoverage</a:t>
            </a:r>
          </a:p>
        </p:txBody>
      </p:sp>
    </p:spTree>
    <p:extLst>
      <p:ext uri="{BB962C8B-B14F-4D97-AF65-F5344CB8AC3E}">
        <p14:creationId xmlns:p14="http://schemas.microsoft.com/office/powerpoint/2010/main" val="380934715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4953EDF7-DDF6-48FA-AB77-A47FF7C749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Antialiasing with Compositing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D3670DF-0AF3-4952-ACFB-A1638C5461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3058" y="2183716"/>
            <a:ext cx="10364452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Aliasing problems can be serious for polygons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Jaggedness of edges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Small polygons neglected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Need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compositing</a:t>
            </a:r>
            <a:r>
              <a:rPr lang="en-US" altLang="en-US" dirty="0">
                <a:ea typeface="ＭＳ Ｐゴシック" panose="020B0600070205080204" pitchFamily="34" charset="-128"/>
              </a:rPr>
              <a:t> so color</a:t>
            </a:r>
          </a:p>
          <a:p>
            <a:pPr lvl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of one polygon does not</a:t>
            </a:r>
          </a:p>
          <a:p>
            <a:pPr lvl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totally determine color of</a:t>
            </a:r>
          </a:p>
          <a:p>
            <a:pPr lvl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pixel</a:t>
            </a:r>
          </a:p>
          <a:p>
            <a:pPr lvl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(alpha channel for contribution)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5844" name="Picture 4" descr="C:\BOOK\OpenGL\Paul Final\jpeg_new\AN08F61.jpg">
            <a:extLst>
              <a:ext uri="{FF2B5EF4-FFF2-40B4-BE49-F238E27FC236}">
                <a16:creationId xmlns:a16="http://schemas.microsoft.com/office/drawing/2014/main" id="{7AEC7E3E-A6D7-4970-B15B-1B856E3E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2532856"/>
            <a:ext cx="308927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Line 5">
            <a:extLst>
              <a:ext uri="{FF2B5EF4-FFF2-40B4-BE49-F238E27FC236}">
                <a16:creationId xmlns:a16="http://schemas.microsoft.com/office/drawing/2014/main" id="{1D781806-B253-4FD0-8BEE-EBA08DF82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4114800"/>
            <a:ext cx="2286000" cy="1676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554BF59D-E437-4796-A741-88783E002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25" y="5865813"/>
            <a:ext cx="610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952500" indent="-1905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All three polygons should contribute to color</a:t>
            </a:r>
          </a:p>
        </p:txBody>
      </p:sp>
    </p:spTree>
    <p:extLst>
      <p:ext uri="{BB962C8B-B14F-4D97-AF65-F5344CB8AC3E}">
        <p14:creationId xmlns:p14="http://schemas.microsoft.com/office/powerpoint/2010/main" val="135050474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CE20392-8162-9844-2847-B08B476C49D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362200" y="1752600"/>
            <a:ext cx="7772400" cy="1143000"/>
          </a:xfrm>
        </p:spPr>
        <p:txBody>
          <a:bodyPr/>
          <a:lstStyle/>
          <a:p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Hidden Surface Removal</a:t>
            </a:r>
          </a:p>
        </p:txBody>
      </p:sp>
      <p:sp>
        <p:nvSpPr>
          <p:cNvPr id="15363" name="Slide Number Placeholder 4">
            <a:extLst>
              <a:ext uri="{FF2B5EF4-FFF2-40B4-BE49-F238E27FC236}">
                <a16:creationId xmlns:a16="http://schemas.microsoft.com/office/drawing/2014/main" id="{4142C3EA-266A-9F65-0855-6A8CDDCF01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4244D441-0C21-4DC3-821E-374DACB3989F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318</a:t>
            </a:fld>
            <a:endParaRPr lang="es-ES" altLang="en-US" sz="1000">
              <a:solidFill>
                <a:srgbClr val="000000"/>
              </a:solidFill>
            </a:endParaRPr>
          </a:p>
        </p:txBody>
      </p:sp>
      <p:sp>
        <p:nvSpPr>
          <p:cNvPr id="15364" name="TextBox 1">
            <a:extLst>
              <a:ext uri="{FF2B5EF4-FFF2-40B4-BE49-F238E27FC236}">
                <a16:creationId xmlns:a16="http://schemas.microsoft.com/office/drawing/2014/main" id="{B4695A60-EF0E-FB40-CD48-CA661C840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975" y="4648200"/>
            <a:ext cx="45148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to Computer Graphics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 470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77619123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2CE739E-B67E-BB31-D397-9F505BA2F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C1AD0B95-EA02-026B-853E-BBD9DFE77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Survey hidden-surface algorithms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object space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image space</a:t>
            </a:r>
          </a:p>
        </p:txBody>
      </p:sp>
      <p:sp>
        <p:nvSpPr>
          <p:cNvPr id="16388" name="Slide Number Placeholder 6">
            <a:extLst>
              <a:ext uri="{FF2B5EF4-FFF2-40B4-BE49-F238E27FC236}">
                <a16:creationId xmlns:a16="http://schemas.microsoft.com/office/drawing/2014/main" id="{449014CE-3161-3891-E983-340497211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6F4F2917-DB56-431E-B416-756F740602EC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319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57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3">
            <a:extLst>
              <a:ext uri="{FF2B5EF4-FFF2-40B4-BE49-F238E27FC236}">
                <a16:creationId xmlns:a16="http://schemas.microsoft.com/office/drawing/2014/main" id="{62C0967D-1407-44EF-A284-D23061B398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0BB2A29D-39D8-4F36-811F-45D30AFCC047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32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2D27AD0-5BE8-49FD-B642-F13ACD605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4200" y="88162"/>
            <a:ext cx="10364451" cy="1596177"/>
          </a:xfrm>
        </p:spPr>
        <p:txBody>
          <a:bodyPr/>
          <a:lstStyle/>
          <a:p>
            <a:r>
              <a:rPr lang="en-US" altLang="en-US" sz="33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Examples of teapots rendered </a:t>
            </a:r>
            <a:br>
              <a:rPr lang="en-US" altLang="en-US" sz="33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</a:br>
            <a:r>
              <a:rPr lang="en-US" altLang="en-US" sz="33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with the Phong model</a:t>
            </a:r>
          </a:p>
        </p:txBody>
      </p:sp>
      <p:pic>
        <p:nvPicPr>
          <p:cNvPr id="71684" name="Picture 4">
            <a:extLst>
              <a:ext uri="{FF2B5EF4-FFF2-40B4-BE49-F238E27FC236}">
                <a16:creationId xmlns:a16="http://schemas.microsoft.com/office/drawing/2014/main" id="{DAA4ECE4-0409-4C2B-B857-AE4CF27D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3"/>
          <a:stretch>
            <a:fillRect/>
          </a:stretch>
        </p:blipFill>
        <p:spPr bwMode="auto">
          <a:xfrm>
            <a:off x="5410200" y="1684339"/>
            <a:ext cx="489585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1686" name="Rectangle 1">
            <a:extLst>
              <a:ext uri="{FF2B5EF4-FFF2-40B4-BE49-F238E27FC236}">
                <a16:creationId xmlns:a16="http://schemas.microsoft.com/office/drawing/2014/main" id="{F7673570-8253-4C0D-86D9-D1BFBA37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036764"/>
            <a:ext cx="3429000" cy="36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Arial Unicode MS"/>
              </a:rPr>
              <a:t>Column 1:</a:t>
            </a:r>
            <a:br>
              <a:rPr lang="en-US" altLang="en-US" sz="1800">
                <a:solidFill>
                  <a:srgbClr val="000000"/>
                </a:solidFill>
                <a:latin typeface="Arial Unicode MS"/>
              </a:rPr>
            </a:br>
            <a:r>
              <a:rPr lang="en-US" altLang="en-US" sz="1800">
                <a:solidFill>
                  <a:srgbClr val="000000"/>
                </a:solidFill>
                <a:latin typeface="Arial Unicode MS"/>
              </a:rPr>
              <a:t>emerald, jade, obsidian, pearl, ruby, turquoise</a:t>
            </a:r>
            <a:br>
              <a:rPr lang="en-US" altLang="en-US" sz="1800">
                <a:solidFill>
                  <a:srgbClr val="000000"/>
                </a:solidFill>
                <a:latin typeface="Arial Unicode MS"/>
              </a:rPr>
            </a:br>
            <a:br>
              <a:rPr lang="en-US" altLang="en-US" sz="1800">
                <a:solidFill>
                  <a:srgbClr val="000000"/>
                </a:solidFill>
                <a:latin typeface="Arial Unicode MS"/>
              </a:rPr>
            </a:br>
            <a:r>
              <a:rPr lang="en-US" altLang="en-US" sz="1800">
                <a:solidFill>
                  <a:srgbClr val="000000"/>
                </a:solidFill>
                <a:latin typeface="Arial Unicode MS"/>
              </a:rPr>
              <a:t>Column 2: </a:t>
            </a:r>
            <a:br>
              <a:rPr lang="en-US" altLang="en-US" sz="1800">
                <a:solidFill>
                  <a:srgbClr val="000000"/>
                </a:solidFill>
                <a:latin typeface="Arial Unicode MS"/>
              </a:rPr>
            </a:br>
            <a:r>
              <a:rPr lang="en-US" altLang="en-US" sz="1800">
                <a:solidFill>
                  <a:srgbClr val="000000"/>
                </a:solidFill>
                <a:latin typeface="Arial Unicode MS"/>
              </a:rPr>
              <a:t>brass, bronze, chrome, copper, gold, silver </a:t>
            </a:r>
            <a:br>
              <a:rPr lang="en-US" altLang="en-US" sz="1800">
                <a:solidFill>
                  <a:srgbClr val="000000"/>
                </a:solidFill>
                <a:latin typeface="Arial Unicode MS"/>
              </a:rPr>
            </a:br>
            <a:br>
              <a:rPr lang="en-US" altLang="en-US" sz="1800">
                <a:solidFill>
                  <a:srgbClr val="000000"/>
                </a:solidFill>
                <a:latin typeface="Arial Unicode MS"/>
              </a:rPr>
            </a:br>
            <a:r>
              <a:rPr lang="en-US" altLang="en-US" sz="1800">
                <a:solidFill>
                  <a:srgbClr val="000000"/>
                </a:solidFill>
                <a:latin typeface="Arial Unicode MS"/>
              </a:rPr>
              <a:t>Column 3: </a:t>
            </a:r>
            <a:br>
              <a:rPr lang="en-US" altLang="en-US" sz="1800">
                <a:solidFill>
                  <a:srgbClr val="000000"/>
                </a:solidFill>
                <a:latin typeface="Arial Unicode MS"/>
              </a:rPr>
            </a:br>
            <a:r>
              <a:rPr lang="en-US" altLang="en-US" sz="1800">
                <a:solidFill>
                  <a:srgbClr val="000000"/>
                </a:solidFill>
                <a:latin typeface="Arial Unicode MS"/>
              </a:rPr>
              <a:t>...</a:t>
            </a:r>
            <a:br>
              <a:rPr lang="en-US" altLang="en-US" sz="1800">
                <a:solidFill>
                  <a:srgbClr val="000000"/>
                </a:solidFill>
                <a:latin typeface="Arial Unicode MS"/>
              </a:rPr>
            </a:br>
            <a:br>
              <a:rPr lang="en-US" altLang="en-US" sz="1800">
                <a:solidFill>
                  <a:srgbClr val="000000"/>
                </a:solidFill>
                <a:latin typeface="Arial Unicode MS"/>
              </a:rPr>
            </a:br>
            <a:r>
              <a:rPr lang="en-US" altLang="en-US" sz="1800">
                <a:solidFill>
                  <a:srgbClr val="000000"/>
                </a:solidFill>
                <a:latin typeface="Arial Unicode MS"/>
              </a:rPr>
              <a:t>Column 4: </a:t>
            </a:r>
            <a:br>
              <a:rPr lang="en-US" altLang="en-US" sz="1800">
                <a:solidFill>
                  <a:srgbClr val="000000"/>
                </a:solidFill>
                <a:latin typeface="Arial Unicode MS"/>
              </a:rPr>
            </a:br>
            <a:r>
              <a:rPr lang="en-US" altLang="en-US" sz="1800">
                <a:solidFill>
                  <a:srgbClr val="000000"/>
                </a:solidFill>
                <a:latin typeface="Arial Unicode MS"/>
              </a:rPr>
              <a:t>...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E8F9CA-08F6-5449-D952-EFBACDD22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Hidden Surface Removal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6878D37-6ABF-70D3-C2F5-FD5BB1368D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287463"/>
            <a:ext cx="80772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Object-space approach</a:t>
            </a:r>
            <a:r>
              <a:rPr lang="en-US" altLang="en-US">
                <a:ea typeface="ＭＳ Ｐゴシック" panose="020B0600070205080204" pitchFamily="34" charset="-128"/>
              </a:rPr>
              <a:t>: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use pairwise testing between polygons (objects)</a:t>
            </a: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Worst case complexity O(n</a:t>
            </a:r>
            <a:r>
              <a:rPr lang="en-US" altLang="en-US" baseline="30000">
                <a:ea typeface="ＭＳ Ｐゴシック" panose="020B0600070205080204" pitchFamily="34" charset="-128"/>
              </a:rPr>
              <a:t>2</a:t>
            </a:r>
            <a:r>
              <a:rPr lang="en-US" altLang="en-US">
                <a:ea typeface="ＭＳ Ｐゴシック" panose="020B0600070205080204" pitchFamily="34" charset="-128"/>
              </a:rPr>
              <a:t>) for n polygons</a:t>
            </a:r>
          </a:p>
        </p:txBody>
      </p:sp>
      <p:pic>
        <p:nvPicPr>
          <p:cNvPr id="17412" name="Picture 4" descr="C:\BOOK\OpenGL\Paul Final\jpeg_new\AN08F28.jpg">
            <a:extLst>
              <a:ext uri="{FF2B5EF4-FFF2-40B4-BE49-F238E27FC236}">
                <a16:creationId xmlns:a16="http://schemas.microsoft.com/office/drawing/2014/main" id="{C51FFF49-C7D7-5631-6EF6-C23233CF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5"/>
          <a:stretch>
            <a:fillRect/>
          </a:stretch>
        </p:blipFill>
        <p:spPr bwMode="auto">
          <a:xfrm>
            <a:off x="2362200" y="2743200"/>
            <a:ext cx="7086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Line 5">
            <a:extLst>
              <a:ext uri="{FF2B5EF4-FFF2-40B4-BE49-F238E27FC236}">
                <a16:creationId xmlns:a16="http://schemas.microsoft.com/office/drawing/2014/main" id="{0942E2A6-E39D-1EF3-DAD7-C151D68134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81400" y="4114800"/>
            <a:ext cx="3048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9308ABD-2665-ECEA-54BF-9BE3B79CCD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4114800"/>
            <a:ext cx="4572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B33F90FA-7B80-7DD3-A736-10AD62BFD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3538" y="4800600"/>
            <a:ext cx="2474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partially obscuring</a:t>
            </a:r>
          </a:p>
        </p:txBody>
      </p:sp>
      <p:sp>
        <p:nvSpPr>
          <p:cNvPr id="17416" name="Line 8">
            <a:extLst>
              <a:ext uri="{FF2B5EF4-FFF2-40B4-BE49-F238E27FC236}">
                <a16:creationId xmlns:a16="http://schemas.microsoft.com/office/drawing/2014/main" id="{ED673163-BB2E-3133-0A77-6B9BF27949C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91400" y="4038600"/>
            <a:ext cx="3048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7417" name="Line 9">
            <a:extLst>
              <a:ext uri="{FF2B5EF4-FFF2-40B4-BE49-F238E27FC236}">
                <a16:creationId xmlns:a16="http://schemas.microsoft.com/office/drawing/2014/main" id="{0B9C306E-12B4-438A-C098-C9CC316FA7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53400" y="4038600"/>
            <a:ext cx="4572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B5401C4C-C737-5D3A-F46F-8D0811CFC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4800600"/>
            <a:ext cx="309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can draw independently</a:t>
            </a:r>
          </a:p>
        </p:txBody>
      </p:sp>
      <p:sp>
        <p:nvSpPr>
          <p:cNvPr id="17419" name="Slide Number Placeholder 13">
            <a:extLst>
              <a:ext uri="{FF2B5EF4-FFF2-40B4-BE49-F238E27FC236}">
                <a16:creationId xmlns:a16="http://schemas.microsoft.com/office/drawing/2014/main" id="{6F479664-42B9-AC9A-548D-E52C4C48BC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D92A1D69-C428-4556-8BFD-ACEA917F6E38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320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93983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C:\BOOK\OpenGL\Paul Final\jpeg_new\AN08F33.jpg">
            <a:extLst>
              <a:ext uri="{FF2B5EF4-FFF2-40B4-BE49-F238E27FC236}">
                <a16:creationId xmlns:a16="http://schemas.microsoft.com/office/drawing/2014/main" id="{167606BD-E1D4-8982-376F-0516ACCF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22"/>
          <a:stretch>
            <a:fillRect/>
          </a:stretch>
        </p:blipFill>
        <p:spPr bwMode="auto">
          <a:xfrm>
            <a:off x="3124200" y="2743200"/>
            <a:ext cx="5638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>
            <a:extLst>
              <a:ext uri="{FF2B5EF4-FFF2-40B4-BE49-F238E27FC236}">
                <a16:creationId xmlns:a16="http://schemas.microsoft.com/office/drawing/2014/main" id="{57FE3CBB-2276-CF32-CE04-82E2AC7F53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Painter’s Algorithm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D4939914-3FC9-EE38-BCE6-96F987902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Render polygons a back to front order so that polygons behind others are simply painted over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A077BDD0-36AB-F13F-6D9A-48B8A25D7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4646613"/>
            <a:ext cx="4202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B behind A as seen by viewer</a:t>
            </a: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6596948B-A117-C862-3D73-D973A541B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1" y="4572000"/>
            <a:ext cx="1827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Fill B then A</a:t>
            </a:r>
          </a:p>
        </p:txBody>
      </p:sp>
      <p:sp>
        <p:nvSpPr>
          <p:cNvPr id="18439" name="Slide Number Placeholder 9">
            <a:extLst>
              <a:ext uri="{FF2B5EF4-FFF2-40B4-BE49-F238E27FC236}">
                <a16:creationId xmlns:a16="http://schemas.microsoft.com/office/drawing/2014/main" id="{21A049C9-BED7-24F2-8CD2-EC73F7CDEB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F059AE0E-0B10-4155-90B9-F2E848E907A0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321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7646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C27D2CB-11F7-4BF3-DAC9-70CA11FF8B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Depth Sort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69943EF-BDD4-3C94-879B-2CB8BD698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Requires ordering of polygons first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O(n log n) calculation for ordering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Not every polygon is either in front or behind all other polygons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sz="2700">
                <a:ea typeface="ＭＳ Ｐゴシック" panose="020B0600070205080204" pitchFamily="34" charset="-128"/>
              </a:rPr>
              <a:t>Order polygons and deal with </a:t>
            </a:r>
          </a:p>
          <a:p>
            <a:pPr>
              <a:buFontTx/>
              <a:buNone/>
            </a:pPr>
            <a:r>
              <a:rPr lang="en-US" altLang="en-US" sz="2700">
                <a:ea typeface="ＭＳ Ｐゴシック" panose="020B0600070205080204" pitchFamily="34" charset="-128"/>
              </a:rPr>
              <a:t>easy cases first, harder later</a:t>
            </a:r>
          </a:p>
          <a:p>
            <a:endParaRPr lang="en-US" altLang="en-US" sz="2700">
              <a:ea typeface="ＭＳ Ｐゴシック" panose="020B0600070205080204" pitchFamily="34" charset="-128"/>
            </a:endParaRPr>
          </a:p>
        </p:txBody>
      </p:sp>
      <p:pic>
        <p:nvPicPr>
          <p:cNvPr id="19460" name="Picture 4" descr="C:\BOOK\OpenGL\Paul Final\jpeg_new\AN08F34.jpg">
            <a:extLst>
              <a:ext uri="{FF2B5EF4-FFF2-40B4-BE49-F238E27FC236}">
                <a16:creationId xmlns:a16="http://schemas.microsoft.com/office/drawing/2014/main" id="{2136F202-8D49-FA10-BC8D-5DFA48BD5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581400"/>
            <a:ext cx="2819400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5">
            <a:extLst>
              <a:ext uri="{FF2B5EF4-FFF2-40B4-BE49-F238E27FC236}">
                <a16:creationId xmlns:a16="http://schemas.microsoft.com/office/drawing/2014/main" id="{3512EBDB-DB80-EB0D-DCA5-A53525A8E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0" y="5332414"/>
            <a:ext cx="28889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Polygons sorted by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distance from COP</a:t>
            </a: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C0EF549E-8FBE-EDE6-9B50-2E57997D34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5257800"/>
            <a:ext cx="9144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9463" name="Slide Number Placeholder 9">
            <a:extLst>
              <a:ext uri="{FF2B5EF4-FFF2-40B4-BE49-F238E27FC236}">
                <a16:creationId xmlns:a16="http://schemas.microsoft.com/office/drawing/2014/main" id="{1A74CB24-54DB-99AE-3680-DA7E20324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B9A2BB87-7740-4E03-85E9-E977321C6980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322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17317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5A82EAD-0C55-11C3-6867-8FB70538DA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Easy Cases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99F2AB8-B16B-60E1-8482-67AC067979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724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lies behind all other polygons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render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Polygons overlap in z but not in either x or 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render independently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0484" name="Picture 4" descr="C:\BOOK\OpenGL\Paul Final\jpeg_new\AN08F34.jpg">
            <a:extLst>
              <a:ext uri="{FF2B5EF4-FFF2-40B4-BE49-F238E27FC236}">
                <a16:creationId xmlns:a16="http://schemas.microsoft.com/office/drawing/2014/main" id="{AB27F0F8-13AD-6907-7C47-1203F7E7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600200"/>
            <a:ext cx="16002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C:\BOOK\OpenGL\Paul Final\jpeg_new\AN08F35a.jpg">
            <a:extLst>
              <a:ext uri="{FF2B5EF4-FFF2-40B4-BE49-F238E27FC236}">
                <a16:creationId xmlns:a16="http://schemas.microsoft.com/office/drawing/2014/main" id="{7F2683C9-F116-4A25-330B-3BF2CF628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2"/>
          <a:stretch>
            <a:fillRect/>
          </a:stretch>
        </p:blipFill>
        <p:spPr bwMode="auto">
          <a:xfrm>
            <a:off x="3352800" y="4264026"/>
            <a:ext cx="18288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 descr="C:\BOOK\OpenGL\Paul Final\jpeg_new\AN08F35b.jpg">
            <a:extLst>
              <a:ext uri="{FF2B5EF4-FFF2-40B4-BE49-F238E27FC236}">
                <a16:creationId xmlns:a16="http://schemas.microsoft.com/office/drawing/2014/main" id="{EA8CFD39-E184-BAE9-B2F2-10FD539B1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4"/>
          <a:stretch>
            <a:fillRect/>
          </a:stretch>
        </p:blipFill>
        <p:spPr bwMode="auto">
          <a:xfrm>
            <a:off x="7086600" y="4267200"/>
            <a:ext cx="1981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Slide Number Placeholder 9">
            <a:extLst>
              <a:ext uri="{FF2B5EF4-FFF2-40B4-BE49-F238E27FC236}">
                <a16:creationId xmlns:a16="http://schemas.microsoft.com/office/drawing/2014/main" id="{F5D19DFA-26FC-A227-D2B4-F47F6672E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4115A9BA-CBED-4F61-A1F9-36686F6D4A7D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323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97726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F3980DB-8749-C9A3-EF62-2300107E3D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Hard Cases</a:t>
            </a:r>
          </a:p>
        </p:txBody>
      </p:sp>
      <p:pic>
        <p:nvPicPr>
          <p:cNvPr id="21507" name="Picture 4" descr="C:\BOOK\OpenGL\Paul Final\jpeg_new\AN08F37.jpg">
            <a:extLst>
              <a:ext uri="{FF2B5EF4-FFF2-40B4-BE49-F238E27FC236}">
                <a16:creationId xmlns:a16="http://schemas.microsoft.com/office/drawing/2014/main" id="{B71C0EBB-6DEC-7E25-25BC-9335EAA13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752601"/>
            <a:ext cx="1587500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5" descr="C:\BOOK\OpenGL\Paul Final\jpeg_new\AN08F36.jpg">
            <a:extLst>
              <a:ext uri="{FF2B5EF4-FFF2-40B4-BE49-F238E27FC236}">
                <a16:creationId xmlns:a16="http://schemas.microsoft.com/office/drawing/2014/main" id="{1F59AFB9-0271-609F-DDB0-41E0A68E0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2514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 descr="C:\BOOK\OpenGL\Paul Final\jpeg_new\AN08F38.jpg">
            <a:extLst>
              <a:ext uri="{FF2B5EF4-FFF2-40B4-BE49-F238E27FC236}">
                <a16:creationId xmlns:a16="http://schemas.microsoft.com/office/drawing/2014/main" id="{43744E22-B4E2-2261-7CBC-FBA54FC03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114801"/>
            <a:ext cx="18288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Text Box 7">
            <a:extLst>
              <a:ext uri="{FF2B5EF4-FFF2-40B4-BE49-F238E27FC236}">
                <a16:creationId xmlns:a16="http://schemas.microsoft.com/office/drawing/2014/main" id="{AF7DA4C7-5BC3-5E85-047C-A3B7CF4FB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075" y="3808414"/>
            <a:ext cx="338746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Overlap in all directions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but can one is fully on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one side of the other</a:t>
            </a:r>
          </a:p>
        </p:txBody>
      </p:sp>
      <p:sp>
        <p:nvSpPr>
          <p:cNvPr id="21511" name="Text Box 8">
            <a:extLst>
              <a:ext uri="{FF2B5EF4-FFF2-40B4-BE49-F238E27FC236}">
                <a16:creationId xmlns:a16="http://schemas.microsoft.com/office/drawing/2014/main" id="{AC2F2D53-D8E1-C584-EE6B-61192DC6B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6464" y="3503613"/>
            <a:ext cx="201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cyclic overlap</a:t>
            </a:r>
          </a:p>
        </p:txBody>
      </p:sp>
      <p:sp>
        <p:nvSpPr>
          <p:cNvPr id="21512" name="Text Box 9">
            <a:extLst>
              <a:ext uri="{FF2B5EF4-FFF2-40B4-BE49-F238E27FC236}">
                <a16:creationId xmlns:a16="http://schemas.microsoft.com/office/drawing/2014/main" id="{A38FB06E-41C9-472F-5DD3-789CD2426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6" y="5637213"/>
            <a:ext cx="1711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penetration</a:t>
            </a:r>
          </a:p>
        </p:txBody>
      </p:sp>
      <p:sp>
        <p:nvSpPr>
          <p:cNvPr id="21513" name="Slide Number Placeholder 11">
            <a:extLst>
              <a:ext uri="{FF2B5EF4-FFF2-40B4-BE49-F238E27FC236}">
                <a16:creationId xmlns:a16="http://schemas.microsoft.com/office/drawing/2014/main" id="{539A5AC8-66DD-A917-C3D6-E082F988CD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11ECB695-42C7-446B-856C-ED7EC42A0C2B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324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1372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C:\BOOK\OpenGL\Paul Final\jpeg_new\AN08F30.jpg">
            <a:extLst>
              <a:ext uri="{FF2B5EF4-FFF2-40B4-BE49-F238E27FC236}">
                <a16:creationId xmlns:a16="http://schemas.microsoft.com/office/drawing/2014/main" id="{1D423DF0-9DCF-6181-E73A-689429CD2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143001"/>
            <a:ext cx="31242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>
            <a:extLst>
              <a:ext uri="{FF2B5EF4-FFF2-40B4-BE49-F238E27FC236}">
                <a16:creationId xmlns:a16="http://schemas.microsoft.com/office/drawing/2014/main" id="{C4189EA1-8445-B23D-A3A6-C816926CC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8580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Back-Face Removal (Culling)</a:t>
            </a:r>
          </a:p>
        </p:txBody>
      </p:sp>
      <p:sp>
        <p:nvSpPr>
          <p:cNvPr id="22532" name="Text Box 6">
            <a:extLst>
              <a:ext uri="{FF2B5EF4-FFF2-40B4-BE49-F238E27FC236}">
                <a16:creationId xmlns:a16="http://schemas.microsoft.com/office/drawing/2014/main" id="{59F7A4D9-C7A4-F09B-C719-2FA5B9DD5E9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8839200" y="2286000"/>
            <a:ext cx="304800" cy="30480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endParaRPr lang="en-US" altLang="en-US" sz="20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3" name="Text Box 7">
            <a:extLst>
              <a:ext uri="{FF2B5EF4-FFF2-40B4-BE49-F238E27FC236}">
                <a16:creationId xmlns:a16="http://schemas.microsoft.com/office/drawing/2014/main" id="{D94A65B3-12A5-4F1E-A421-0DFD5924D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981200"/>
            <a:ext cx="79629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Reduce the amount of HSR work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by culling first</a:t>
            </a:r>
            <a:br>
              <a:rPr lang="en-US" altLang="en-US" sz="2400" dirty="0">
                <a:solidFill>
                  <a:srgbClr val="000000"/>
                </a:solidFill>
              </a:rPr>
            </a:br>
            <a:endParaRPr lang="en-US" altLang="en-US" sz="2400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face is visible </a:t>
            </a:r>
            <a:r>
              <a:rPr lang="en-US" altLang="en-US" sz="2400" dirty="0" err="1">
                <a:solidFill>
                  <a:srgbClr val="000000"/>
                </a:solidFill>
              </a:rPr>
              <a:t>iff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 90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 -90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sym typeface="Symbol" panose="05050102010706020507" pitchFamily="18" charset="2"/>
              </a:rPr>
              <a:t>equivalently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cos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 0 </a:t>
            </a:r>
            <a:r>
              <a:rPr lang="en-US" altLang="en-US" sz="2400" dirty="0">
                <a:solidFill>
                  <a:srgbClr val="000000"/>
                </a:solidFill>
                <a:sym typeface="Symbol" panose="05050102010706020507" pitchFamily="18" charset="2"/>
              </a:rPr>
              <a:t>or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• 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 0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In </a:t>
            </a:r>
            <a:r>
              <a:rPr lang="en-US" altLang="en-US" sz="2400" dirty="0" err="1">
                <a:solidFill>
                  <a:srgbClr val="000000"/>
                </a:solidFill>
                <a:latin typeface="Arial"/>
              </a:rPr>
              <a:t>webGL</a:t>
            </a: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 we can simply enable culling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but may not work correctly if we have nonconvex objects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2534" name="Slide Number Placeholder 9">
            <a:extLst>
              <a:ext uri="{FF2B5EF4-FFF2-40B4-BE49-F238E27FC236}">
                <a16:creationId xmlns:a16="http://schemas.microsoft.com/office/drawing/2014/main" id="{0F723596-CCF6-E2D0-E6EA-B9D098903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2CE71023-BAF0-41ED-9D52-7E1759D17056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325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2650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C:\BOOK\OpenGL\Paul Final\jpeg_new\AN08F29.jpg">
            <a:extLst>
              <a:ext uri="{FF2B5EF4-FFF2-40B4-BE49-F238E27FC236}">
                <a16:creationId xmlns:a16="http://schemas.microsoft.com/office/drawing/2014/main" id="{61E5EA62-B121-06CE-7D7B-3E3E9888D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140075"/>
            <a:ext cx="41148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>
            <a:extLst>
              <a:ext uri="{FF2B5EF4-FFF2-40B4-BE49-F238E27FC236}">
                <a16:creationId xmlns:a16="http://schemas.microsoft.com/office/drawing/2014/main" id="{F6B3E4B3-3A94-A1BC-0707-9F69EA314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Image Space Approach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A3EA8A6D-06B7-C194-B0B6-01E9FCE3E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Look at each projector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(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nm</a:t>
            </a:r>
            <a:r>
              <a:rPr lang="en-US" altLang="en-US">
                <a:ea typeface="ＭＳ Ｐゴシック" panose="020B0600070205080204" pitchFamily="34" charset="-128"/>
              </a:rPr>
              <a:t> for an 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m</a:t>
            </a:r>
            <a:r>
              <a:rPr lang="en-US" altLang="en-US">
                <a:ea typeface="ＭＳ Ｐゴシック" panose="020B0600070205080204" pitchFamily="34" charset="-128"/>
              </a:rPr>
              <a:t> frame buffer)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and find closest of 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>
                <a:ea typeface="ＭＳ Ｐゴシック" panose="020B0600070205080204" pitchFamily="34" charset="-128"/>
              </a:rPr>
              <a:t> polygons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Complexity O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(nmk)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Ray tracing </a:t>
            </a:r>
          </a:p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z</a:t>
            </a:r>
            <a:r>
              <a:rPr lang="en-US" altLang="en-US">
                <a:ea typeface="ＭＳ Ｐゴシック" panose="020B0600070205080204" pitchFamily="34" charset="-128"/>
              </a:rPr>
              <a:t>-buffer</a:t>
            </a:r>
          </a:p>
        </p:txBody>
      </p:sp>
      <p:sp>
        <p:nvSpPr>
          <p:cNvPr id="23557" name="Slide Number Placeholder 7">
            <a:extLst>
              <a:ext uri="{FF2B5EF4-FFF2-40B4-BE49-F238E27FC236}">
                <a16:creationId xmlns:a16="http://schemas.microsoft.com/office/drawing/2014/main" id="{781DF077-ACEA-1392-8A5D-44F2ACCC3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3DF9A374-256B-4CF0-A6FB-DB23F86CAD6D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326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02664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AN08F31">
            <a:extLst>
              <a:ext uri="{FF2B5EF4-FFF2-40B4-BE49-F238E27FC236}">
                <a16:creationId xmlns:a16="http://schemas.microsoft.com/office/drawing/2014/main" id="{5EA98EBD-67A5-907A-71BB-40AAF5D8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191001"/>
            <a:ext cx="26670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>
            <a:extLst>
              <a:ext uri="{FF2B5EF4-FFF2-40B4-BE49-F238E27FC236}">
                <a16:creationId xmlns:a16="http://schemas.microsoft.com/office/drawing/2014/main" id="{E041CE56-2EAF-14BB-171A-915CF8A93F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z-Buffer Algorithm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E792FEF6-7A23-4DF9-AB85-B32971F656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2788" y="1447800"/>
            <a:ext cx="8456612" cy="5181600"/>
          </a:xfrm>
        </p:spPr>
        <p:txBody>
          <a:bodyPr/>
          <a:lstStyle/>
          <a:p>
            <a:pPr>
              <a:defRPr/>
            </a:pPr>
            <a:r>
              <a:rPr lang="en-US" altLang="en-US" sz="2700" dirty="0">
                <a:ea typeface="ＭＳ Ｐゴシック" panose="020B0600070205080204" pitchFamily="34" charset="-128"/>
              </a:rPr>
              <a:t>Use a buffer called z- or depth buffer to store the depth of the closest object at each pixel (fragment) found so far</a:t>
            </a:r>
          </a:p>
          <a:p>
            <a:pPr>
              <a:defRPr/>
            </a:pPr>
            <a:r>
              <a:rPr lang="en-US" altLang="en-US" sz="2700" dirty="0">
                <a:ea typeface="ＭＳ Ｐゴシック" panose="020B0600070205080204" pitchFamily="34" charset="-128"/>
              </a:rPr>
              <a:t>As we render each polygon, compare the depth of each pixel to depth in z buffer for that pixel</a:t>
            </a:r>
          </a:p>
          <a:p>
            <a:pPr>
              <a:defRPr/>
            </a:pPr>
            <a:r>
              <a:rPr lang="en-US" altLang="en-US" sz="2700" dirty="0">
                <a:ea typeface="ＭＳ Ｐゴシック" panose="020B0600070205080204" pitchFamily="34" charset="-128"/>
              </a:rPr>
              <a:t>If less, place shade of pixel in color buffer and </a:t>
            </a:r>
            <a:r>
              <a:rPr lang="en-US" altLang="en-US" sz="2700">
                <a:ea typeface="ＭＳ Ｐゴシック" panose="020B0600070205080204" pitchFamily="34" charset="-128"/>
              </a:rPr>
              <a:t>update z</a:t>
            </a:r>
            <a:br>
              <a:rPr lang="en-US" altLang="en-US" sz="2700">
                <a:ea typeface="ＭＳ Ｐゴシック" panose="020B0600070205080204" pitchFamily="34" charset="-128"/>
              </a:rPr>
            </a:br>
            <a:br>
              <a:rPr lang="en-US" altLang="en-US" sz="2700">
                <a:ea typeface="ＭＳ Ｐゴシック" panose="020B0600070205080204" pitchFamily="34" charset="-128"/>
              </a:rPr>
            </a:br>
            <a:endParaRPr lang="en-US" altLang="en-US" sz="27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sz="2700" dirty="0">
                <a:latin typeface="+mj-lt"/>
                <a:ea typeface="ＭＳ Ｐゴシック" panose="020B0600070205080204" pitchFamily="34" charset="-128"/>
              </a:rPr>
              <a:t>To use:</a:t>
            </a:r>
          </a:p>
          <a:p>
            <a:pPr marL="0" indent="0">
              <a:buNone/>
              <a:defRPr/>
            </a:pPr>
            <a:r>
              <a:rPr lang="en-US" altLang="en-US" sz="2700" b="1" dirty="0">
                <a:latin typeface="+mj-lt"/>
                <a:ea typeface="ＭＳ Ｐゴシック" panose="020B0600070205080204" pitchFamily="34" charset="-128"/>
              </a:rPr>
              <a:t>  </a:t>
            </a:r>
            <a:r>
              <a:rPr lang="en-US" altLang="en-US" sz="18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gl.enable</a:t>
            </a: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18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gl.DEPTH_TEST</a:t>
            </a: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None/>
              <a:defRPr/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gl.clear</a:t>
            </a: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18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gl.COLOR_BUFFER_BIT</a:t>
            </a: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| </a:t>
            </a:r>
            <a:r>
              <a:rPr lang="en-US" altLang="en-US" sz="18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gl.DEPTH_BUFFER_BIT</a:t>
            </a: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None/>
              <a:defRPr/>
            </a:pPr>
            <a:endParaRPr lang="en-US" altLang="en-US" sz="2700" dirty="0">
              <a:ea typeface="ＭＳ Ｐゴシック" panose="020B0600070205080204" pitchFamily="34" charset="-128"/>
            </a:endParaRPr>
          </a:p>
        </p:txBody>
      </p:sp>
      <p:sp>
        <p:nvSpPr>
          <p:cNvPr id="24581" name="Slide Number Placeholder 7">
            <a:extLst>
              <a:ext uri="{FF2B5EF4-FFF2-40B4-BE49-F238E27FC236}">
                <a16:creationId xmlns:a16="http://schemas.microsoft.com/office/drawing/2014/main" id="{263E8568-B8B7-F512-2E55-B2F151FDA6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934F8518-1D41-4926-BA00-E5DFC14072ED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327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34657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492F265-1349-5784-D1E4-A3E47F1D5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Efficiency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52B433D-794D-7D52-5FC9-98A4E4FF34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If we work scan line by scan line as we move across a scan line, the depth changes satisfy 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a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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x+b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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y+c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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z=0</a:t>
            </a:r>
          </a:p>
        </p:txBody>
      </p:sp>
      <p:pic>
        <p:nvPicPr>
          <p:cNvPr id="25604" name="Picture 4" descr="C:\BOOK\OpenGL\Paul Final\jpeg_new\AN08F32.jpg">
            <a:extLst>
              <a:ext uri="{FF2B5EF4-FFF2-40B4-BE49-F238E27FC236}">
                <a16:creationId xmlns:a16="http://schemas.microsoft.com/office/drawing/2014/main" id="{6E6D1E76-1DFB-ECD2-0CA9-E7F669C1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276601"/>
            <a:ext cx="3883025" cy="293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>
            <a:extLst>
              <a:ext uri="{FF2B5EF4-FFF2-40B4-BE49-F238E27FC236}">
                <a16:creationId xmlns:a16="http://schemas.microsoft.com/office/drawing/2014/main" id="{E5621CB2-B51D-417B-17D9-B9E289603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810001"/>
            <a:ext cx="2338388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Along scan line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y = 0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z = -     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5606" name="Object 2">
            <a:extLst>
              <a:ext uri="{FF2B5EF4-FFF2-40B4-BE49-F238E27FC236}">
                <a16:creationId xmlns:a16="http://schemas.microsoft.com/office/drawing/2014/main" id="{12DD1047-A59D-BF04-D116-BD9CF8BB8B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4572000"/>
          <a:ext cx="3825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4" imgW="152334" imgH="393529" progId="Equation.3">
                  <p:embed/>
                </p:oleObj>
              </mc:Choice>
              <mc:Fallback>
                <p:oleObj name="Equation" r:id="rId4" imgW="152334" imgH="393529" progId="Equation.3">
                  <p:embed/>
                  <p:pic>
                    <p:nvPicPr>
                      <p:cNvPr id="25606" name="Object 2">
                        <a:extLst>
                          <a:ext uri="{FF2B5EF4-FFF2-40B4-BE49-F238E27FC236}">
                            <a16:creationId xmlns:a16="http://schemas.microsoft.com/office/drawing/2014/main" id="{12DD1047-A59D-BF04-D116-BD9CF8BB8B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572000"/>
                        <a:ext cx="3825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Text Box 10">
            <a:extLst>
              <a:ext uri="{FF2B5EF4-FFF2-40B4-BE49-F238E27FC236}">
                <a16:creationId xmlns:a16="http://schemas.microsoft.com/office/drawing/2014/main" id="{3216E2CF-D174-00CD-4909-39A6F28F7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562600"/>
            <a:ext cx="35433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In screen space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x = 1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5608" name="Slide Number Placeholder 10">
            <a:extLst>
              <a:ext uri="{FF2B5EF4-FFF2-40B4-BE49-F238E27FC236}">
                <a16:creationId xmlns:a16="http://schemas.microsoft.com/office/drawing/2014/main" id="{D7699C95-B686-F1AE-B4D9-B2E2298E31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2A0E3DE9-7E9E-4ADC-B4B2-7EB5FAE9A60E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328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34537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2F740B7D-ADD4-3C9D-733F-E2B83182F2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Scan-Line Algorithm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29EEEE8F-3482-95B1-EC42-D78B5383D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Can combine shading and hsr through scan line algorithm</a:t>
            </a:r>
          </a:p>
        </p:txBody>
      </p:sp>
      <p:pic>
        <p:nvPicPr>
          <p:cNvPr id="26628" name="Picture 4" descr="C:\BOOK\OpenGL\Paul Final\jpeg_new\AN08F39.jpg">
            <a:extLst>
              <a:ext uri="{FF2B5EF4-FFF2-40B4-BE49-F238E27FC236}">
                <a16:creationId xmlns:a16="http://schemas.microsoft.com/office/drawing/2014/main" id="{B6437D14-CE16-FACE-5FB4-44373D854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3048000"/>
            <a:ext cx="3084513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5">
            <a:extLst>
              <a:ext uri="{FF2B5EF4-FFF2-40B4-BE49-F238E27FC236}">
                <a16:creationId xmlns:a16="http://schemas.microsoft.com/office/drawing/2014/main" id="{E15233BB-A598-900E-7154-FD8565673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439" y="2665414"/>
            <a:ext cx="4224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scan line i: no need for depth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information, can only be in no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or one polygon 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997ACABA-5FE4-F555-515E-ACB2AC542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275" y="4495801"/>
            <a:ext cx="35076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scan line j: need depth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information only when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more than one polygon </a:t>
            </a:r>
          </a:p>
        </p:txBody>
      </p:sp>
      <p:sp>
        <p:nvSpPr>
          <p:cNvPr id="26631" name="Line 7">
            <a:extLst>
              <a:ext uri="{FF2B5EF4-FFF2-40B4-BE49-F238E27FC236}">
                <a16:creationId xmlns:a16="http://schemas.microsoft.com/office/drawing/2014/main" id="{EE2BA06B-A2F8-67AD-8CFF-F48160AC44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19600" y="3886200"/>
            <a:ext cx="990600" cy="1447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6632" name="Line 8">
            <a:extLst>
              <a:ext uri="{FF2B5EF4-FFF2-40B4-BE49-F238E27FC236}">
                <a16:creationId xmlns:a16="http://schemas.microsoft.com/office/drawing/2014/main" id="{5CC072C9-2371-32FA-991E-D630E2B780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5200" y="3886200"/>
            <a:ext cx="1905000" cy="1524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6633" name="Slide Number Placeholder 11">
            <a:extLst>
              <a:ext uri="{FF2B5EF4-FFF2-40B4-BE49-F238E27FC236}">
                <a16:creationId xmlns:a16="http://schemas.microsoft.com/office/drawing/2014/main" id="{154AA9A9-224F-DB84-431C-62C86A3CC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99374CE7-DDDD-4B47-983F-1307C22ACC2E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329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908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ADF1C84D-80CE-43DD-9A8C-80C61972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Phong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4C0AB-DD43-42FF-B736-BD0F09A75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1512328"/>
            <a:ext cx="10364452" cy="4736072"/>
          </a:xfrm>
        </p:spPr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sz="6200" dirty="0"/>
              <a:t>See this </a:t>
            </a:r>
            <a:r>
              <a:rPr lang="en-US" sz="6200" dirty="0">
                <a:hlinkClick r:id="rId2"/>
              </a:rPr>
              <a:t>link</a:t>
            </a:r>
            <a:r>
              <a:rPr lang="en-US" sz="6200" dirty="0"/>
              <a:t> for parameters for each teapot</a:t>
            </a:r>
          </a:p>
          <a:p>
            <a:pPr>
              <a:defRPr/>
            </a:pP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void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renderTeapot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(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x,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y, </a:t>
            </a:r>
            <a:b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</a:b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                                      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ambr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,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ambg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,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ambb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, </a:t>
            </a:r>
            <a:b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</a:b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                                      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difr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,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difg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,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difb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, </a:t>
            </a:r>
            <a:b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</a:b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                                      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specr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,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specg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,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specb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, </a:t>
            </a:r>
            <a:b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</a:b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                                       </a:t>
            </a: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GLfloat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 shine)</a:t>
            </a:r>
            <a:r>
              <a:rPr lang="en-US" altLang="en-US" sz="62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</a:p>
          <a:p>
            <a:pPr>
              <a:defRPr/>
            </a:pPr>
            <a:endParaRPr lang="en-US" altLang="en-US" sz="6200" dirty="0">
              <a:solidFill>
                <a:srgbClr val="000000"/>
              </a:solidFill>
              <a:latin typeface="Arial Unicode MS"/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Example: top/left emerald</a:t>
            </a:r>
            <a:b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</a:br>
            <a:b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</a:br>
            <a:r>
              <a:rPr lang="en-US" altLang="en-US" sz="6200" dirty="0" err="1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renderTeapot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(2.0, 17.0, </a:t>
            </a:r>
            <a:b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</a:b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		  </a:t>
            </a:r>
            <a:r>
              <a:rPr lang="en-US" altLang="en-US" sz="6200" dirty="0">
                <a:solidFill>
                  <a:schemeClr val="accent1">
                    <a:lumMod val="75000"/>
                  </a:schemeClr>
                </a:solidFill>
                <a:latin typeface="Arial Unicode MS"/>
                <a:ea typeface="ＭＳ Ｐゴシック" panose="020B0600070205080204" pitchFamily="34" charset="-128"/>
              </a:rPr>
              <a:t>0.0215, 0.1745, 0.0215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, </a:t>
            </a:r>
            <a:b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</a:b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		  </a:t>
            </a:r>
            <a:r>
              <a:rPr lang="en-US" altLang="en-US" sz="6200" dirty="0">
                <a:solidFill>
                  <a:srgbClr val="FF0000"/>
                </a:solidFill>
                <a:latin typeface="Arial Unicode MS"/>
                <a:ea typeface="ＭＳ Ｐゴシック" panose="020B0600070205080204" pitchFamily="34" charset="-128"/>
              </a:rPr>
              <a:t>0.07568, 0.61424, 0.07568,</a:t>
            </a:r>
            <a:b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</a:b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		  </a:t>
            </a:r>
            <a:r>
              <a:rPr lang="en-US" altLang="en-US" sz="6200" dirty="0">
                <a:solidFill>
                  <a:srgbClr val="FFC000"/>
                </a:solidFill>
                <a:latin typeface="Arial Unicode MS"/>
                <a:ea typeface="ＭＳ Ｐゴシック" panose="020B0600070205080204" pitchFamily="34" charset="-128"/>
              </a:rPr>
              <a:t>0.633, 0.727811, 0.633</a:t>
            </a: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, </a:t>
            </a:r>
            <a:b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</a:br>
            <a:r>
              <a:rPr lang="en-US" altLang="en-US" sz="6200" dirty="0">
                <a:solidFill>
                  <a:srgbClr val="000000"/>
                </a:solidFill>
                <a:latin typeface="Arial Unicode MS"/>
                <a:ea typeface="ＭＳ Ｐゴシック" panose="020B0600070205080204" pitchFamily="34" charset="-128"/>
              </a:rPr>
              <a:t>		  0.6);</a:t>
            </a:r>
            <a:r>
              <a:rPr lang="en-US" altLang="en-US" sz="62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b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endParaRPr lang="en-US" altLang="en-US" sz="36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AED2A5CA-5528-47F7-B429-2D43783E4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D4BE853A-4101-4544-BAAD-2EF485B38ED9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33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73734" name="Rectangle 4">
            <a:extLst>
              <a:ext uri="{FF2B5EF4-FFF2-40B4-BE49-F238E27FC236}">
                <a16:creationId xmlns:a16="http://schemas.microsoft.com/office/drawing/2014/main" id="{380DEE5E-AEDA-4DDA-82BC-56BBEC727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04775"/>
            <a:ext cx="239713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 Unicode MS"/>
              </a:rPr>
              <a:t>;</a:t>
            </a:r>
            <a:r>
              <a:rPr lang="en-US" altLang="en-US" sz="600">
                <a:latin typeface="Times New Roman" panose="02020603050405020304" pitchFamily="18" charset="0"/>
              </a:rPr>
              <a:t> 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2D73FE7-CB34-ADC4-9132-F1AA4426F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Implementation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205F015D-C6CB-4762-3251-4A4756191B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Need a data structure to store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Flag for each polygon (inside/outside)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Incremental structure for scan lines that stores which edges are encountered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Parameters for planes </a:t>
            </a:r>
          </a:p>
        </p:txBody>
      </p:sp>
      <p:sp>
        <p:nvSpPr>
          <p:cNvPr id="27652" name="Slide Number Placeholder 6">
            <a:extLst>
              <a:ext uri="{FF2B5EF4-FFF2-40B4-BE49-F238E27FC236}">
                <a16:creationId xmlns:a16="http://schemas.microsoft.com/office/drawing/2014/main" id="{E5AD9511-2A75-20D8-A23E-33975636F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66CC18A5-332F-484F-975F-4F89D31550E3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330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43495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FBE5D8E1-745E-A178-7915-44E04BF69A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Visibility Testing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810E4413-4FC9-14D2-F883-00487AF9CB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many realtime applications, such as games, we want to eliminate as many objects as possible within the application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Reduce burden on pipeline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Reduce traffic on bus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Partition space with Binary Spatial Partition (BSP) Tree</a:t>
            </a:r>
          </a:p>
        </p:txBody>
      </p:sp>
      <p:pic>
        <p:nvPicPr>
          <p:cNvPr id="28676" name="Picture 4" descr="C:\BOOK\OpenGL\Paul Final\jpeg_new\AN09F25.jpg">
            <a:extLst>
              <a:ext uri="{FF2B5EF4-FFF2-40B4-BE49-F238E27FC236}">
                <a16:creationId xmlns:a16="http://schemas.microsoft.com/office/drawing/2014/main" id="{4B605D3C-9B6F-86E6-ECAF-C8FBB58C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81601"/>
            <a:ext cx="49990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Slide Number Placeholder 7">
            <a:extLst>
              <a:ext uri="{FF2B5EF4-FFF2-40B4-BE49-F238E27FC236}">
                <a16:creationId xmlns:a16="http://schemas.microsoft.com/office/drawing/2014/main" id="{BDA79BA9-204B-BE64-55F0-964D5B039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D551F61B-19ED-4E49-A039-FB578C12F173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331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1369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94C084A-53AF-EAE5-FC0D-8A98F037DA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Simple Example</a:t>
            </a:r>
          </a:p>
        </p:txBody>
      </p:sp>
      <p:pic>
        <p:nvPicPr>
          <p:cNvPr id="29699" name="Picture 4" descr="C:\BOOK\OpenGL\Paul Final\jpeg_new\AN09F26.jpg">
            <a:extLst>
              <a:ext uri="{FF2B5EF4-FFF2-40B4-BE49-F238E27FC236}">
                <a16:creationId xmlns:a16="http://schemas.microsoft.com/office/drawing/2014/main" id="{CC7BCF0D-F639-C17D-37B0-1EE80A00A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352800"/>
            <a:ext cx="29416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 Box 7">
            <a:extLst>
              <a:ext uri="{FF2B5EF4-FFF2-40B4-BE49-F238E27FC236}">
                <a16:creationId xmlns:a16="http://schemas.microsoft.com/office/drawing/2014/main" id="{9C497922-DF26-3A6F-E455-3AC7685A9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425" y="2935288"/>
            <a:ext cx="3968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consider 6 parallel polygons</a:t>
            </a:r>
          </a:p>
        </p:txBody>
      </p:sp>
      <p:pic>
        <p:nvPicPr>
          <p:cNvPr id="29701" name="Picture 8" descr="C:\BOOK\OpenGL\Paul Final\jpeg_new\AN09F25.jpg">
            <a:extLst>
              <a:ext uri="{FF2B5EF4-FFF2-40B4-BE49-F238E27FC236}">
                <a16:creationId xmlns:a16="http://schemas.microsoft.com/office/drawing/2014/main" id="{06B21CE5-9972-8B7D-F84A-A3DE771EA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1"/>
            <a:ext cx="49990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 Box 9">
            <a:extLst>
              <a:ext uri="{FF2B5EF4-FFF2-40B4-BE49-F238E27FC236}">
                <a16:creationId xmlns:a16="http://schemas.microsoft.com/office/drawing/2014/main" id="{D7607764-3341-DCCE-D15F-36FCB1AA7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9" y="4265613"/>
            <a:ext cx="1303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top view</a:t>
            </a:r>
          </a:p>
        </p:txBody>
      </p:sp>
      <p:sp>
        <p:nvSpPr>
          <p:cNvPr id="29703" name="Text Box 10">
            <a:extLst>
              <a:ext uri="{FF2B5EF4-FFF2-40B4-BE49-F238E27FC236}">
                <a16:creationId xmlns:a16="http://schemas.microsoft.com/office/drawing/2014/main" id="{1AEAB994-11DD-7843-B06E-9DB539483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4588" y="5561013"/>
            <a:ext cx="701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The plane of A separates B and C from D, E and F</a:t>
            </a:r>
          </a:p>
        </p:txBody>
      </p:sp>
      <p:sp>
        <p:nvSpPr>
          <p:cNvPr id="29704" name="Slide Number Placeholder 10">
            <a:extLst>
              <a:ext uri="{FF2B5EF4-FFF2-40B4-BE49-F238E27FC236}">
                <a16:creationId xmlns:a16="http://schemas.microsoft.com/office/drawing/2014/main" id="{C794F0BC-7112-97B6-7B42-F8F46C1A8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4F12EF52-D8C3-4122-B05B-3C5B297F9967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332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2131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4808587-D872-A2EA-F14E-0F786797DD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BSP Tree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F72FB57-6763-12C8-0047-61690E7DA8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Can continue recursively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Plane of C separates B from A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Plane of D separates E and F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Can put this information in a BSP tree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Use for visibility and occlusion testing </a:t>
            </a:r>
          </a:p>
        </p:txBody>
      </p:sp>
      <p:pic>
        <p:nvPicPr>
          <p:cNvPr id="31748" name="Picture 4" descr="C:\BOOK\OpenGL\Paul Final\jpeg_new\AN09F27.jpg">
            <a:extLst>
              <a:ext uri="{FF2B5EF4-FFF2-40B4-BE49-F238E27FC236}">
                <a16:creationId xmlns:a16="http://schemas.microsoft.com/office/drawing/2014/main" id="{8A4A126A-E66A-5D5F-C7A8-203885A8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179888"/>
            <a:ext cx="320040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Slide Number Placeholder 7">
            <a:extLst>
              <a:ext uri="{FF2B5EF4-FFF2-40B4-BE49-F238E27FC236}">
                <a16:creationId xmlns:a16="http://schemas.microsoft.com/office/drawing/2014/main" id="{84FBD815-3982-6604-43C1-A80DBAAE0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97233D52-B62E-4817-A1AE-10C9C0D61404}" type="slidenum">
              <a:rPr lang="es-ES" altLang="en-US" sz="1000">
                <a:solidFill>
                  <a:srgbClr val="000000"/>
                </a:solidFill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333</a:t>
            </a:fld>
            <a:endParaRPr lang="es-E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76974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4CE2EA6-AF10-E2DD-B7D8-72707063977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73264" y="644525"/>
            <a:ext cx="6448425" cy="1333500"/>
          </a:xfrm>
        </p:spPr>
        <p:txBody>
          <a:bodyPr/>
          <a:lstStyle/>
          <a:p>
            <a:pPr eaLnBrk="1" hangingPunct="1"/>
            <a:r>
              <a:rPr lang="en-US" altLang="en-US"/>
              <a:t>Global Illumination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184C70B-45CA-C663-27D2-8F54FDBE5CB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57401" y="3049588"/>
            <a:ext cx="6564313" cy="2362200"/>
          </a:xfrm>
        </p:spPr>
        <p:txBody>
          <a:bodyPr/>
          <a:lstStyle/>
          <a:p>
            <a:pPr eaLnBrk="1" hangingPunct="1"/>
            <a:r>
              <a:rPr lang="en-US" altLang="en-US"/>
              <a:t>Introduction to Computer Graphics</a:t>
            </a:r>
          </a:p>
          <a:p>
            <a:pPr eaLnBrk="1" hangingPunct="1"/>
            <a:r>
              <a:rPr lang="en-US" altLang="en-US"/>
              <a:t>CSE 470</a:t>
            </a:r>
          </a:p>
          <a:p>
            <a:pPr eaLnBrk="1" hangingPunct="1"/>
            <a:r>
              <a:rPr lang="en-US" altLang="en-US"/>
              <a:t>Arizona State University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505D096B-0925-C08F-A10C-01EEBB0C2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483226"/>
            <a:ext cx="3505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Tahoma" panose="020B0604030504040204" pitchFamily="34" charset="0"/>
              </a:rPr>
              <a:t>Dianne Hansford</a:t>
            </a:r>
          </a:p>
        </p:txBody>
      </p:sp>
    </p:spTree>
    <p:extLst>
      <p:ext uri="{BB962C8B-B14F-4D97-AF65-F5344CB8AC3E}">
        <p14:creationId xmlns:p14="http://schemas.microsoft.com/office/powerpoint/2010/main" val="84026587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3C2D88-17C4-F724-E383-63C8664D1E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B6CE38B-48D8-F6B9-D110-37722B6793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Global Illumination</a:t>
            </a:r>
          </a:p>
          <a:p>
            <a:pPr eaLnBrk="1" hangingPunct="1"/>
            <a:r>
              <a:rPr lang="en-US" altLang="en-US"/>
              <a:t> Raytracing</a:t>
            </a:r>
          </a:p>
          <a:p>
            <a:pPr eaLnBrk="1" hangingPunct="1"/>
            <a:r>
              <a:rPr lang="en-US" altLang="en-US"/>
              <a:t> Radiosity </a:t>
            </a:r>
          </a:p>
          <a:p>
            <a:pPr eaLnBrk="1" hangingPunct="1"/>
            <a:r>
              <a:rPr lang="en-US" altLang="en-US"/>
              <a:t> Photon Mapping</a:t>
            </a:r>
          </a:p>
        </p:txBody>
      </p:sp>
    </p:spTree>
    <p:extLst>
      <p:ext uri="{BB962C8B-B14F-4D97-AF65-F5344CB8AC3E}">
        <p14:creationId xmlns:p14="http://schemas.microsoft.com/office/powerpoint/2010/main" val="19506193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EF1B9E2-A245-D156-E35B-912D57AED1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Global Illumination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0950D8C-97AF-45A2-D0DE-DD64EE4E71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905000"/>
            <a:ext cx="77724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 Lighting based on the full scene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Lighting based on physics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“</a:t>
            </a:r>
            <a:r>
              <a:rPr lang="en-US" altLang="en-US">
                <a:hlinkClick r:id="rId2"/>
              </a:rPr>
              <a:t>rendering equation</a:t>
            </a:r>
            <a:r>
              <a:rPr lang="en-US" altLang="en-US"/>
              <a:t>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Dominant algorithms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Raytracing – 1980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Radiosity – 1984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Newer techniques include </a:t>
            </a:r>
            <a:r>
              <a:rPr lang="en-US" altLang="en-US" i="1"/>
              <a:t>photon mapping</a:t>
            </a:r>
            <a:r>
              <a:rPr lang="en-US" altLang="en-US"/>
              <a:t> and many variations of raytracing and radiosity ideas</a:t>
            </a:r>
          </a:p>
        </p:txBody>
      </p:sp>
    </p:spTree>
    <p:extLst>
      <p:ext uri="{BB962C8B-B14F-4D97-AF65-F5344CB8AC3E}">
        <p14:creationId xmlns:p14="http://schemas.microsoft.com/office/powerpoint/2010/main" val="79538207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F6A9EDCB-0D25-831F-99F5-6733E1D4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Rendering Equation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8BDF8376-3C1F-197C-1A90-F6987A708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Integral eqn based on conservation of energy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Energy entering a surface must equal the energy leaving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Energy leaving in a given direction depends on the energy arriving from all directions</a:t>
            </a:r>
            <a:endParaRPr lang="en-US" altLang="en-US"/>
          </a:p>
          <a:p>
            <a:r>
              <a:rPr lang="en-US" altLang="en-US"/>
              <a:t>Published in 1986 by Kajiya and Immel</a:t>
            </a:r>
          </a:p>
          <a:p>
            <a:r>
              <a:rPr lang="en-US" altLang="en-US"/>
              <a:t>Many methods use this equation as the theoretical foundation</a:t>
            </a:r>
          </a:p>
          <a:p>
            <a:pPr lvl="1"/>
            <a:r>
              <a:rPr lang="en-US" altLang="en-US"/>
              <a:t>Approximate (simplify) this equation</a:t>
            </a:r>
          </a:p>
        </p:txBody>
      </p:sp>
    </p:spTree>
    <p:extLst>
      <p:ext uri="{BB962C8B-B14F-4D97-AF65-F5344CB8AC3E}">
        <p14:creationId xmlns:p14="http://schemas.microsoft.com/office/powerpoint/2010/main" val="334399246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28F81629-4508-1C8C-F69B-3B880CD3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228600"/>
            <a:ext cx="72390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Rendering Equation (Kajia)</a:t>
            </a:r>
          </a:p>
        </p:txBody>
      </p:sp>
      <p:sp>
        <p:nvSpPr>
          <p:cNvPr id="8195" name="Slide Number Placeholder 3">
            <a:extLst>
              <a:ext uri="{FF2B5EF4-FFF2-40B4-BE49-F238E27FC236}">
                <a16:creationId xmlns:a16="http://schemas.microsoft.com/office/drawing/2014/main" id="{02AB933F-BFEC-A192-CB5A-CC06CBA0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4F061AD8-A59E-4059-8AA9-FAC496C28B80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338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8196" name="Content Placeholder 4">
            <a:extLst>
              <a:ext uri="{FF2B5EF4-FFF2-40B4-BE49-F238E27FC236}">
                <a16:creationId xmlns:a16="http://schemas.microsoft.com/office/drawing/2014/main" id="{682B3E7B-AEF6-46AE-954C-F1B1A88C4D74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2895600" y="1676401"/>
          <a:ext cx="68580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3" imgW="3238500" imgH="241300" progId="Equation.3">
                  <p:embed/>
                </p:oleObj>
              </mc:Choice>
              <mc:Fallback>
                <p:oleObj name="Equation" r:id="rId3" imgW="3238500" imgH="241300" progId="Equation.3">
                  <p:embed/>
                  <p:pic>
                    <p:nvPicPr>
                      <p:cNvPr id="8196" name="Content Placeholder 4">
                        <a:extLst>
                          <a:ext uri="{FF2B5EF4-FFF2-40B4-BE49-F238E27FC236}">
                            <a16:creationId xmlns:a16="http://schemas.microsoft.com/office/drawing/2014/main" id="{682B3E7B-AEF6-46AE-954C-F1B1A88C4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76401"/>
                        <a:ext cx="685800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7" name="Picture 6" descr="ang12f14.eps">
            <a:extLst>
              <a:ext uri="{FF2B5EF4-FFF2-40B4-BE49-F238E27FC236}">
                <a16:creationId xmlns:a16="http://schemas.microsoft.com/office/drawing/2014/main" id="{4129E84F-01A6-15FA-1B81-C156D2E8A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4" y="4711700"/>
            <a:ext cx="2657475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198" name="Object 3">
            <a:extLst>
              <a:ext uri="{FF2B5EF4-FFF2-40B4-BE49-F238E27FC236}">
                <a16:creationId xmlns:a16="http://schemas.microsoft.com/office/drawing/2014/main" id="{AE61E764-4EDD-5285-1057-CEDE7948E2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1" y="3078164"/>
          <a:ext cx="9953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6" imgW="469900" imgH="165100" progId="Equation.3">
                  <p:embed/>
                </p:oleObj>
              </mc:Choice>
              <mc:Fallback>
                <p:oleObj name="Equation" r:id="rId6" imgW="469900" imgH="165100" progId="Equation.3">
                  <p:embed/>
                  <p:pic>
                    <p:nvPicPr>
                      <p:cNvPr id="8198" name="Object 3">
                        <a:extLst>
                          <a:ext uri="{FF2B5EF4-FFF2-40B4-BE49-F238E27FC236}">
                            <a16:creationId xmlns:a16="http://schemas.microsoft.com/office/drawing/2014/main" id="{AE61E764-4EDD-5285-1057-CEDE7948E2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3078164"/>
                        <a:ext cx="995363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4">
            <a:extLst>
              <a:ext uri="{FF2B5EF4-FFF2-40B4-BE49-F238E27FC236}">
                <a16:creationId xmlns:a16="http://schemas.microsoft.com/office/drawing/2014/main" id="{6DC15DC0-74EC-BD7B-C662-184CF40BDB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3429000"/>
          <a:ext cx="10223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8" imgW="482600" imgH="165100" progId="Equation.3">
                  <p:embed/>
                </p:oleObj>
              </mc:Choice>
              <mc:Fallback>
                <p:oleObj name="Equation" r:id="rId8" imgW="482600" imgH="165100" progId="Equation.3">
                  <p:embed/>
                  <p:pic>
                    <p:nvPicPr>
                      <p:cNvPr id="8199" name="Object 4">
                        <a:extLst>
                          <a:ext uri="{FF2B5EF4-FFF2-40B4-BE49-F238E27FC236}">
                            <a16:creationId xmlns:a16="http://schemas.microsoft.com/office/drawing/2014/main" id="{6DC15DC0-74EC-BD7B-C662-184CF40BDB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429000"/>
                        <a:ext cx="10223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5">
            <a:extLst>
              <a:ext uri="{FF2B5EF4-FFF2-40B4-BE49-F238E27FC236}">
                <a16:creationId xmlns:a16="http://schemas.microsoft.com/office/drawing/2014/main" id="{39E49646-0AA9-CB91-4000-2AAB2464AA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3810000"/>
          <a:ext cx="14795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10" imgW="698500" imgH="165100" progId="Equation.3">
                  <p:embed/>
                </p:oleObj>
              </mc:Choice>
              <mc:Fallback>
                <p:oleObj name="Equation" r:id="rId10" imgW="698500" imgH="165100" progId="Equation.3">
                  <p:embed/>
                  <p:pic>
                    <p:nvPicPr>
                      <p:cNvPr id="8200" name="Object 5">
                        <a:extLst>
                          <a:ext uri="{FF2B5EF4-FFF2-40B4-BE49-F238E27FC236}">
                            <a16:creationId xmlns:a16="http://schemas.microsoft.com/office/drawing/2014/main" id="{39E49646-0AA9-CB91-4000-2AAB2464AA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810000"/>
                        <a:ext cx="14795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6">
            <a:extLst>
              <a:ext uri="{FF2B5EF4-FFF2-40B4-BE49-F238E27FC236}">
                <a16:creationId xmlns:a16="http://schemas.microsoft.com/office/drawing/2014/main" id="{94452987-4990-42C9-0713-57B776BA4A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2667000"/>
          <a:ext cx="9413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12" imgW="444500" imgH="165100" progId="Equation.3">
                  <p:embed/>
                </p:oleObj>
              </mc:Choice>
              <mc:Fallback>
                <p:oleObj name="Equation" r:id="rId12" imgW="444500" imgH="165100" progId="Equation.3">
                  <p:embed/>
                  <p:pic>
                    <p:nvPicPr>
                      <p:cNvPr id="8201" name="Object 6">
                        <a:extLst>
                          <a:ext uri="{FF2B5EF4-FFF2-40B4-BE49-F238E27FC236}">
                            <a16:creationId xmlns:a16="http://schemas.microsoft.com/office/drawing/2014/main" id="{94452987-4990-42C9-0713-57B776BA4A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667000"/>
                        <a:ext cx="9413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TextBox 11">
            <a:extLst>
              <a:ext uri="{FF2B5EF4-FFF2-40B4-BE49-F238E27FC236}">
                <a16:creationId xmlns:a16="http://schemas.microsoft.com/office/drawing/2014/main" id="{70721EC3-90DA-5786-EFBC-E8EFBB0BC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733801"/>
            <a:ext cx="6680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C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bidirectional reflection distribution function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(BRDF)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contribution from reflections from all other points</a:t>
            </a:r>
          </a:p>
        </p:txBody>
      </p:sp>
      <p:sp>
        <p:nvSpPr>
          <p:cNvPr id="8203" name="TextBox 12">
            <a:extLst>
              <a:ext uri="{FF2B5EF4-FFF2-40B4-BE49-F238E27FC236}">
                <a16:creationId xmlns:a16="http://schemas.microsoft.com/office/drawing/2014/main" id="{A499A2E4-8DAD-DD4C-A1FC-FD1DA7089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352801"/>
            <a:ext cx="5562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C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occlusion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 term = 0 or 1/r</a:t>
            </a:r>
            <a:r>
              <a:rPr lang="en-US" altLang="en-US" sz="2400" baseline="300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2</a:t>
            </a:r>
          </a:p>
        </p:txBody>
      </p:sp>
      <p:sp>
        <p:nvSpPr>
          <p:cNvPr id="8204" name="TextBox 13">
            <a:extLst>
              <a:ext uri="{FF2B5EF4-FFF2-40B4-BE49-F238E27FC236}">
                <a16:creationId xmlns:a16="http://schemas.microsoft.com/office/drawing/2014/main" id="{3DDA9E17-782D-F3DC-B278-4C3E940EC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590801"/>
            <a:ext cx="624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C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intensity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 from p arriving at p’</a:t>
            </a:r>
          </a:p>
        </p:txBody>
      </p:sp>
      <p:sp>
        <p:nvSpPr>
          <p:cNvPr id="8205" name="TextBox 14">
            <a:extLst>
              <a:ext uri="{FF2B5EF4-FFF2-40B4-BE49-F238E27FC236}">
                <a16:creationId xmlns:a16="http://schemas.microsoft.com/office/drawing/2014/main" id="{461934B2-60E5-B5A7-4379-CA0564228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967038"/>
            <a:ext cx="6248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C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emission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 from p arriving at p’</a:t>
            </a:r>
          </a:p>
        </p:txBody>
      </p:sp>
    </p:spTree>
    <p:extLst>
      <p:ext uri="{BB962C8B-B14F-4D97-AF65-F5344CB8AC3E}">
        <p14:creationId xmlns:p14="http://schemas.microsoft.com/office/powerpoint/2010/main" val="276529513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6B4CCD04-7A74-7FF0-7D7E-9B06D6FB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BRDF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5D7BBF51-FCB8-2224-9FE9-DF8FEEE87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</a:t>
            </a:r>
            <a:r>
              <a:rPr lang="en-US" altLang="en-US">
                <a:ea typeface="ＭＳ Ｐゴシック" panose="020B0600070205080204" pitchFamily="34" charset="-128"/>
                <a:hlinkClick r:id="rId2"/>
              </a:rPr>
              <a:t>BRDF</a:t>
            </a:r>
            <a:r>
              <a:rPr lang="en-US" altLang="en-US">
                <a:ea typeface="ＭＳ Ｐゴシック" panose="020B0600070205080204" pitchFamily="34" charset="-128"/>
              </a:rPr>
              <a:t> characterizes the material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Generalization of reflection coefficient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How is light reflected on an opaque surface?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Input: light, reflection, normal vectors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position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direction of three vectors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Special cases lead to familiar methods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Ex: The Phong model’s light/normal dot product</a:t>
            </a:r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A4BE2284-70CE-A718-D491-0E293362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CC9522F8-CB29-4C65-872B-0E0A944421C5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339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5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EF26C09C-6EA4-4D19-939B-AA4B0EE4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More on Materials</a:t>
            </a:r>
          </a:p>
        </p:txBody>
      </p:sp>
      <p:sp>
        <p:nvSpPr>
          <p:cNvPr id="74755" name="Content Placeholder 2">
            <a:extLst>
              <a:ext uri="{FF2B5EF4-FFF2-40B4-BE49-F238E27FC236}">
                <a16:creationId xmlns:a16="http://schemas.microsoft.com/office/drawing/2014/main" id="{67CFEEB0-6C17-419B-AACA-5340E7309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hlinkClick r:id="rId2"/>
              </a:rPr>
              <a:t>https://learnopengl.com/Lighting/Materials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502F3F67-139F-4EAB-B8F6-1837C141B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A39D79D1-3B0B-47BE-A0C0-E2A3729CC3F3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34</a:t>
            </a:fld>
            <a:endParaRPr lang="es-ES" altLang="en-US" sz="1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0AB336DF-FF97-E665-CEFF-619D841F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Monte Carlo Methods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F1744B7A-EBF5-44A1-D26B-FE28AD43B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Rendering equation cannot be solved analytically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One approach to take a probabilistic approach 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Ray tracing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Photon mapping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Path tracing</a:t>
            </a: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0C6CD0B8-1486-3F4D-599A-8A8EB18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FB4587EC-00C6-4ABD-AB9F-42CEA8C5FF3D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340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454856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5518A38-CDEA-2429-7E43-0B745AF9C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Raytracing</a:t>
            </a:r>
          </a:p>
        </p:txBody>
      </p:sp>
      <p:pic>
        <p:nvPicPr>
          <p:cNvPr id="11267" name="Picture 4" descr="teapot">
            <a:extLst>
              <a:ext uri="{FF2B5EF4-FFF2-40B4-BE49-F238E27FC236}">
                <a16:creationId xmlns:a16="http://schemas.microsoft.com/office/drawing/2014/main" id="{10E057EE-5BDC-4844-30D8-E563A4207A13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9376" y="1719263"/>
            <a:ext cx="4411663" cy="44116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8" name="Rectangle 6">
            <a:extLst>
              <a:ext uri="{FF2B5EF4-FFF2-40B4-BE49-F238E27FC236}">
                <a16:creationId xmlns:a16="http://schemas.microsoft.com/office/drawing/2014/main" id="{15DC0033-9D89-5B21-6921-9037A9E3A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24601"/>
            <a:ext cx="675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From: </a:t>
            </a:r>
            <a:r>
              <a:rPr lang="en-US" altLang="en-US">
                <a:solidFill>
                  <a:srgbClr val="000000"/>
                </a:solidFill>
                <a:hlinkClick r:id="rId3"/>
              </a:rPr>
              <a:t>http://jedi.ks.uiuc.edu/~johns/raytracer/raygallery/stills.html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2974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53AC8A8-ED06-9A08-FEE8-1CB4C3F41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Raytracing</a:t>
            </a:r>
          </a:p>
        </p:txBody>
      </p:sp>
      <p:sp>
        <p:nvSpPr>
          <p:cNvPr id="12291" name="Rectangle 4">
            <a:extLst>
              <a:ext uri="{FF2B5EF4-FFF2-40B4-BE49-F238E27FC236}">
                <a16:creationId xmlns:a16="http://schemas.microsoft.com/office/drawing/2014/main" id="{5D405CFC-0BD0-485F-EAF1-14DF87431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715000"/>
            <a:ext cx="63436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Albrecht Duerer,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i="1">
                <a:solidFill>
                  <a:srgbClr val="000000"/>
                </a:solidFill>
              </a:rPr>
              <a:t>Underweysung der Messung mit dem Zirkel und Richtscheyt</a:t>
            </a:r>
            <a:r>
              <a:rPr lang="en-US" altLang="en-US">
                <a:solidFill>
                  <a:srgbClr val="000000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(Nurenberg, 1525), Book 3, figure 67. </a:t>
            </a:r>
          </a:p>
        </p:txBody>
      </p:sp>
      <p:pic>
        <p:nvPicPr>
          <p:cNvPr id="12292" name="Picture 5" descr="ArtistDurer-drawingpixels">
            <a:extLst>
              <a:ext uri="{FF2B5EF4-FFF2-40B4-BE49-F238E27FC236}">
                <a16:creationId xmlns:a16="http://schemas.microsoft.com/office/drawing/2014/main" id="{4780E135-0AD1-5FB2-C7BB-975A8C36C24A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133600"/>
            <a:ext cx="8077200" cy="3003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28386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B0B33206-4368-7EED-206E-6A78B648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40BED23A-7B60-482A-BCBF-0F13FA13E6C6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343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D3079B26-D4D0-4BAF-9E32-C17D46030B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Ray Tracing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DB09DC5A-BD04-8649-CD01-FD4A8C7903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524000"/>
            <a:ext cx="8382000" cy="4724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Follow rays of light from a point source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Can account for reflection and transmission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13317" name="Picture 5" descr="ang12f21.jpg">
            <a:extLst>
              <a:ext uri="{FF2B5EF4-FFF2-40B4-BE49-F238E27FC236}">
                <a16:creationId xmlns:a16="http://schemas.microsoft.com/office/drawing/2014/main" id="{872880D4-EF14-5A90-EC1A-8E7F5A82C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44800"/>
            <a:ext cx="38608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8556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2332BE88-4FC6-81B5-4D83-304CA1DF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C9CF7609-0DA1-456F-81FA-B5D2350C02F7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344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77124555-256A-4143-7794-57D6C71B03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Ray Casting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1D5EA69-4945-1FB7-A719-FEEBCB1C0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Only rays that reach the eye matter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Reverse direction and cast rays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Need at least one ray per pixel</a:t>
            </a:r>
          </a:p>
        </p:txBody>
      </p:sp>
      <p:pic>
        <p:nvPicPr>
          <p:cNvPr id="14341" name="Picture 6" descr="an11f02.jpg">
            <a:extLst>
              <a:ext uri="{FF2B5EF4-FFF2-40B4-BE49-F238E27FC236}">
                <a16:creationId xmlns:a16="http://schemas.microsoft.com/office/drawing/2014/main" id="{ECB4C3B4-1BE3-9049-1F18-C3FA1340B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29000"/>
            <a:ext cx="3352800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87224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090F235-F892-7BAF-3B81-40B7EE7D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Path Tracing</a:t>
            </a:r>
          </a:p>
        </p:txBody>
      </p:sp>
      <p:pic>
        <p:nvPicPr>
          <p:cNvPr id="15363" name="Content Placeholder 4" descr="ang12f22.jpg">
            <a:extLst>
              <a:ext uri="{FF2B5EF4-FFF2-40B4-BE49-F238E27FC236}">
                <a16:creationId xmlns:a16="http://schemas.microsoft.com/office/drawing/2014/main" id="{E329224A-E8E4-FEAA-650D-C2296D2CF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259" r="-32259"/>
          <a:stretch>
            <a:fillRect/>
          </a:stretch>
        </p:blipFill>
        <p:spPr>
          <a:xfrm>
            <a:off x="3581400" y="2209801"/>
            <a:ext cx="8229600" cy="4411663"/>
          </a:xfrm>
        </p:spPr>
      </p:pic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E426F38A-9D88-B768-D41B-DB2AD1A3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41BB7229-C309-4C5F-9798-02FB7AAC8EC7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345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5365" name="Rectangle 1">
            <a:extLst>
              <a:ext uri="{FF2B5EF4-FFF2-40B4-BE49-F238E27FC236}">
                <a16:creationId xmlns:a16="http://schemas.microsoft.com/office/drawing/2014/main" id="{AB3832E9-9A3F-019F-0357-8121AF3FA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39875"/>
            <a:ext cx="38862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0000"/>
                </a:solidFill>
              </a:rPr>
              <a:t>Trace light backward from the eye, through the pixel, and into the scene</a:t>
            </a:r>
            <a:br>
              <a:rPr lang="en-US" altLang="en-US">
                <a:solidFill>
                  <a:srgbClr val="000000"/>
                </a:solidFill>
              </a:rPr>
            </a:br>
            <a:endParaRPr lang="en-US" altLang="en-US">
              <a:solidFill>
                <a:srgbClr val="000000"/>
              </a:solidFill>
            </a:endParaRP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0000"/>
                </a:solidFill>
              </a:rPr>
              <a:t>Recursively bounce off objects in the scene, accumulating a color for that pixel</a:t>
            </a:r>
            <a:br>
              <a:rPr lang="en-US" altLang="en-US">
                <a:solidFill>
                  <a:srgbClr val="000000"/>
                </a:solidFill>
              </a:rPr>
            </a:br>
            <a:endParaRPr lang="en-US" altLang="en-US">
              <a:solidFill>
                <a:srgbClr val="000000"/>
              </a:solidFill>
            </a:endParaRP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0000"/>
                </a:solidFill>
              </a:rPr>
              <a:t>Final output is a single image of the scene</a:t>
            </a:r>
          </a:p>
        </p:txBody>
      </p:sp>
    </p:spTree>
    <p:extLst>
      <p:ext uri="{BB962C8B-B14F-4D97-AF65-F5344CB8AC3E}">
        <p14:creationId xmlns:p14="http://schemas.microsoft.com/office/powerpoint/2010/main" val="312489357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69E861B-07EE-49D7-06EF-B9B1204380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Raycasting vs. Raytracing</a:t>
            </a:r>
          </a:p>
        </p:txBody>
      </p:sp>
      <p:pic>
        <p:nvPicPr>
          <p:cNvPr id="16387" name="Picture 4" descr="raycastingUL">
            <a:extLst>
              <a:ext uri="{FF2B5EF4-FFF2-40B4-BE49-F238E27FC236}">
                <a16:creationId xmlns:a16="http://schemas.microsoft.com/office/drawing/2014/main" id="{4AC9A2DE-8647-60D9-F7DB-B3FE82AB9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1"/>
            <a:ext cx="611505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5" descr="raytracingUL">
            <a:extLst>
              <a:ext uri="{FF2B5EF4-FFF2-40B4-BE49-F238E27FC236}">
                <a16:creationId xmlns:a16="http://schemas.microsoft.com/office/drawing/2014/main" id="{4861823F-E4C9-B31B-32EB-BD07B06AC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895601"/>
            <a:ext cx="6103938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24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0CD203A1-D60A-7E3B-206A-EFC1FF38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410D9403-5E7C-49E1-BE9F-D025AE7D7D87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347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4846E528-06CA-1383-827A-ABDC733924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Shadow Rays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1EA72355-5277-EFED-18C8-5E31B76D3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27188"/>
            <a:ext cx="8229600" cy="44116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Even if a point is visible, it will not be lit unless we can see a light source from that point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Cast shadow or feeler rays</a:t>
            </a:r>
          </a:p>
        </p:txBody>
      </p:sp>
      <p:pic>
        <p:nvPicPr>
          <p:cNvPr id="17413" name="Picture 6" descr="an11f03.jpg">
            <a:extLst>
              <a:ext uri="{FF2B5EF4-FFF2-40B4-BE49-F238E27FC236}">
                <a16:creationId xmlns:a16="http://schemas.microsoft.com/office/drawing/2014/main" id="{A7FB59EE-938C-45BB-CD76-472FE57B5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621089"/>
            <a:ext cx="28194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019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4D9B291B-57BC-5C9B-B571-96650DE6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2C0A3B66-6B2C-4172-92CA-544AE69C6CF0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348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E839DCE-0261-F647-526E-0A3E1313B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Reflection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9C696EE-9EE3-925E-FC10-9BC914A93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Must follow shadow rays off reflecting or transmitting surfaces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Process is recursive</a:t>
            </a:r>
          </a:p>
        </p:txBody>
      </p:sp>
      <p:pic>
        <p:nvPicPr>
          <p:cNvPr id="18437" name="Picture 6" descr="an11f04.jpg">
            <a:extLst>
              <a:ext uri="{FF2B5EF4-FFF2-40B4-BE49-F238E27FC236}">
                <a16:creationId xmlns:a16="http://schemas.microsoft.com/office/drawing/2014/main" id="{6C4D9570-751D-0FD1-8CD5-98294D6E3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3124200"/>
            <a:ext cx="347027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92174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3F882CFE-3125-CB44-B39E-B3F623997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50E1D707-F99C-44A6-970E-4965EFB98C53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349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452CC31F-B325-F89C-B408-AE7712FD4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6962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Reflection and Transmission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FD91A329-189F-C6DF-F9BF-606F38F8B9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19461" name="Picture 6" descr="an11f05.jpg">
            <a:extLst>
              <a:ext uri="{FF2B5EF4-FFF2-40B4-BE49-F238E27FC236}">
                <a16:creationId xmlns:a16="http://schemas.microsoft.com/office/drawing/2014/main" id="{4E091F2E-0BB4-7674-8331-4A40D341A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86000"/>
            <a:ext cx="404495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500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3">
            <a:extLst>
              <a:ext uri="{FF2B5EF4-FFF2-40B4-BE49-F238E27FC236}">
                <a16:creationId xmlns:a16="http://schemas.microsoft.com/office/drawing/2014/main" id="{65F63FE7-A0D0-4E3E-802B-B4A823044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F6A69BFE-1595-4E75-9A7E-314DA003799D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35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3B8CDBE2-AE91-47AB-9DF6-4073CF630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>
                <a:ea typeface="ＭＳ Ｐゴシック" panose="020B0600070205080204" pitchFamily="34" charset="-128"/>
                <a:cs typeface="Times New Roman" panose="02020603050405020304" pitchFamily="18" charset="0"/>
              </a:rPr>
              <a:t>Computation of Vectors</a:t>
            </a:r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92E7B9B-3E1B-4857-9F5B-F683D0BE9B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3D Object definition determines</a:t>
            </a:r>
            <a:b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</a:br>
            <a: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-- points on the object </a:t>
            </a:r>
            <a:r>
              <a:rPr lang="en-US" altLang="en-US" sz="27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p</a:t>
            </a:r>
            <a: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b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</a:br>
            <a: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-- surface normal </a:t>
            </a:r>
            <a:r>
              <a:rPr lang="en-US" altLang="en-US" sz="27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n </a:t>
            </a:r>
            <a: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at</a:t>
            </a:r>
            <a:r>
              <a:rPr lang="en-US" altLang="en-US" sz="27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p</a:t>
            </a:r>
            <a:br>
              <a:rPr lang="en-US" altLang="en-US" sz="27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</a:br>
            <a:endParaRPr lang="en-US" altLang="en-US" sz="2700" b="1" dirty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sz="27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</a:t>
            </a:r>
            <a: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and </a:t>
            </a:r>
            <a:r>
              <a:rPr lang="en-US" altLang="en-US" sz="27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</a:t>
            </a:r>
            <a: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are specified by the application/input</a:t>
            </a:r>
          </a:p>
          <a:p>
            <a:pPr lvl="1"/>
            <a:r>
              <a:rPr lang="en-US" altLang="en-US" sz="22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light </a:t>
            </a:r>
            <a:r>
              <a:rPr lang="en-US" altLang="en-US" sz="2200" dirty="0" err="1">
                <a:ea typeface="ＭＳ Ｐゴシック" panose="020B0600070205080204" pitchFamily="34" charset="-128"/>
                <a:cs typeface="Times New Roman" panose="02020603050405020304" pitchFamily="18" charset="0"/>
              </a:rPr>
              <a:t>postion</a:t>
            </a:r>
            <a:endParaRPr lang="en-US" altLang="en-US" sz="2200" dirty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/>
            <a:r>
              <a:rPr lang="en-US" altLang="en-US" sz="22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viewer (eye) position</a:t>
            </a:r>
            <a:br>
              <a:rPr lang="en-US" altLang="en-US" sz="22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</a:br>
            <a:endParaRPr lang="en-US" altLang="en-US" sz="2200" dirty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Compute </a:t>
            </a:r>
            <a:r>
              <a:rPr lang="en-US" altLang="en-US" sz="27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</a:t>
            </a:r>
            <a: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from </a:t>
            </a:r>
            <a:r>
              <a:rPr lang="en-US" altLang="en-US" sz="27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</a:t>
            </a:r>
            <a:r>
              <a:rPr lang="en-US" altLang="en-US" sz="27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and </a:t>
            </a:r>
            <a:r>
              <a:rPr lang="en-US" altLang="en-US" sz="27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endParaRPr lang="en-US" altLang="en-US" sz="2700" dirty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AC70F835-5345-A8BD-E65E-FE607C69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8D2EABAD-31CD-422D-B933-FBE18268DAA9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350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2676E08-EE2E-49C5-DB2D-B0CE92A952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Ray Trees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1D2819A1-C504-6D29-EFD2-D27EA61D14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0485" name="Picture 6" descr="an11f06.jpg">
            <a:extLst>
              <a:ext uri="{FF2B5EF4-FFF2-40B4-BE49-F238E27FC236}">
                <a16:creationId xmlns:a16="http://schemas.microsoft.com/office/drawing/2014/main" id="{0E5B53AE-3BDC-9C03-668A-ABBC0D29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286001"/>
            <a:ext cx="4157663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 descr="an11f07.jpg">
            <a:extLst>
              <a:ext uri="{FF2B5EF4-FFF2-40B4-BE49-F238E27FC236}">
                <a16:creationId xmlns:a16="http://schemas.microsoft.com/office/drawing/2014/main" id="{BBF3B92F-6B5E-0A78-BF24-F55389870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943100"/>
            <a:ext cx="2133600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3594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C1E8F39-E035-DC53-6A72-F768CA2156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Raytracing - Pros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1837154-F26B-B6F0-54F6-67FC5A6EF2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905000"/>
            <a:ext cx="7772400" cy="4343400"/>
          </a:xfrm>
        </p:spPr>
        <p:txBody>
          <a:bodyPr/>
          <a:lstStyle/>
          <a:p>
            <a:pPr eaLnBrk="1" hangingPunct="1"/>
            <a:r>
              <a:rPr lang="en-US" altLang="en-US"/>
              <a:t> Simple idea and nice results</a:t>
            </a:r>
          </a:p>
          <a:p>
            <a:pPr eaLnBrk="1" hangingPunct="1"/>
            <a:r>
              <a:rPr lang="en-US" altLang="en-US"/>
              <a:t> Inter-object interaction possible</a:t>
            </a:r>
          </a:p>
          <a:p>
            <a:pPr lvl="1" eaLnBrk="1" hangingPunct="1"/>
            <a:r>
              <a:rPr lang="en-US" altLang="en-US"/>
              <a:t>Shadows</a:t>
            </a:r>
          </a:p>
          <a:p>
            <a:pPr lvl="1" eaLnBrk="1" hangingPunct="1"/>
            <a:r>
              <a:rPr lang="en-US" altLang="en-US"/>
              <a:t>Reflections</a:t>
            </a:r>
          </a:p>
          <a:p>
            <a:pPr lvl="1" eaLnBrk="1" hangingPunct="1"/>
            <a:r>
              <a:rPr lang="en-US" altLang="en-US"/>
              <a:t>Refractions (light through glass, etc.)</a:t>
            </a:r>
          </a:p>
          <a:p>
            <a:pPr eaLnBrk="1" hangingPunct="1"/>
            <a:r>
              <a:rPr lang="en-US" altLang="en-US"/>
              <a:t> Based on real-world lighting 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67423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9C15DBE-B92E-D724-873A-B47E707AE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Raytracing - Cons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6A4F8E5-21B6-D8DF-E144-0362350A3B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905000"/>
            <a:ext cx="7772400" cy="4495800"/>
          </a:xfrm>
        </p:spPr>
        <p:txBody>
          <a:bodyPr/>
          <a:lstStyle/>
          <a:p>
            <a:pPr eaLnBrk="1" hangingPunct="1"/>
            <a:r>
              <a:rPr lang="en-US" altLang="en-US"/>
              <a:t> Takes a long time</a:t>
            </a:r>
          </a:p>
          <a:p>
            <a:pPr eaLnBrk="1" hangingPunct="1"/>
            <a:r>
              <a:rPr lang="en-US" altLang="en-US"/>
              <a:t> Computation speed-ups are often highly scene-dependent</a:t>
            </a:r>
          </a:p>
          <a:p>
            <a:pPr eaLnBrk="1" hangingPunct="1"/>
            <a:r>
              <a:rPr lang="en-US" altLang="en-US"/>
              <a:t> Lighting effects tend to be abnormally sharp, without soft edges, unless more advanced techniques are used</a:t>
            </a:r>
          </a:p>
          <a:p>
            <a:pPr eaLnBrk="1" hangingPunct="1"/>
            <a:r>
              <a:rPr lang="en-US" altLang="en-US"/>
              <a:t> Hard to put into hardware </a:t>
            </a:r>
          </a:p>
        </p:txBody>
      </p:sp>
    </p:spTree>
    <p:extLst>
      <p:ext uri="{BB962C8B-B14F-4D97-AF65-F5344CB8AC3E}">
        <p14:creationId xmlns:p14="http://schemas.microsoft.com/office/powerpoint/2010/main" val="410444823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850F8EA-957C-C034-6F4A-067D78007E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Supersampling I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F7FD9E59-2460-230D-CA09-2F7023BB1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Problem: Each pixel of the display represents one single ray</a:t>
            </a:r>
          </a:p>
          <a:p>
            <a:pPr marL="742950" lvl="1" indent="-285750" eaLnBrk="1" hangingPunct="1"/>
            <a:r>
              <a:rPr lang="en-US" altLang="en-US"/>
              <a:t>Aliasing</a:t>
            </a:r>
          </a:p>
          <a:p>
            <a:pPr marL="742950" lvl="1" indent="-285750" eaLnBrk="1" hangingPunct="1"/>
            <a:r>
              <a:rPr lang="en-US" altLang="en-US"/>
              <a:t>Unnaturally sharp images</a:t>
            </a:r>
          </a:p>
          <a:p>
            <a:pPr eaLnBrk="1" hangingPunct="1"/>
            <a:r>
              <a:rPr lang="en-US" altLang="en-US"/>
              <a:t> Solution: Send multiple rays through each “pixel” and average the returned colors together</a:t>
            </a:r>
          </a:p>
        </p:txBody>
      </p:sp>
    </p:spTree>
    <p:extLst>
      <p:ext uri="{BB962C8B-B14F-4D97-AF65-F5344CB8AC3E}">
        <p14:creationId xmlns:p14="http://schemas.microsoft.com/office/powerpoint/2010/main" val="41603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 build="p" autoUpdateAnimBg="0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40002A5-A1BB-DAEA-6C8D-590BA04AF2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Supersampling II</a:t>
            </a: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E51F9121-AB57-E6B6-47D5-69FDD2977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1905000"/>
            <a:ext cx="78486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 Direct supersampling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/>
              <a:t>Split each pixel into a grid and send rays through each grid point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Adaptive supersampling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/>
              <a:t>Split each pixel only if it’s significantly different from its neighbors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Jittering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/>
              <a:t>Send rays through randomly selected points within the pixel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55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 build="p" autoUpdateAnimBg="0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5BB9E06-D8ED-25A5-FBB8-0C6596D9AA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Soft Shadows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44CEE7CA-014A-DAC2-F51C-0499017028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905000"/>
            <a:ext cx="7772400" cy="4343400"/>
          </a:xfrm>
        </p:spPr>
        <p:txBody>
          <a:bodyPr/>
          <a:lstStyle/>
          <a:p>
            <a:pPr eaLnBrk="1" hangingPunct="1"/>
            <a:r>
              <a:rPr lang="en-US" altLang="en-US"/>
              <a:t> Basic shadow generation was an on/off choice per point</a:t>
            </a:r>
          </a:p>
          <a:p>
            <a:pPr eaLnBrk="1" hangingPunct="1"/>
            <a:r>
              <a:rPr lang="en-US" altLang="en-US"/>
              <a:t> “Real” shadows do not usually have sharp edges</a:t>
            </a:r>
          </a:p>
          <a:p>
            <a:pPr eaLnBrk="1" hangingPunct="1"/>
            <a:r>
              <a:rPr lang="en-US" altLang="en-US"/>
              <a:t> Instead of using a point light, use an object with area</a:t>
            </a:r>
          </a:p>
          <a:p>
            <a:pPr eaLnBrk="1" hangingPunct="1"/>
            <a:r>
              <a:rPr lang="en-US" altLang="en-US"/>
              <a:t> Shoot jittered shadow rays toward the light and count only those that hit it</a:t>
            </a:r>
          </a:p>
        </p:txBody>
      </p:sp>
    </p:spTree>
    <p:extLst>
      <p:ext uri="{BB962C8B-B14F-4D97-AF65-F5344CB8AC3E}">
        <p14:creationId xmlns:p14="http://schemas.microsoft.com/office/powerpoint/2010/main" val="65519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 build="p" autoUpdateAnimBg="0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8951C62-F6B7-1AD5-D53B-4F1D66CAC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Soft Shadow Example</a:t>
            </a:r>
          </a:p>
        </p:txBody>
      </p:sp>
      <p:pic>
        <p:nvPicPr>
          <p:cNvPr id="26627" name="Picture 3" descr="hard_shadow">
            <a:extLst>
              <a:ext uri="{FF2B5EF4-FFF2-40B4-BE49-F238E27FC236}">
                <a16:creationId xmlns:a16="http://schemas.microsoft.com/office/drawing/2014/main" id="{C7ABEC3A-CFA5-BCAD-252E-B389CAF5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600201"/>
            <a:ext cx="2925763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soft_shadow">
            <a:extLst>
              <a:ext uri="{FF2B5EF4-FFF2-40B4-BE49-F238E27FC236}">
                <a16:creationId xmlns:a16="http://schemas.microsoft.com/office/drawing/2014/main" id="{53ACCB12-F21B-B5FB-E989-D96F213CD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1" y="1598613"/>
            <a:ext cx="29257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5">
            <a:extLst>
              <a:ext uri="{FF2B5EF4-FFF2-40B4-BE49-F238E27FC236}">
                <a16:creationId xmlns:a16="http://schemas.microsoft.com/office/drawing/2014/main" id="{639D0210-00B1-AC55-DF33-F746439C1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019800"/>
            <a:ext cx="807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From: </a:t>
            </a: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hlinkClick r:id="rId4"/>
              </a:rPr>
              <a:t>http://www.cs.unc.edu/~andrewz/comp238/hw2/</a:t>
            </a:r>
            <a:endParaRPr lang="en-US" altLang="en-US" sz="2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9C1FCC0E-6B20-83D6-4D9D-E0357963C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876801"/>
            <a:ext cx="2819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Hard shadow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37BB3791-048A-EB25-E4E0-252EE3A5F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953001"/>
            <a:ext cx="2819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Soft shadow</a:t>
            </a:r>
          </a:p>
        </p:txBody>
      </p:sp>
    </p:spTree>
    <p:extLst>
      <p:ext uri="{BB962C8B-B14F-4D97-AF65-F5344CB8AC3E}">
        <p14:creationId xmlns:p14="http://schemas.microsoft.com/office/powerpoint/2010/main" val="346973670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9158479-BD0C-B09E-D7C7-647E16C22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Radiosity</a:t>
            </a:r>
          </a:p>
        </p:txBody>
      </p:sp>
      <p:pic>
        <p:nvPicPr>
          <p:cNvPr id="27651" name="Picture 4" descr="radiosity-example-cornell">
            <a:extLst>
              <a:ext uri="{FF2B5EF4-FFF2-40B4-BE49-F238E27FC236}">
                <a16:creationId xmlns:a16="http://schemas.microsoft.com/office/drawing/2014/main" id="{C9018F2D-FEFC-EBD6-DD49-52F52E08F8EC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6926" y="1719263"/>
            <a:ext cx="5516563" cy="44116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2" name="Text Box 6">
            <a:extLst>
              <a:ext uri="{FF2B5EF4-FFF2-40B4-BE49-F238E27FC236}">
                <a16:creationId xmlns:a16="http://schemas.microsoft.com/office/drawing/2014/main" id="{4ED9F772-7167-67CB-2EDA-855B53FB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6324601"/>
            <a:ext cx="257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From Cornell University</a:t>
            </a:r>
          </a:p>
        </p:txBody>
      </p:sp>
    </p:spTree>
    <p:extLst>
      <p:ext uri="{BB962C8B-B14F-4D97-AF65-F5344CB8AC3E}">
        <p14:creationId xmlns:p14="http://schemas.microsoft.com/office/powerpoint/2010/main" val="344517999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8E3BAAE-CE55-C004-66E4-A40060643D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Radiosity - Basics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0F36A741-1E98-2F4D-006D-DBF67A084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/>
              <a:t> </a:t>
            </a:r>
            <a:r>
              <a:rPr lang="en-US" altLang="en-US" sz="2400"/>
              <a:t>Radiosity of a surface: </a:t>
            </a:r>
            <a:br>
              <a:rPr lang="en-US" altLang="en-US" sz="2400"/>
            </a:br>
            <a:r>
              <a:rPr lang="en-US" altLang="en-US" sz="2400"/>
              <a:t>rate at which energy leaves a surface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emitted by surface and reflected from other surfaces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Represent </a:t>
            </a:r>
            <a:r>
              <a:rPr lang="en-US" altLang="en-US" sz="2400" i="1">
                <a:solidFill>
                  <a:srgbClr val="C00000"/>
                </a:solidFill>
              </a:rPr>
              <a:t>diffuse</a:t>
            </a:r>
            <a:r>
              <a:rPr lang="en-US" altLang="en-US" sz="2400"/>
              <a:t> global lighting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 Create closed energy system where every polygon emits and/or bounces some light at every other polygon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 Calculate how light energy spreads through the system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 Solve a linear system for radiosity of each “surface”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Dependent on emissive property of surface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Dependent on relation to other surfaces (</a:t>
            </a:r>
            <a:r>
              <a:rPr lang="en-US" altLang="en-US" sz="2400" i="1"/>
              <a:t>form factors</a:t>
            </a:r>
            <a:r>
              <a:rPr lang="en-US" altLang="en-US" sz="240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 Final output is a polygon mesh with pre-calculated </a:t>
            </a:r>
            <a:r>
              <a:rPr lang="en-US" altLang="en-US" sz="2400" i="1"/>
              <a:t>colors</a:t>
            </a:r>
            <a:r>
              <a:rPr lang="en-US" altLang="en-US" sz="2400"/>
              <a:t> for each vertex</a:t>
            </a:r>
          </a:p>
        </p:txBody>
      </p:sp>
    </p:spTree>
    <p:extLst>
      <p:ext uri="{BB962C8B-B14F-4D97-AF65-F5344CB8AC3E}">
        <p14:creationId xmlns:p14="http://schemas.microsoft.com/office/powerpoint/2010/main" val="157792871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62DA4CF1-4B11-F9D2-97A2-5B286AF00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Radiosity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64B54ED-36EC-2A3B-FEBA-A05EFF794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Assume all surfaces are perfectly diffuse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Light is scattered equally in all directions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Divide space into small patches </a:t>
            </a: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BB6DBB27-0BBA-749D-0846-CAC22FA4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C2C9844B-C89E-450F-936F-659191512B9F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359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29701" name="Picture 4" descr="ang12f20.jpg">
            <a:extLst>
              <a:ext uri="{FF2B5EF4-FFF2-40B4-BE49-F238E27FC236}">
                <a16:creationId xmlns:a16="http://schemas.microsoft.com/office/drawing/2014/main" id="{66634F96-BF97-EC6D-6FE6-394A47DC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57600"/>
            <a:ext cx="22606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963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3">
            <a:extLst>
              <a:ext uri="{FF2B5EF4-FFF2-40B4-BE49-F238E27FC236}">
                <a16:creationId xmlns:a16="http://schemas.microsoft.com/office/drawing/2014/main" id="{85F9C26D-D70F-4C0C-87A4-591E208E6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C16B4174-DD75-4463-957D-A7D39D486D02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36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pic>
        <p:nvPicPr>
          <p:cNvPr id="77827" name="Picture 4" descr="AN04F17">
            <a:extLst>
              <a:ext uri="{FF2B5EF4-FFF2-40B4-BE49-F238E27FC236}">
                <a16:creationId xmlns:a16="http://schemas.microsoft.com/office/drawing/2014/main" id="{2608DBA5-4510-4A5F-B2C1-6FAADDB5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76601"/>
            <a:ext cx="32766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Rectangle 2">
            <a:extLst>
              <a:ext uri="{FF2B5EF4-FFF2-40B4-BE49-F238E27FC236}">
                <a16:creationId xmlns:a16="http://schemas.microsoft.com/office/drawing/2014/main" id="{FE552CC9-A11F-4873-9CA9-D555AF1EAF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4323" y="1325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Plane </a:t>
            </a:r>
            <a:r>
              <a:rPr lang="en-US" altLang="en-US" dirty="0" err="1">
                <a:ea typeface="ＭＳ Ｐゴシック" panose="020B0600070205080204" pitchFamily="34" charset="-128"/>
                <a:cs typeface="Times New Roman" panose="02020603050405020304" pitchFamily="18" charset="0"/>
              </a:rPr>
              <a:t>Normals</a:t>
            </a:r>
            <a:endParaRPr lang="en-US" altLang="en-US" dirty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7829" name="Rectangle 3">
            <a:extLst>
              <a:ext uri="{FF2B5EF4-FFF2-40B4-BE49-F238E27FC236}">
                <a16:creationId xmlns:a16="http://schemas.microsoft.com/office/drawing/2014/main" id="{4D51E976-F97C-4A12-8925-E4223EBE2D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3225" y="1412936"/>
            <a:ext cx="10364452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plane is determined by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three points </a:t>
            </a:r>
            <a: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US" altLang="en-US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0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US" altLang="en-US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US" altLang="en-US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  (vertices of a triangle!)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or a normal </a:t>
            </a:r>
            <a: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and point </a:t>
            </a:r>
            <a: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US" altLang="en-US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0</a:t>
            </a:r>
            <a:br>
              <a:rPr lang="en-US" altLang="en-US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endParaRPr lang="en-US" altLang="en-US" baseline="-25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Normal can be obtained by</a:t>
            </a:r>
          </a:p>
        </p:txBody>
      </p:sp>
      <p:sp>
        <p:nvSpPr>
          <p:cNvPr id="38918" name="Text Box 5">
            <a:extLst>
              <a:ext uri="{FF2B5EF4-FFF2-40B4-BE49-F238E27FC236}">
                <a16:creationId xmlns:a16="http://schemas.microsoft.com/office/drawing/2014/main" id="{614A22FD-ED86-48DC-9D9E-BE518C916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225" y="3636962"/>
            <a:ext cx="47244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800" b="1" dirty="0"/>
              <a:t>n</a:t>
            </a:r>
            <a:r>
              <a:rPr lang="en-US" altLang="en-US" sz="2800" dirty="0"/>
              <a:t> = (</a:t>
            </a:r>
            <a:r>
              <a:rPr lang="en-US" altLang="en-US" sz="2800" b="1" dirty="0"/>
              <a:t>p</a:t>
            </a:r>
            <a:r>
              <a:rPr lang="en-US" altLang="en-US" sz="2800" baseline="-25000" dirty="0"/>
              <a:t>2 </a:t>
            </a:r>
            <a:r>
              <a:rPr lang="en-US" altLang="en-US" sz="2800" dirty="0"/>
              <a:t>- </a:t>
            </a:r>
            <a:r>
              <a:rPr lang="en-US" altLang="en-US" sz="2800" b="1" dirty="0"/>
              <a:t>p</a:t>
            </a:r>
            <a:r>
              <a:rPr lang="en-US" altLang="en-US" sz="2800" baseline="-25000" dirty="0"/>
              <a:t>0</a:t>
            </a:r>
            <a:r>
              <a:rPr lang="en-US" altLang="en-US" sz="2800" dirty="0"/>
              <a:t>) </a:t>
            </a:r>
            <a:r>
              <a:rPr lang="en-US" altLang="en-US" sz="2800" dirty="0">
                <a:cs typeface="Times New Roman" panose="02020603050405020304" pitchFamily="18" charset="0"/>
              </a:rPr>
              <a:t>× (</a:t>
            </a:r>
            <a:r>
              <a:rPr lang="en-US" altLang="en-US" sz="2800" b="1" dirty="0">
                <a:cs typeface="Times New Roman" panose="02020603050405020304" pitchFamily="18" charset="0"/>
              </a:rPr>
              <a:t>p</a:t>
            </a:r>
            <a:r>
              <a:rPr lang="en-US" altLang="en-US" sz="2800" baseline="-25000" dirty="0">
                <a:cs typeface="Times New Roman" panose="02020603050405020304" pitchFamily="18" charset="0"/>
              </a:rPr>
              <a:t>1 </a:t>
            </a:r>
            <a:r>
              <a:rPr lang="en-US" altLang="en-US" sz="2800" dirty="0">
                <a:cs typeface="Times New Roman" panose="02020603050405020304" pitchFamily="18" charset="0"/>
              </a:rPr>
              <a:t>- </a:t>
            </a:r>
            <a:r>
              <a:rPr lang="en-US" altLang="en-US" sz="2800" b="1" dirty="0">
                <a:cs typeface="Times New Roman" panose="02020603050405020304" pitchFamily="18" charset="0"/>
              </a:rPr>
              <a:t>p</a:t>
            </a:r>
            <a:r>
              <a:rPr lang="en-US" altLang="en-US" sz="2800" baseline="-25000" dirty="0">
                <a:cs typeface="Times New Roman" panose="02020603050405020304" pitchFamily="18" charset="0"/>
              </a:rPr>
              <a:t>0</a:t>
            </a:r>
            <a:r>
              <a:rPr lang="en-US" altLang="en-US" sz="2800" dirty="0">
                <a:cs typeface="Times New Roman" panose="02020603050405020304" pitchFamily="18" charset="0"/>
              </a:rPr>
              <a:t>) </a:t>
            </a:r>
            <a:r>
              <a:rPr lang="en-US" altLang="en-US" sz="2800" b="1" dirty="0">
                <a:cs typeface="Times New Roman" panose="02020603050405020304" pitchFamily="18" charset="0"/>
              </a:rPr>
              <a:t>/</a:t>
            </a: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cs typeface="Times New Roman" panose="02020603050405020304" pitchFamily="18" charset="0"/>
              </a:rPr>
              <a:t>||</a:t>
            </a: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cs typeface="Times New Roman" panose="02020603050405020304" pitchFamily="18" charset="0"/>
              </a:rPr>
              <a:t>. ||</a:t>
            </a:r>
          </a:p>
          <a:p>
            <a:pPr>
              <a:defRPr/>
            </a:pPr>
            <a:endParaRPr lang="en-US" altLang="en-US" sz="2800" dirty="0"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2800" dirty="0">
                <a:latin typeface="+mj-lt"/>
                <a:cs typeface="Times New Roman" panose="02020603050405020304" pitchFamily="18" charset="0"/>
              </a:rPr>
              <a:t>conventions:</a:t>
            </a:r>
            <a:br>
              <a:rPr lang="en-US" altLang="en-US" sz="2800" dirty="0">
                <a:latin typeface="+mj-lt"/>
                <a:cs typeface="Times New Roman" panose="02020603050405020304" pitchFamily="18" charset="0"/>
              </a:rPr>
            </a:br>
            <a:r>
              <a:rPr lang="en-US" altLang="en-US" sz="2800" dirty="0">
                <a:latin typeface="+mj-lt"/>
                <a:cs typeface="Times New Roman" panose="02020603050405020304" pitchFamily="18" charset="0"/>
              </a:rPr>
              <a:t>-- </a:t>
            </a:r>
            <a:r>
              <a:rPr lang="en-US" altLang="en-US" sz="2800" dirty="0" err="1">
                <a:latin typeface="+mj-lt"/>
                <a:cs typeface="Times New Roman" panose="02020603050405020304" pitchFamily="18" charset="0"/>
              </a:rPr>
              <a:t>normals</a:t>
            </a:r>
            <a:r>
              <a:rPr lang="en-US" altLang="en-US" sz="2800" dirty="0">
                <a:latin typeface="+mj-lt"/>
                <a:cs typeface="Times New Roman" panose="02020603050405020304" pitchFamily="18" charset="0"/>
              </a:rPr>
              <a:t> are </a:t>
            </a:r>
            <a:r>
              <a:rPr lang="en-US" altLang="en-US" sz="2800" i="1" dirty="0">
                <a:latin typeface="+mj-lt"/>
                <a:cs typeface="Times New Roman" panose="02020603050405020304" pitchFamily="18" charset="0"/>
              </a:rPr>
              <a:t>unit length</a:t>
            </a:r>
          </a:p>
          <a:p>
            <a:pPr>
              <a:defRPr/>
            </a:pPr>
            <a:r>
              <a:rPr lang="en-US" altLang="en-US" sz="2800" i="1" dirty="0">
                <a:latin typeface="+mj-lt"/>
                <a:cs typeface="Times New Roman" panose="02020603050405020304" pitchFamily="18" charset="0"/>
              </a:rPr>
              <a:t>-- </a:t>
            </a:r>
            <a:r>
              <a:rPr lang="en-US" altLang="en-US" sz="2800" dirty="0">
                <a:latin typeface="+mj-lt"/>
                <a:cs typeface="Times New Roman" panose="02020603050405020304" pitchFamily="18" charset="0"/>
              </a:rPr>
              <a:t>indicate outward facing side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93007B65-832F-98A2-94ED-124B573D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Form Factors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F8D4A5E4-3409-402A-852A-E3F004D98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Compute the form factor between each pair of patches which describes effect of light from one patch onto the other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14EA2D88-325F-9AD3-F660-1DBF844B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717289BF-22C2-4D4B-B20A-D80AE274A72C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360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0725" name="Picture 4" descr="ang12f16.jpg">
            <a:extLst>
              <a:ext uri="{FF2B5EF4-FFF2-40B4-BE49-F238E27FC236}">
                <a16:creationId xmlns:a16="http://schemas.microsoft.com/office/drawing/2014/main" id="{49BBD639-A9B5-FCAF-66A2-0A5EE875D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657600"/>
            <a:ext cx="26416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35397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BCE59C8F-A87E-3E68-E72F-8FB0EA5C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Radiosity Rendering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F5B14E94-9C52-F081-9647-29AEA26B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Once the form factors are computer each patch is a small diffuse patch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Final render now uses only diffuse term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As long as geometry is unchanged, subsequent renderings use same form factors</a:t>
            </a: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15247845-0413-77FF-9BF3-EB327A8E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1200" y="62484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6BE16DEA-B726-4524-9BE4-0F981B16DFD8}" type="slidenum">
              <a:rPr lang="es-ES" altLang="en-US" sz="1000">
                <a:solidFill>
                  <a:srgbClr val="000000"/>
                </a:solidFill>
                <a:ea typeface="ＭＳ Ｐゴシック" panose="020B0600070205080204" pitchFamily="34" charset="-128"/>
              </a:rPr>
              <a:pPr lvl="1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361</a:t>
            </a:fld>
            <a:endParaRPr lang="es-ES" altLang="en-US" sz="1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97529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BE39DB7-9130-F12B-E7C2-BD35DE3E06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Radiosity - Pros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65AE4843-7A60-4863-EE22-A19F1F6D3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905000"/>
            <a:ext cx="7772400" cy="4343400"/>
          </a:xfrm>
        </p:spPr>
        <p:txBody>
          <a:bodyPr/>
          <a:lstStyle/>
          <a:p>
            <a:pPr eaLnBrk="1" hangingPunct="1"/>
            <a:r>
              <a:rPr lang="en-US" altLang="en-US"/>
              <a:t> Viewpoint independence means fast real-time display after initial calculation</a:t>
            </a:r>
          </a:p>
          <a:p>
            <a:pPr eaLnBrk="1" hangingPunct="1"/>
            <a:r>
              <a:rPr lang="en-US" altLang="en-US"/>
              <a:t> Inter-object interaction possible</a:t>
            </a:r>
          </a:p>
          <a:p>
            <a:pPr lvl="1" eaLnBrk="1" hangingPunct="1"/>
            <a:r>
              <a:rPr lang="en-US" altLang="en-US"/>
              <a:t>Soft shadows</a:t>
            </a:r>
          </a:p>
          <a:p>
            <a:pPr lvl="1" eaLnBrk="1" hangingPunct="1"/>
            <a:r>
              <a:rPr lang="en-US" altLang="en-US"/>
              <a:t>Indirect lighting</a:t>
            </a:r>
          </a:p>
          <a:p>
            <a:pPr lvl="1" eaLnBrk="1" hangingPunct="1"/>
            <a:r>
              <a:rPr lang="en-US" altLang="en-US"/>
              <a:t>Color bleeding</a:t>
            </a:r>
          </a:p>
          <a:p>
            <a:pPr eaLnBrk="1" hangingPunct="1"/>
            <a:r>
              <a:rPr lang="en-US" altLang="en-US"/>
              <a:t> Accurate simulation of energy transfer</a:t>
            </a:r>
          </a:p>
        </p:txBody>
      </p:sp>
    </p:spTree>
    <p:extLst>
      <p:ext uri="{BB962C8B-B14F-4D97-AF65-F5344CB8AC3E}">
        <p14:creationId xmlns:p14="http://schemas.microsoft.com/office/powerpoint/2010/main" val="154220002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FB72B4C7-609F-F573-4F25-BE31F08E5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Radiosity - Cons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0DE3564-5E4A-90F8-80F1-51A590F4CB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905000"/>
            <a:ext cx="77724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 Form factors need to be re-computed if </a:t>
            </a:r>
            <a:r>
              <a:rPr lang="en-US" altLang="en-US" i="1"/>
              <a:t>anything</a:t>
            </a:r>
            <a:r>
              <a:rPr lang="en-US" altLang="en-US"/>
              <a:t> moves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Large computational and storage costs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Non-diffuse light not represented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Mirrors and shiny objects hard to include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Lighting effects tend to be “blurry”,  not sharp without good </a:t>
            </a:r>
            <a:r>
              <a:rPr lang="en-US" altLang="en-US" i="1"/>
              <a:t>subdivision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Not applicable to procedurally defined surfaces</a:t>
            </a:r>
          </a:p>
        </p:txBody>
      </p:sp>
    </p:spTree>
    <p:extLst>
      <p:ext uri="{BB962C8B-B14F-4D97-AF65-F5344CB8AC3E}">
        <p14:creationId xmlns:p14="http://schemas.microsoft.com/office/powerpoint/2010/main" val="389333108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902AEE29-D103-9711-5817-1348F74A4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Photon Mapping</a:t>
            </a:r>
          </a:p>
        </p:txBody>
      </p:sp>
      <p:sp>
        <p:nvSpPr>
          <p:cNvPr id="34819" name="Text Box 4">
            <a:extLst>
              <a:ext uri="{FF2B5EF4-FFF2-40B4-BE49-F238E27FC236}">
                <a16:creationId xmlns:a16="http://schemas.microsoft.com/office/drawing/2014/main" id="{770E945E-B242-6C75-1FBE-4166F7D37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6208713"/>
            <a:ext cx="5994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From http://graphics.ucsd.edu/~henrik/images/global.html</a:t>
            </a:r>
          </a:p>
        </p:txBody>
      </p:sp>
      <p:pic>
        <p:nvPicPr>
          <p:cNvPr id="34820" name="Picture 5" descr="photonmapping-jensen">
            <a:extLst>
              <a:ext uri="{FF2B5EF4-FFF2-40B4-BE49-F238E27FC236}">
                <a16:creationId xmlns:a16="http://schemas.microsoft.com/office/drawing/2014/main" id="{716A9E7C-67F6-B72D-D276-93FDE2CB415D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8514" y="1719263"/>
            <a:ext cx="5514975" cy="44116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71040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E585E06C-6F6F-C6EC-8B80-11632FD712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Photon Mapping Basics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031B8A39-F1C0-FDB0-0FAB-A4BA928503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 Enhancement to raytracing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Can simulate caustics </a:t>
            </a:r>
            <a:br>
              <a:rPr lang="en-US" altLang="en-US"/>
            </a:br>
            <a:r>
              <a:rPr lang="en-US" altLang="en-US"/>
              <a:t>(focused light, like shimmering waves at the bottom of a swimming pool)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Can simulate diffuse inter-reflections </a:t>
            </a:r>
            <a:br>
              <a:rPr lang="en-US" altLang="en-US"/>
            </a:br>
            <a:r>
              <a:rPr lang="en-US" altLang="en-US"/>
              <a:t>(e.g., the "bleeding" of colored light from a red wall onto a white floor, giving the floor a reddish tint)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Can simulate clouds or smoke </a:t>
            </a:r>
          </a:p>
        </p:txBody>
      </p:sp>
    </p:spTree>
    <p:extLst>
      <p:ext uri="{BB962C8B-B14F-4D97-AF65-F5344CB8AC3E}">
        <p14:creationId xmlns:p14="http://schemas.microsoft.com/office/powerpoint/2010/main" val="52924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 build="p" autoUpdateAnimBg="0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E8A0D29-E202-5D35-E4CA-AE8A9B9E4E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Photon Mapping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47E878A-4FC3-7421-E31A-DB6E6E777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 “Photons” are emitted (raytraced) from light sources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Photons either bounce or are absorbed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Photons are stored in a </a:t>
            </a:r>
            <a:r>
              <a:rPr lang="en-US" altLang="en-US" i="1"/>
              <a:t>photon map,</a:t>
            </a:r>
            <a:r>
              <a:rPr lang="en-US" altLang="en-US"/>
              <a:t> with both position and incoming direction</a:t>
            </a:r>
            <a:endParaRPr lang="en-US" altLang="en-US" i="1"/>
          </a:p>
          <a:p>
            <a:pPr eaLnBrk="1" hangingPunct="1">
              <a:lnSpc>
                <a:spcPct val="90000"/>
              </a:lnSpc>
            </a:pPr>
            <a:r>
              <a:rPr lang="en-US" altLang="en-US" i="1"/>
              <a:t> </a:t>
            </a:r>
            <a:r>
              <a:rPr lang="en-US" altLang="en-US"/>
              <a:t>Photon map is decoupled from the geometry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82916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544C89C-15F4-2475-F40E-BA66C6C0C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Photon Mapping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A2A62951-F98A-0B54-94C8-5C24C535DD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 Raytracing step uses the closest N photons to each ray intersection and estimates the outgoing radiance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Specular can be done using “usual” raytracing to reduce the number of photons needed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Numerous extensions to the idea to add more complex effects</a:t>
            </a:r>
          </a:p>
        </p:txBody>
      </p:sp>
    </p:spTree>
    <p:extLst>
      <p:ext uri="{BB962C8B-B14F-4D97-AF65-F5344CB8AC3E}">
        <p14:creationId xmlns:p14="http://schemas.microsoft.com/office/powerpoint/2010/main" val="422895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5" grpId="0" build="p" autoUpdateAnimBg="0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CF1791E-4AD8-3D26-AA51-4DF1681837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Photon Mapping - Pros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E2E77AA-EF5D-2E52-2C8E-A1B8CE6F71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/>
              <a:t> Preprocessing step is view independent, so only needs to be re-done if the lighting or positions of objects change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 Inter-object interaction includes: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Shadows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Indirect lighting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Color bleeding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Highlights and reflections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Caustics – </a:t>
            </a:r>
            <a:r>
              <a:rPr lang="en-US" altLang="en-US" sz="2200" i="1"/>
              <a:t>current method of choice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 Works for procedurally defined surfaces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200"/>
          </a:p>
        </p:txBody>
      </p:sp>
    </p:spTree>
    <p:extLst>
      <p:ext uri="{BB962C8B-B14F-4D97-AF65-F5344CB8AC3E}">
        <p14:creationId xmlns:p14="http://schemas.microsoft.com/office/powerpoint/2010/main" val="321185361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9CEAF74D-63BE-37B2-99EC-8F9C5CBA0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Photon Mapping - Cons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A2F2D39A-39B3-9C51-3CF8-F275380F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Still time-consuming, although not as bad as comparable results from pure raytracing</a:t>
            </a:r>
          </a:p>
          <a:p>
            <a:pPr eaLnBrk="1" hangingPunct="1"/>
            <a:r>
              <a:rPr lang="en-US" altLang="en-US"/>
              <a:t> Photon map not easy to update if small changes are made to the scene</a:t>
            </a:r>
          </a:p>
        </p:txBody>
      </p:sp>
    </p:spTree>
    <p:extLst>
      <p:ext uri="{BB962C8B-B14F-4D97-AF65-F5344CB8AC3E}">
        <p14:creationId xmlns:p14="http://schemas.microsoft.com/office/powerpoint/2010/main" val="22627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3">
            <a:extLst>
              <a:ext uri="{FF2B5EF4-FFF2-40B4-BE49-F238E27FC236}">
                <a16:creationId xmlns:a16="http://schemas.microsoft.com/office/drawing/2014/main" id="{D0D5A64D-D624-4E4B-B181-9F9AF2697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9080B268-E252-4484-A931-C8F2AADB307A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37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475E9502-4423-4841-8BE3-AB1AD7F81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5375" y="323850"/>
            <a:ext cx="7239000" cy="106680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Surface Normals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for Parametric Surfaces</a:t>
            </a:r>
          </a:p>
        </p:txBody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E57CC70C-4D7A-4CF5-AAA5-7633DC716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631597"/>
            <a:ext cx="10364452" cy="4902553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Example: a sphere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 Tangent plane determined by vectors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Normal given by cross product</a:t>
            </a:r>
          </a:p>
        </p:txBody>
      </p:sp>
      <p:sp>
        <p:nvSpPr>
          <p:cNvPr id="79877" name="Text Box 4">
            <a:extLst>
              <a:ext uri="{FF2B5EF4-FFF2-40B4-BE49-F238E27FC236}">
                <a16:creationId xmlns:a16="http://schemas.microsoft.com/office/drawing/2014/main" id="{4775ECC7-BE5B-42EE-A834-EC26E1CF1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76" y="2011363"/>
            <a:ext cx="5275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x=x(</a:t>
            </a:r>
            <a:r>
              <a:rPr lang="en-US" altLang="en-US" sz="2400" dirty="0" err="1">
                <a:latin typeface="Times New Roman" panose="02020603050405020304" pitchFamily="18" charset="0"/>
              </a:rPr>
              <a:t>u,v</a:t>
            </a:r>
            <a:r>
              <a:rPr lang="en-US" altLang="en-US" sz="2400" dirty="0">
                <a:latin typeface="Times New Roman" panose="02020603050405020304" pitchFamily="18" charset="0"/>
              </a:rPr>
              <a:t>)=cos u sin v          Domain: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y=y(</a:t>
            </a:r>
            <a:r>
              <a:rPr lang="en-US" altLang="en-US" sz="2400" dirty="0" err="1">
                <a:latin typeface="Times New Roman" panose="02020603050405020304" pitchFamily="18" charset="0"/>
              </a:rPr>
              <a:t>u,v</a:t>
            </a:r>
            <a:r>
              <a:rPr lang="en-US" altLang="en-US" sz="2400" dirty="0">
                <a:latin typeface="Times New Roman" panose="02020603050405020304" pitchFamily="18" charset="0"/>
              </a:rPr>
              <a:t>)=cos u cos v          0 &lt;= u &lt;= 2Pi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z= z(</a:t>
            </a:r>
            <a:r>
              <a:rPr lang="en-US" altLang="en-US" sz="2400" dirty="0" err="1">
                <a:latin typeface="Times New Roman" panose="02020603050405020304" pitchFamily="18" charset="0"/>
              </a:rPr>
              <a:t>u,v</a:t>
            </a:r>
            <a:r>
              <a:rPr lang="en-US" altLang="en-US" sz="2400" dirty="0">
                <a:latin typeface="Times New Roman" panose="02020603050405020304" pitchFamily="18" charset="0"/>
              </a:rPr>
              <a:t>)=sin u                    0 &lt;= v &lt;= Pi</a:t>
            </a:r>
          </a:p>
        </p:txBody>
      </p:sp>
      <p:sp>
        <p:nvSpPr>
          <p:cNvPr id="79878" name="Text Box 5">
            <a:extLst>
              <a:ext uri="{FF2B5EF4-FFF2-40B4-BE49-F238E27FC236}">
                <a16:creationId xmlns:a16="http://schemas.microsoft.com/office/drawing/2014/main" id="{0989E19C-E6F3-4261-9978-D176EFC6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976" y="3924300"/>
            <a:ext cx="41449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∂</a:t>
            </a:r>
            <a:r>
              <a:rPr lang="en-US" altLang="en-US" sz="2400" b="1">
                <a:latin typeface="Times New Roman" panose="02020603050405020304" pitchFamily="18" charset="0"/>
              </a:rPr>
              <a:t>p</a:t>
            </a:r>
            <a:r>
              <a:rPr lang="en-US" altLang="en-US" sz="2400">
                <a:latin typeface="Times New Roman" panose="02020603050405020304" pitchFamily="18" charset="0"/>
              </a:rPr>
              <a:t>/∂u = [∂x/∂u, ∂y/∂u, ∂z/∂u]^T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∂</a:t>
            </a:r>
            <a:r>
              <a:rPr lang="en-US" altLang="en-US" sz="2400" b="1">
                <a:latin typeface="Times New Roman" panose="02020603050405020304" pitchFamily="18" charset="0"/>
              </a:rPr>
              <a:t>p</a:t>
            </a:r>
            <a:r>
              <a:rPr lang="en-US" altLang="en-US" sz="2400">
                <a:latin typeface="Times New Roman" panose="02020603050405020304" pitchFamily="18" charset="0"/>
              </a:rPr>
              <a:t>/∂v = [∂x/∂v, ∂y/∂v, ∂z/∂v]^T</a:t>
            </a:r>
          </a:p>
        </p:txBody>
      </p:sp>
      <p:sp>
        <p:nvSpPr>
          <p:cNvPr id="79879" name="Text Box 6">
            <a:extLst>
              <a:ext uri="{FF2B5EF4-FFF2-40B4-BE49-F238E27FC236}">
                <a16:creationId xmlns:a16="http://schemas.microsoft.com/office/drawing/2014/main" id="{6A130A93-2CDA-4E0A-8F14-F870B375F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9214" y="5603876"/>
            <a:ext cx="3595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n</a:t>
            </a:r>
            <a:r>
              <a:rPr lang="en-US" altLang="en-US" sz="2400">
                <a:latin typeface="Times New Roman" panose="02020603050405020304" pitchFamily="18" charset="0"/>
              </a:rPr>
              <a:t> = (∂</a:t>
            </a:r>
            <a:r>
              <a:rPr lang="en-US" altLang="en-US" sz="2400" b="1">
                <a:latin typeface="Times New Roman" panose="02020603050405020304" pitchFamily="18" charset="0"/>
              </a:rPr>
              <a:t>p</a:t>
            </a:r>
            <a:r>
              <a:rPr lang="en-US" altLang="en-US" sz="2400">
                <a:latin typeface="Times New Roman" panose="02020603050405020304" pitchFamily="18" charset="0"/>
              </a:rPr>
              <a:t>/∂u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× ∂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/∂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v)  /  ||.|| </a:t>
            </a:r>
          </a:p>
        </p:txBody>
      </p:sp>
      <p:pic>
        <p:nvPicPr>
          <p:cNvPr id="79880" name="Picture 7">
            <a:extLst>
              <a:ext uri="{FF2B5EF4-FFF2-40B4-BE49-F238E27FC236}">
                <a16:creationId xmlns:a16="http://schemas.microsoft.com/office/drawing/2014/main" id="{1621A1AF-D26D-4B82-BABF-8E443356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626" y="2050291"/>
            <a:ext cx="25908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F1AD971-9FD3-7750-4841-E75AC78098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Resources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A22781-88A4-7133-A0D9-BAC00FC70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 </a:t>
            </a:r>
            <a:r>
              <a:rPr lang="en-US" altLang="en-US" sz="1400" dirty="0"/>
              <a:t>3D Rendering History Part 2 </a:t>
            </a:r>
            <a:r>
              <a:rPr lang="en-US" altLang="en-US" sz="1400" dirty="0">
                <a:hlinkClick r:id="rId2"/>
              </a:rPr>
              <a:t>http://www.cgnetworks.com/story_custom.php?story_id=1724&amp;page=1</a:t>
            </a:r>
            <a:endParaRPr lang="en-US" altLang="en-US" sz="1400" dirty="0"/>
          </a:p>
          <a:p>
            <a:pPr eaLnBrk="1" hangingPunct="1">
              <a:defRPr/>
            </a:pPr>
            <a:r>
              <a:rPr lang="en-US" altLang="en-US" sz="1400" dirty="0"/>
              <a:t> POV-Ray – The Persistence of Vision </a:t>
            </a:r>
            <a:r>
              <a:rPr lang="en-US" altLang="en-US" sz="1400" dirty="0" err="1"/>
              <a:t>Raytracer</a:t>
            </a:r>
            <a:r>
              <a:rPr lang="en-US" altLang="en-US" sz="1400" dirty="0"/>
              <a:t> </a:t>
            </a:r>
            <a:r>
              <a:rPr lang="en-US" altLang="en-US" sz="1400" dirty="0">
                <a:hlinkClick r:id="rId3"/>
              </a:rPr>
              <a:t>http://www.povray.org/</a:t>
            </a:r>
            <a:endParaRPr lang="en-US" altLang="en-US" sz="1400" dirty="0"/>
          </a:p>
          <a:p>
            <a:pPr eaLnBrk="1" hangingPunct="1">
              <a:defRPr/>
            </a:pPr>
            <a:r>
              <a:rPr lang="en-US" altLang="en-US" sz="1400" dirty="0"/>
              <a:t>Henrik </a:t>
            </a:r>
            <a:r>
              <a:rPr lang="en-US" altLang="en-US" sz="1400" dirty="0" err="1"/>
              <a:t>Wann</a:t>
            </a:r>
            <a:r>
              <a:rPr lang="en-US" altLang="en-US" sz="1400" dirty="0"/>
              <a:t> Jensen’s homepage – photon mapping, subsurface scattering and beautiful pictures </a:t>
            </a:r>
            <a:r>
              <a:rPr lang="en-US" altLang="en-US" sz="1400" dirty="0">
                <a:hlinkClick r:id="rId4"/>
              </a:rPr>
              <a:t>http://graphics.ucsd.edu/~henrik/</a:t>
            </a:r>
            <a:r>
              <a:rPr lang="en-US" altLang="en-US" sz="1400" dirty="0"/>
              <a:t> </a:t>
            </a:r>
          </a:p>
          <a:p>
            <a:pPr eaLnBrk="1" hangingPunct="1">
              <a:defRPr/>
            </a:pPr>
            <a:r>
              <a:rPr lang="en-US" altLang="en-US" sz="1400" dirty="0">
                <a:hlinkClick r:id="rId5"/>
              </a:rPr>
              <a:t>http://www.ypoart.com/tutorials/Photon-Intro.htm</a:t>
            </a:r>
            <a:endParaRPr lang="en-US" altLang="en-US" sz="1400" dirty="0"/>
          </a:p>
          <a:p>
            <a:pPr eaLnBrk="1" hangingPunct="1">
              <a:defRPr/>
            </a:pPr>
            <a:r>
              <a:rPr lang="en-US" altLang="en-US" dirty="0"/>
              <a:t> </a:t>
            </a:r>
            <a:r>
              <a:rPr lang="en-US" altLang="en-US" sz="1600" dirty="0"/>
              <a:t>Angel and </a:t>
            </a:r>
            <a:r>
              <a:rPr lang="en-US" altLang="en-US" sz="1600" dirty="0" err="1"/>
              <a:t>Shreiner</a:t>
            </a:r>
            <a:r>
              <a:rPr lang="en-US" altLang="en-US" sz="1600" dirty="0"/>
              <a:t>: Interactive Computer Graphics 7E © Addison-Wesley 2015 </a:t>
            </a:r>
          </a:p>
          <a:p>
            <a:pPr marL="0" indent="0" eaLnBrk="1" hangingPunct="1">
              <a:buNone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8485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424B96CE-34EA-47F7-A981-E11A2607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B6FDD-F713-4A16-AA08-52EB5D49930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>
              <a:defRPr/>
            </a:pPr>
            <a:r>
              <a:rPr lang="en-US" dirty="0"/>
              <a:t>Phong lighting model provides an algorithm to calculate a color at one point</a:t>
            </a:r>
          </a:p>
          <a:p>
            <a:pPr lvl="1">
              <a:defRPr/>
            </a:pPr>
            <a:r>
              <a:rPr lang="en-US" dirty="0"/>
              <a:t>This could be a vertex of a triangle mesh</a:t>
            </a:r>
          </a:p>
          <a:p>
            <a:pPr>
              <a:defRPr/>
            </a:pPr>
            <a:r>
              <a:rPr lang="en-US" dirty="0"/>
              <a:t>How to color across primitives / surfaces ?</a:t>
            </a:r>
          </a:p>
          <a:p>
            <a:pPr>
              <a:defRPr/>
            </a:pPr>
            <a:r>
              <a:rPr lang="en-US" dirty="0"/>
              <a:t>That’s called “shading”</a:t>
            </a:r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F26F68EA-8D9B-43D0-9651-2809774FA5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DF4A6FB3-78B7-42D2-B085-0BB49182BA9A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38</a:t>
            </a:fld>
            <a:endParaRPr lang="es-ES" altLang="en-US" sz="1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3">
            <a:extLst>
              <a:ext uri="{FF2B5EF4-FFF2-40B4-BE49-F238E27FC236}">
                <a16:creationId xmlns:a16="http://schemas.microsoft.com/office/drawing/2014/main" id="{B131DDA7-8D4E-4AA2-9DE0-51C71A265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6BE2066B-9362-43F1-8504-EDA4039A1267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39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9986B095-E05C-4455-A181-CC4CE1468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0"/>
            <a:ext cx="6248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Polygon Shading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56B355C3-71ED-4127-974A-AAEA9BA186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7225" y="1162188"/>
            <a:ext cx="10929731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Per vertex shading </a:t>
            </a:r>
            <a:r>
              <a:rPr lang="en-US" altLang="en-US" dirty="0">
                <a:ea typeface="ＭＳ Ｐゴシック" panose="020B0600070205080204" pitchFamily="34" charset="-128"/>
              </a:rPr>
              <a:t>(lighting)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Lighting calculations are done for each vertex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Standard approach: 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send lighting model parameters to the vertex shader and compute color of vertex there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Default: color interpolated across a primitive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Recall: color passed to the fragment shader as a varying variable 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smooth shading (</a:t>
            </a:r>
            <a:r>
              <a:rPr lang="en-US" altLang="en-US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Gouraud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shading)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Another possibility: use uniform variables to shade with a single shade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flat shading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F40C9CCC-15EF-4EFC-8121-8F997029C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8FC44F2F-E891-4557-89FC-47AEEE66391B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4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64A7C643-AC63-4C0B-BC1B-CF3E29330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446815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Shading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F7BA90E0-EDFB-43E2-A0A8-F55B816C8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5855" y="1943834"/>
            <a:ext cx="10058400" cy="472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sz="2700" dirty="0">
                <a:ea typeface="ＭＳ Ｐゴシック" panose="020B0600070205080204" pitchFamily="34" charset="-128"/>
              </a:rPr>
              <a:t>Why does THIS LOOK LIKE a real sphere?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en-US" sz="27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 sz="2700" dirty="0">
                <a:ea typeface="ＭＳ Ｐゴシック" panose="020B0600070205080204" pitchFamily="34" charset="-128"/>
              </a:rPr>
              <a:t>Light-material interactions </a:t>
            </a:r>
            <a:br>
              <a:rPr lang="en-US" altLang="en-US" sz="2700" dirty="0">
                <a:ea typeface="ＭＳ Ｐゴシック" panose="020B0600070205080204" pitchFamily="34" charset="-128"/>
              </a:rPr>
            </a:br>
            <a:r>
              <a:rPr lang="en-US" altLang="en-US" sz="2700" dirty="0">
                <a:ea typeface="ＭＳ Ｐゴシック" panose="020B0600070205080204" pitchFamily="34" charset="-128"/>
              </a:rPr>
              <a:t>cause each point to have a different color or shade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sz="2700" dirty="0">
                <a:ea typeface="ＭＳ Ｐゴシック" panose="020B0600070205080204" pitchFamily="34" charset="-128"/>
              </a:rPr>
              <a:t>Need to consider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200" dirty="0">
                <a:ea typeface="ＭＳ Ｐゴシック" panose="020B0600070205080204" pitchFamily="34" charset="-128"/>
              </a:rPr>
              <a:t>Light sources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200" dirty="0">
                <a:ea typeface="ＭＳ Ｐゴシック" panose="020B0600070205080204" pitchFamily="34" charset="-128"/>
              </a:rPr>
              <a:t>Material properties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200" dirty="0">
                <a:ea typeface="ＭＳ Ｐゴシック" panose="020B0600070205080204" pitchFamily="34" charset="-128"/>
              </a:rPr>
              <a:t>Location of viewer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200" dirty="0">
                <a:ea typeface="ＭＳ Ｐゴシック" panose="020B0600070205080204" pitchFamily="34" charset="-128"/>
              </a:rPr>
              <a:t>Surface orientation (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wrt</a:t>
            </a:r>
            <a:r>
              <a:rPr lang="en-US" altLang="en-US" sz="2200" dirty="0">
                <a:ea typeface="ＭＳ Ｐゴシック" panose="020B0600070205080204" pitchFamily="34" charset="-128"/>
              </a:rPr>
              <a:t> light sources and viewer)</a:t>
            </a:r>
          </a:p>
        </p:txBody>
      </p:sp>
      <p:sp>
        <p:nvSpPr>
          <p:cNvPr id="348164" name="Oval 4">
            <a:extLst>
              <a:ext uri="{FF2B5EF4-FFF2-40B4-BE49-F238E27FC236}">
                <a16:creationId xmlns:a16="http://schemas.microsoft.com/office/drawing/2014/main" id="{89324C16-C306-413A-862E-82887A05C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4545" y="1357192"/>
            <a:ext cx="1371600" cy="1371600"/>
          </a:xfrm>
          <a:prstGeom prst="ellipse">
            <a:avLst/>
          </a:prstGeom>
          <a:gradFill rotWithShape="0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18900000" scaled="1"/>
          </a:gradFill>
          <a:ln w="12700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3">
            <a:extLst>
              <a:ext uri="{FF2B5EF4-FFF2-40B4-BE49-F238E27FC236}">
                <a16:creationId xmlns:a16="http://schemas.microsoft.com/office/drawing/2014/main" id="{45C84B31-F9FE-4678-8BEE-A8AD3A636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C5D2CFEC-498C-4524-A061-61164CBFD68C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40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15083BA-C47D-4ADC-8EC3-38E84D0C8E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259187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Polygon Mesh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F62170F-7160-4B47-9F8C-76D89BE472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8505" y="1638508"/>
            <a:ext cx="87630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Triangles have a single normal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If we use this normal for each of the vertices of a triangle, we will get this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(almost) flat shaded </a:t>
            </a:r>
            <a:r>
              <a:rPr lang="en-US" altLang="en-US" sz="2000" dirty="0">
                <a:ea typeface="ＭＳ Ｐゴシック" panose="020B0600070205080204" pitchFamily="34" charset="-128"/>
              </a:rPr>
              <a:t>sphere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Phong model producing nearly same color at each vertex 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can do better than this</a:t>
            </a:r>
          </a:p>
        </p:txBody>
      </p:sp>
      <p:pic>
        <p:nvPicPr>
          <p:cNvPr id="83973" name="Picture 5" descr="AN06F39">
            <a:extLst>
              <a:ext uri="{FF2B5EF4-FFF2-40B4-BE49-F238E27FC236}">
                <a16:creationId xmlns:a16="http://schemas.microsoft.com/office/drawing/2014/main" id="{964FBEF9-673C-4E4A-9BCB-E9F735985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3505200"/>
            <a:ext cx="2981325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3">
            <a:extLst>
              <a:ext uri="{FF2B5EF4-FFF2-40B4-BE49-F238E27FC236}">
                <a16:creationId xmlns:a16="http://schemas.microsoft.com/office/drawing/2014/main" id="{DC3AFB0E-E4CA-4032-978D-46074C7EE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8FE3D73D-528E-417F-8EDC-A89C28D75BAD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41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64120A28-2F55-475C-8190-0C770DFA7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69493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Polygonal Mesh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II</a:t>
            </a:r>
          </a:p>
        </p:txBody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CA57F4ED-AAAB-4373-BE31-E91744354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3" y="1524000"/>
            <a:ext cx="6669784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Define a normal at each vertex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Parametric surfaces:</a:t>
            </a:r>
          </a:p>
          <a:p>
            <a:pPr lvl="2"/>
            <a:r>
              <a:rPr lang="en-US" altLang="en-US" sz="2000" dirty="0">
                <a:ea typeface="ＭＳ Ｐゴシック" panose="020B0600070205080204" pitchFamily="34" charset="-128"/>
              </a:rPr>
              <a:t>Must know 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u,v</a:t>
            </a:r>
            <a:r>
              <a:rPr lang="en-US" altLang="en-US" sz="2000" dirty="0">
                <a:ea typeface="ＭＳ Ｐゴシック" panose="020B0600070205080204" pitchFamily="34" charset="-128"/>
              </a:rPr>
              <a:t>) for each vertex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Mesh with no underlying parametrization</a:t>
            </a:r>
          </a:p>
          <a:p>
            <a:pPr lvl="2"/>
            <a:r>
              <a:rPr lang="en-US" altLang="en-US" sz="2000" dirty="0">
                <a:ea typeface="ＭＳ Ｐゴシック" panose="020B0600070205080204" pitchFamily="34" charset="-128"/>
              </a:rPr>
              <a:t>Approximate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sz="2000" dirty="0">
                <a:ea typeface="ＭＳ Ｐゴシック" panose="020B0600070205080204" pitchFamily="34" charset="-128"/>
              </a:rPr>
              <a:t> using neighbor information</a:t>
            </a:r>
          </a:p>
        </p:txBody>
      </p:sp>
      <p:pic>
        <p:nvPicPr>
          <p:cNvPr id="84997" name="Picture 5" descr="AN06F40">
            <a:extLst>
              <a:ext uri="{FF2B5EF4-FFF2-40B4-BE49-F238E27FC236}">
                <a16:creationId xmlns:a16="http://schemas.microsoft.com/office/drawing/2014/main" id="{CEDBF60B-103C-4B19-B2F1-93C6E19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452" y="2353770"/>
            <a:ext cx="3198813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8" name="Line 6">
            <a:extLst>
              <a:ext uri="{FF2B5EF4-FFF2-40B4-BE49-F238E27FC236}">
                <a16:creationId xmlns:a16="http://schemas.microsoft.com/office/drawing/2014/main" id="{3689362F-C79F-4E6A-A035-9FFABB407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47895" y="5462957"/>
            <a:ext cx="10668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EC714-C5AB-4F6E-AB71-72679BD79428}"/>
              </a:ext>
            </a:extLst>
          </p:cNvPr>
          <p:cNvSpPr txBox="1"/>
          <p:nvPr/>
        </p:nvSpPr>
        <p:spPr>
          <a:xfrm>
            <a:off x="7159487" y="5843957"/>
            <a:ext cx="161954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dirty="0">
                <a:solidFill>
                  <a:srgbClr val="C00000"/>
                </a:solidFill>
                <a:latin typeface="+mj-lt"/>
              </a:rPr>
              <a:t>Silhouette edge</a:t>
            </a:r>
          </a:p>
          <a:p>
            <a:pPr>
              <a:defRPr/>
            </a:pP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3">
            <a:extLst>
              <a:ext uri="{FF2B5EF4-FFF2-40B4-BE49-F238E27FC236}">
                <a16:creationId xmlns:a16="http://schemas.microsoft.com/office/drawing/2014/main" id="{2B6AC750-01DF-459E-A7A8-498F6CFF9C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0622802A-4B06-49F5-8D4D-4978342611BB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42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4F4566F-8FD2-4D3A-ADF5-B587558815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7574" y="178223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Mesh Shading</a:t>
            </a:r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22755658-026C-40DA-A876-4FB9B3F1E4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5025" y="1524000"/>
            <a:ext cx="9919114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For polygonal models,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 err="1">
                <a:ea typeface="ＭＳ Ｐゴシック" panose="020B0600070205080204" pitchFamily="34" charset="-128"/>
              </a:rPr>
              <a:t>Gouraud</a:t>
            </a:r>
            <a:r>
              <a:rPr lang="en-US" altLang="en-US" dirty="0">
                <a:ea typeface="ＭＳ Ｐゴシック" panose="020B0600070205080204" pitchFamily="34" charset="-128"/>
              </a:rPr>
              <a:t> proposed using the average of the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around a mesh vertex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Variation: weight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based on area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This is why smooth shading is also called </a:t>
            </a:r>
            <a:r>
              <a:rPr lang="en-US" altLang="en-US" dirty="0" err="1">
                <a:ea typeface="ＭＳ Ｐゴシック" panose="020B0600070205080204" pitchFamily="34" charset="-128"/>
              </a:rPr>
              <a:t>Gouraud</a:t>
            </a:r>
            <a:r>
              <a:rPr lang="en-US" altLang="en-US" dirty="0">
                <a:ea typeface="ＭＳ Ｐゴシック" panose="020B0600070205080204" pitchFamily="34" charset="-128"/>
              </a:rPr>
              <a:t> shading</a:t>
            </a:r>
          </a:p>
        </p:txBody>
      </p:sp>
      <p:pic>
        <p:nvPicPr>
          <p:cNvPr id="86021" name="Picture 5" descr="AN06F30">
            <a:extLst>
              <a:ext uri="{FF2B5EF4-FFF2-40B4-BE49-F238E27FC236}">
                <a16:creationId xmlns:a16="http://schemas.microsoft.com/office/drawing/2014/main" id="{70CCC342-0B06-4031-9699-BEB90A662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01" y="4100514"/>
            <a:ext cx="2238375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022" name="Object 2">
            <a:extLst>
              <a:ext uri="{FF2B5EF4-FFF2-40B4-BE49-F238E27FC236}">
                <a16:creationId xmlns:a16="http://schemas.microsoft.com/office/drawing/2014/main" id="{0E871459-A740-4410-85BF-E3A38D3D0C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33528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86022" name="Object 2">
                        <a:extLst>
                          <a:ext uri="{FF2B5EF4-FFF2-40B4-BE49-F238E27FC236}">
                            <a16:creationId xmlns:a16="http://schemas.microsoft.com/office/drawing/2014/main" id="{0E871459-A740-4410-85BF-E3A38D3D0C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35280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3" name="Object 3">
            <a:extLst>
              <a:ext uri="{FF2B5EF4-FFF2-40B4-BE49-F238E27FC236}">
                <a16:creationId xmlns:a16="http://schemas.microsoft.com/office/drawing/2014/main" id="{458D88CD-6170-4502-9C2D-658B4EEF15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6" imgW="114151" imgH="215619" progId="Equation.3">
                  <p:embed/>
                </p:oleObj>
              </mc:Choice>
              <mc:Fallback>
                <p:oleObj name="Equation" r:id="rId6" imgW="114151" imgH="215619" progId="Equation.3">
                  <p:embed/>
                  <p:pic>
                    <p:nvPicPr>
                      <p:cNvPr id="86023" name="Object 3">
                        <a:extLst>
                          <a:ext uri="{FF2B5EF4-FFF2-40B4-BE49-F238E27FC236}">
                            <a16:creationId xmlns:a16="http://schemas.microsoft.com/office/drawing/2014/main" id="{458D88CD-6170-4502-9C2D-658B4EEF15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4" name="Text Box 10">
            <a:extLst>
              <a:ext uri="{FF2B5EF4-FFF2-40B4-BE49-F238E27FC236}">
                <a16:creationId xmlns:a16="http://schemas.microsoft.com/office/drawing/2014/main" id="{A07D7B72-6313-4F5E-9F8B-4C04CD63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0" y="4953000"/>
            <a:ext cx="436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n</a:t>
            </a:r>
            <a:r>
              <a:rPr lang="en-US" altLang="en-US" sz="2400">
                <a:latin typeface="Times New Roman" panose="02020603050405020304" pitchFamily="18" charset="0"/>
              </a:rPr>
              <a:t> = (</a:t>
            </a:r>
            <a:r>
              <a:rPr lang="en-US" altLang="en-US" sz="2400" b="1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latin typeface="Times New Roman" panose="02020603050405020304" pitchFamily="18" charset="0"/>
              </a:rPr>
              <a:t>+</a:t>
            </a:r>
            <a:r>
              <a:rPr lang="en-US" altLang="en-US" sz="2400" b="1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  <a:r>
              <a:rPr lang="en-US" altLang="en-US" sz="2400">
                <a:latin typeface="Times New Roman" panose="02020603050405020304" pitchFamily="18" charset="0"/>
              </a:rPr>
              <a:t>+</a:t>
            </a:r>
            <a:r>
              <a:rPr lang="en-US" altLang="en-US" sz="2400" b="1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>
                <a:latin typeface="Times New Roman" panose="02020603050405020304" pitchFamily="18" charset="0"/>
              </a:rPr>
              <a:t>3</a:t>
            </a:r>
            <a:r>
              <a:rPr lang="en-US" altLang="en-US" sz="2400">
                <a:latin typeface="Times New Roman" panose="02020603050405020304" pitchFamily="18" charset="0"/>
              </a:rPr>
              <a:t>+</a:t>
            </a:r>
            <a:r>
              <a:rPr lang="en-US" altLang="en-US" sz="2400" b="1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>
                <a:latin typeface="Times New Roman" panose="02020603050405020304" pitchFamily="18" charset="0"/>
              </a:rPr>
              <a:t>4</a:t>
            </a:r>
            <a:r>
              <a:rPr lang="en-US" altLang="en-US" sz="2400">
                <a:latin typeface="Times New Roman" panose="02020603050405020304" pitchFamily="18" charset="0"/>
              </a:rPr>
              <a:t>)/ |</a:t>
            </a:r>
            <a:r>
              <a:rPr lang="en-US" altLang="en-US" sz="2400" b="1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latin typeface="Times New Roman" panose="02020603050405020304" pitchFamily="18" charset="0"/>
              </a:rPr>
              <a:t>+</a:t>
            </a:r>
            <a:r>
              <a:rPr lang="en-US" altLang="en-US" sz="2400" b="1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  <a:r>
              <a:rPr lang="en-US" altLang="en-US" sz="2400">
                <a:latin typeface="Times New Roman" panose="02020603050405020304" pitchFamily="18" charset="0"/>
              </a:rPr>
              <a:t>+</a:t>
            </a:r>
            <a:r>
              <a:rPr lang="en-US" altLang="en-US" sz="2400" b="1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>
                <a:latin typeface="Times New Roman" panose="02020603050405020304" pitchFamily="18" charset="0"/>
              </a:rPr>
              <a:t>3</a:t>
            </a:r>
            <a:r>
              <a:rPr lang="en-US" altLang="en-US" sz="2400">
                <a:latin typeface="Times New Roman" panose="02020603050405020304" pitchFamily="18" charset="0"/>
              </a:rPr>
              <a:t>+</a:t>
            </a:r>
            <a:r>
              <a:rPr lang="en-US" altLang="en-US" sz="2400" b="1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>
                <a:latin typeface="Times New Roman" panose="02020603050405020304" pitchFamily="18" charset="0"/>
              </a:rPr>
              <a:t>4</a:t>
            </a:r>
            <a:r>
              <a:rPr lang="en-US" altLang="en-US" sz="2400">
                <a:latin typeface="Times New Roman" panose="02020603050405020304" pitchFamily="18" charset="0"/>
              </a:rPr>
              <a:t>|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>
            <a:extLst>
              <a:ext uri="{FF2B5EF4-FFF2-40B4-BE49-F238E27FC236}">
                <a16:creationId xmlns:a16="http://schemas.microsoft.com/office/drawing/2014/main" id="{B97B100A-28EF-4DF7-A738-CA40159F8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E3F72997-C4CB-4FED-9F13-A2FAF81A9079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43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2DE4E57A-FCED-4A47-88D6-19656ED2A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858000" cy="1066800"/>
          </a:xfrm>
        </p:spPr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Gouraud</a:t>
            </a:r>
            <a:r>
              <a:rPr lang="en-US" altLang="en-US" dirty="0">
                <a:ea typeface="ＭＳ Ｐゴシック" panose="020B0600070205080204" pitchFamily="34" charset="-128"/>
              </a:rPr>
              <a:t> and Phong Shading</a:t>
            </a:r>
          </a:p>
        </p:txBody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87693CC0-8A58-4BB0-987A-7AAAD24EB2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600200"/>
            <a:ext cx="8458200" cy="4724400"/>
          </a:xfrm>
        </p:spPr>
        <p:txBody>
          <a:bodyPr/>
          <a:lstStyle/>
          <a:p>
            <a:r>
              <a:rPr lang="en-US" altLang="en-US" sz="2700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Gouraud</a:t>
            </a:r>
            <a:r>
              <a:rPr lang="en-US" altLang="en-US" sz="27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Shading (vertex shading)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Find average normal at each vertex (vertex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 Phong model </a:t>
            </a:r>
            <a:r>
              <a:rPr lang="en-US" altLang="en-US" i="1" dirty="0">
                <a:ea typeface="ＭＳ Ｐゴシック" panose="020B0600070205080204" pitchFamily="34" charset="-128"/>
              </a:rPr>
              <a:t>at each vertex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Interpolate vertex shades across each polygon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27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Phong Shading (fragment shading)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Find vertex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Interpolate vertex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across edges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Interpolate edge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across polygon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 Phong model </a:t>
            </a:r>
            <a:r>
              <a:rPr lang="en-US" altLang="en-US" i="1" dirty="0">
                <a:ea typeface="ＭＳ Ｐゴシック" panose="020B0600070205080204" pitchFamily="34" charset="-128"/>
              </a:rPr>
              <a:t>at each fragment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red&#10;&#10;Description automatically generated">
            <a:extLst>
              <a:ext uri="{FF2B5EF4-FFF2-40B4-BE49-F238E27FC236}">
                <a16:creationId xmlns:a16="http://schemas.microsoft.com/office/drawing/2014/main" id="{97A2305E-D3F0-41A9-B517-B27646C7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713" y="2905577"/>
            <a:ext cx="4770219" cy="172787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8067" name="Rectangle 2">
            <a:extLst>
              <a:ext uri="{FF2B5EF4-FFF2-40B4-BE49-F238E27FC236}">
                <a16:creationId xmlns:a16="http://schemas.microsoft.com/office/drawing/2014/main" id="{76BCEDDB-E417-4E20-BD72-FBE7085D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9126" y="38986"/>
            <a:ext cx="10364451" cy="1596177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Comparison</a:t>
            </a:r>
          </a:p>
        </p:txBody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D56F0E7E-2DFC-405D-BBCA-7FE9D3FC3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635164"/>
            <a:ext cx="4860493" cy="480270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en-US" dirty="0" err="1">
                <a:ea typeface="ＭＳ Ｐゴシック" panose="020B0600070205080204" pitchFamily="34" charset="-128"/>
              </a:rPr>
              <a:t>Gouraud</a:t>
            </a:r>
            <a:r>
              <a:rPr lang="en-US" altLang="en-US" dirty="0">
                <a:ea typeface="ＭＳ Ｐゴシック" panose="020B0600070205080204" pitchFamily="34" charset="-128"/>
              </a:rPr>
              <a:t> shading results very dependent on mesh approximation of underlying surface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may show edges if highly curved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In this case, Phong might result in better quality rendering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Phong shading requires much more computation than </a:t>
            </a:r>
            <a:r>
              <a:rPr lang="en-US" altLang="en-US" dirty="0" err="1">
                <a:ea typeface="ＭＳ Ｐゴシック" panose="020B0600070205080204" pitchFamily="34" charset="-128"/>
              </a:rPr>
              <a:t>Gouraud</a:t>
            </a:r>
            <a:r>
              <a:rPr lang="en-US" altLang="en-US" dirty="0">
                <a:ea typeface="ＭＳ Ｐゴシック" panose="020B0600070205080204" pitchFamily="34" charset="-128"/>
              </a:rPr>
              <a:t> shading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Until recently not available in real time systems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Now can be done using fragment shaders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Both need data structures to represent meshes so we can obtain vertex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US" altLang="en-US" sz="1300" dirty="0">
              <a:ea typeface="ＭＳ Ｐゴシック" panose="020B0600070205080204" pitchFamily="34" charset="-128"/>
            </a:endParaRPr>
          </a:p>
        </p:txBody>
      </p:sp>
      <p:sp>
        <p:nvSpPr>
          <p:cNvPr id="88066" name="Slide Number Placeholder 3">
            <a:extLst>
              <a:ext uri="{FF2B5EF4-FFF2-40B4-BE49-F238E27FC236}">
                <a16:creationId xmlns:a16="http://schemas.microsoft.com/office/drawing/2014/main" id="{6B01EA7B-E542-47C6-9E66-04B58C296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14011" y="5883275"/>
            <a:ext cx="764215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62500" lnSpcReduction="20000"/>
          </a:bodyPr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AED14157-BE16-425C-952E-60BED7F37BFC}" type="slidenum">
              <a:rPr lang="es-ES" altLang="en-US" sz="1800">
                <a:latin typeface="Arial" panose="020B0604020202020204" pitchFamily="34" charset="0"/>
              </a:rPr>
              <a:pPr lvl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44</a:t>
            </a:fld>
            <a:endParaRPr lang="es-ES" altLang="en-US" sz="180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378A3-6A6A-435D-AA19-8C168D87A8D8}"/>
              </a:ext>
            </a:extLst>
          </p:cNvPr>
          <p:cNvSpPr txBox="1"/>
          <p:nvPr/>
        </p:nvSpPr>
        <p:spPr>
          <a:xfrm>
            <a:off x="8310025" y="4889033"/>
            <a:ext cx="258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source: yourdictionary.com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67D8-0C00-40C3-8534-C471ACBD80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Lighting and Shading</a:t>
            </a:r>
            <a:br>
              <a:rPr lang="en-US" dirty="0"/>
            </a:br>
            <a:r>
              <a:rPr lang="en-US" dirty="0"/>
              <a:t>in WebGL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492E9-220E-49CA-8E0E-5494EB446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CSE 470</a:t>
            </a:r>
            <a:br>
              <a:rPr lang="en-US" dirty="0"/>
            </a:br>
            <a:r>
              <a:rPr lang="en-US" dirty="0"/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3015452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43621094-5ED2-4DF0-A2EE-22A09F7FB1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A53E7-74C0-43C9-994A-D7A20AD4BB26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03A9A0B5-77A4-47B1-A689-A2DB0FBE9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28B4C2D5-C8BC-424E-A369-A3EF4830A7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Introduce the WebGL shading methods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Light and material functions in MV.js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per vertex vs per fragment shading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Where to implement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1321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A454566B-1A51-4424-BC60-97C0DE4AE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23039C-90D5-4187-AF45-83B12B07C88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05A7EE2-9D28-43C8-BEB6-83F7342EE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1800" y="257175"/>
            <a:ext cx="6248400" cy="1066800"/>
          </a:xfrm>
        </p:spPr>
        <p:txBody>
          <a:bodyPr>
            <a:normAutofit/>
          </a:bodyPr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Phong</a:t>
            </a:r>
            <a:r>
              <a:rPr lang="en-US" altLang="en-US" dirty="0">
                <a:ea typeface="ＭＳ Ｐゴシック" panose="020B0600070205080204" pitchFamily="34" charset="-128"/>
              </a:rPr>
              <a:t> Lighting Model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15D7DABC-BF1E-47AE-B447-E29E6F29FD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7225" y="1323975"/>
            <a:ext cx="8839200" cy="4724400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en-US" sz="32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3200" b="1" dirty="0">
                <a:latin typeface="+mj-lt"/>
                <a:ea typeface="ＭＳ Ｐゴシック" panose="020B0600070205080204" pitchFamily="34" charset="-128"/>
              </a:rPr>
              <a:t>I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</a:rPr>
              <a:t> = </a:t>
            </a:r>
            <a:r>
              <a:rPr lang="en-US" altLang="en-US" sz="3200" b="1" dirty="0" err="1">
                <a:latin typeface="+mj-lt"/>
                <a:ea typeface="ＭＳ Ｐゴシック" panose="020B0600070205080204" pitchFamily="34" charset="-128"/>
              </a:rPr>
              <a:t>k</a:t>
            </a:r>
            <a:r>
              <a:rPr lang="en-US" altLang="en-US" sz="3200" baseline="-25000" dirty="0" err="1">
                <a:latin typeface="+mj-lt"/>
                <a:ea typeface="ＭＳ Ｐゴシック" panose="020B0600070205080204" pitchFamily="34" charset="-128"/>
              </a:rPr>
              <a:t>d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3200" b="1" dirty="0">
                <a:latin typeface="+mj-lt"/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 dirty="0">
                <a:latin typeface="+mj-lt"/>
                <a:ea typeface="ＭＳ Ｐゴシック" panose="020B0600070205080204" pitchFamily="34" charset="-128"/>
              </a:rPr>
              <a:t>d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</a:rPr>
              <a:t>  (</a:t>
            </a:r>
            <a:r>
              <a:rPr lang="en-US" altLang="en-US" sz="3200" b="1" dirty="0">
                <a:latin typeface="+mj-lt"/>
                <a:ea typeface="ＭＳ Ｐゴシック" panose="020B0600070205080204" pitchFamily="34" charset="-128"/>
              </a:rPr>
              <a:t>l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· </a:t>
            </a:r>
            <a:r>
              <a:rPr lang="en-US" altLang="en-US" sz="3200" b="1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n)  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+</a:t>
            </a:r>
            <a:r>
              <a:rPr lang="en-US" altLang="en-US" sz="3200" b="1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k</a:t>
            </a:r>
            <a:r>
              <a:rPr lang="en-US" altLang="en-US" sz="3200" baseline="-25000" dirty="0" err="1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b="1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I</a:t>
            </a:r>
            <a:r>
              <a:rPr lang="en-US" altLang="en-US" sz="3200" baseline="-25000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200" b="1" dirty="0">
                <a:latin typeface="+mj-lt"/>
                <a:ea typeface="ＭＳ Ｐゴシック" panose="020B0600070205080204" pitchFamily="34" charset="-128"/>
              </a:rPr>
              <a:t>v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· </a:t>
            </a:r>
            <a:r>
              <a:rPr lang="en-US" altLang="en-US" sz="3200" b="1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r 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  <a:r>
              <a:rPr lang="en-US" altLang="en-US" sz="3200" baseline="30000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a 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+ </a:t>
            </a:r>
            <a:r>
              <a:rPr lang="en-US" altLang="en-US" sz="3200" b="1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k</a:t>
            </a:r>
            <a:r>
              <a:rPr lang="en-US" altLang="en-US" sz="3200" baseline="-25000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3200" dirty="0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I</a:t>
            </a:r>
            <a:r>
              <a:rPr lang="en-US" altLang="en-US" sz="3200" baseline="-25000" dirty="0" err="1"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Input: </a:t>
            </a:r>
          </a:p>
          <a:p>
            <a:pPr marL="971550" lvl="1" indent="-590550">
              <a:defRPr/>
            </a:pPr>
            <a:r>
              <a:rPr lang="en-US" altLang="en-US" sz="2000" dirty="0">
                <a:ea typeface="ＭＳ Ｐゴシック" panose="020B0600070205080204" pitchFamily="34" charset="-128"/>
              </a:rPr>
              <a:t>Eye location  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V = (EYE – P)</a:t>
            </a:r>
          </a:p>
          <a:p>
            <a:pPr marL="971550" lvl="1" indent="-590550">
              <a:defRPr/>
            </a:pPr>
            <a:r>
              <a:rPr lang="en-US" altLang="en-US" sz="2000" dirty="0">
                <a:ea typeface="ＭＳ Ｐゴシック" panose="020B0600070205080204" pitchFamily="34" charset="-128"/>
              </a:rPr>
              <a:t>Normal at each vertex 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N</a:t>
            </a:r>
          </a:p>
          <a:p>
            <a:pPr marL="971550" lvl="1" indent="-590550">
              <a:defRPr/>
            </a:pPr>
            <a:r>
              <a:rPr lang="en-US" altLang="en-US" sz="2000" dirty="0">
                <a:ea typeface="ＭＳ Ｐゴシック" panose="020B0600070205080204" pitchFamily="34" charset="-128"/>
              </a:rPr>
              <a:t>Material properties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K</a:t>
            </a:r>
            <a:r>
              <a:rPr lang="en-US" altLang="en-US" sz="2800" b="1" baseline="-25000" dirty="0">
                <a:ea typeface="ＭＳ Ｐゴシック" panose="020B0600070205080204" pitchFamily="34" charset="-128"/>
              </a:rPr>
              <a:t>*</a:t>
            </a:r>
          </a:p>
          <a:p>
            <a:pPr marL="971550" lvl="1" indent="-590550">
              <a:defRPr/>
            </a:pPr>
            <a:r>
              <a:rPr lang="en-US" altLang="en-US" sz="2000" dirty="0">
                <a:ea typeface="ＭＳ Ｐゴシック" panose="020B0600070205080204" pitchFamily="34" charset="-128"/>
              </a:rPr>
              <a:t>Lights (location, color, etc.) 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r>
              <a:rPr lang="en-US" altLang="en-US" sz="2000" b="1" dirty="0">
                <a:ea typeface="ＭＳ Ｐゴシック" panose="020B0600070205080204" pitchFamily="34" charset="-128"/>
              </a:rPr>
              <a:t>L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location – P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“Color”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I</a:t>
            </a:r>
            <a:r>
              <a:rPr lang="en-US" altLang="en-US" sz="2800" baseline="-25000" dirty="0">
                <a:ea typeface="ＭＳ Ｐゴシック" panose="020B0600070205080204" pitchFamily="34" charset="-128"/>
              </a:rPr>
              <a:t>*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590550" indent="-590550">
              <a:buFontTx/>
              <a:buChar char="­"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Compute and/or define these things in application </a:t>
            </a:r>
            <a:r>
              <a:rPr lang="en-US" altLang="en-US" i="1" dirty="0">
                <a:ea typeface="ＭＳ Ｐゴシック" panose="020B0600070205080204" pitchFamily="34" charset="-128"/>
              </a:rPr>
              <a:t>or</a:t>
            </a:r>
            <a:r>
              <a:rPr lang="en-US" altLang="en-US" dirty="0">
                <a:ea typeface="ＭＳ Ｐゴシック" panose="020B0600070205080204" pitchFamily="34" charset="-128"/>
              </a:rPr>
              <a:t> in shaders</a:t>
            </a:r>
          </a:p>
          <a:p>
            <a:pPr marL="590550" indent="-590550">
              <a:buFontTx/>
              <a:buChar char="­"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17414" name="Picture 4" descr="AN06F13">
            <a:extLst>
              <a:ext uri="{FF2B5EF4-FFF2-40B4-BE49-F238E27FC236}">
                <a16:creationId xmlns:a16="http://schemas.microsoft.com/office/drawing/2014/main" id="{F4229ED6-C309-4C34-A341-44171D842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2705101"/>
            <a:ext cx="40767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317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EACA7DC8-FEB0-4724-819F-01A7AD0B1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89879-C5AA-41B3-92FC-EA16DD277869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E976473-021D-4229-ADC3-AA60CDFCBB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0425" y="142267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 Details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B0EC7B4-3674-41F9-B053-DA616051F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2367093"/>
            <a:ext cx="11144875" cy="3424107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Cosine terms in lighting calculations should be computed using dot product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This requires vectors to be normalized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Be aware that vector length can be affected by transformations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Non-uniform scaling does not preserve length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“Normal Matrix”</a:t>
            </a:r>
          </a:p>
        </p:txBody>
      </p:sp>
    </p:spTree>
    <p:extLst>
      <p:ext uri="{BB962C8B-B14F-4D97-AF65-F5344CB8AC3E}">
        <p14:creationId xmlns:p14="http://schemas.microsoft.com/office/powerpoint/2010/main" val="2931418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C85A9F55-B295-47D1-A95D-57970F5D53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EC99E-185E-4A17-9E23-BE5DE69B7D75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E38A6A9-26FE-4E87-8BD2-629618A7B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89748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Normal for Triangle</a:t>
            </a:r>
          </a:p>
        </p:txBody>
      </p:sp>
      <p:sp>
        <p:nvSpPr>
          <p:cNvPr id="19460" name="Freeform 4">
            <a:extLst>
              <a:ext uri="{FF2B5EF4-FFF2-40B4-BE49-F238E27FC236}">
                <a16:creationId xmlns:a16="http://schemas.microsoft.com/office/drawing/2014/main" id="{3AEB5C84-BD43-43E6-BE7D-10E6FCA11145}"/>
              </a:ext>
            </a:extLst>
          </p:cNvPr>
          <p:cNvSpPr>
            <a:spLocks/>
          </p:cNvSpPr>
          <p:nvPr/>
        </p:nvSpPr>
        <p:spPr bwMode="auto">
          <a:xfrm>
            <a:off x="6019800" y="2743200"/>
            <a:ext cx="1828800" cy="1219200"/>
          </a:xfrm>
          <a:custGeom>
            <a:avLst/>
            <a:gdLst>
              <a:gd name="T0" fmla="*/ 0 w 1152"/>
              <a:gd name="T1" fmla="*/ 2147483646 h 768"/>
              <a:gd name="T2" fmla="*/ 2147483646 w 1152"/>
              <a:gd name="T3" fmla="*/ 0 h 768"/>
              <a:gd name="T4" fmla="*/ 2147483646 w 1152"/>
              <a:gd name="T5" fmla="*/ 2147483646 h 768"/>
              <a:gd name="T6" fmla="*/ 0 w 1152"/>
              <a:gd name="T7" fmla="*/ 2147483646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68"/>
              <a:gd name="T14" fmla="*/ 1152 w 1152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68">
                <a:moveTo>
                  <a:pt x="0" y="768"/>
                </a:moveTo>
                <a:lnTo>
                  <a:pt x="960" y="0"/>
                </a:lnTo>
                <a:lnTo>
                  <a:pt x="1152" y="528"/>
                </a:lnTo>
                <a:lnTo>
                  <a:pt x="0" y="768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DBE16EB8-418C-4BD2-9923-0B15C35AD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3927475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9462" name="Text Box 9">
            <a:extLst>
              <a:ext uri="{FF2B5EF4-FFF2-40B4-BE49-F238E27FC236}">
                <a16:creationId xmlns:a16="http://schemas.microsoft.com/office/drawing/2014/main" id="{86E84E21-E2D4-4F18-811E-ED3A9D124F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24800" y="3505200"/>
            <a:ext cx="457200" cy="533400"/>
          </a:xfrm>
          <a:noFill/>
        </p:spPr>
        <p:txBody>
          <a:bodyPr>
            <a:normAutofit fontScale="92500"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US" altLang="en-US" sz="2400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1</a:t>
            </a:r>
          </a:p>
        </p:txBody>
      </p:sp>
      <p:sp>
        <p:nvSpPr>
          <p:cNvPr id="19463" name="Text Box 10">
            <a:extLst>
              <a:ext uri="{FF2B5EF4-FFF2-40B4-BE49-F238E27FC236}">
                <a16:creationId xmlns:a16="http://schemas.microsoft.com/office/drawing/2014/main" id="{D571E47E-BE0C-4714-A01F-CD529E24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209800"/>
            <a:ext cx="45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190500" indent="-1905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190500" marR="0" lvl="0" indent="-1905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19464" name="Line 11">
            <a:extLst>
              <a:ext uri="{FF2B5EF4-FFF2-40B4-BE49-F238E27FC236}">
                <a16:creationId xmlns:a16="http://schemas.microsoft.com/office/drawing/2014/main" id="{1A48DBA3-75BF-407D-8394-286397F69D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2057400"/>
            <a:ext cx="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465" name="Text Box 12">
            <a:extLst>
              <a:ext uri="{FF2B5EF4-FFF2-40B4-BE49-F238E27FC236}">
                <a16:creationId xmlns:a16="http://schemas.microsoft.com/office/drawing/2014/main" id="{A7DCEE36-2DB1-454B-85EB-890F81D2C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18288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  <p:sp>
        <p:nvSpPr>
          <p:cNvPr id="19466" name="Text Box 14">
            <a:extLst>
              <a:ext uri="{FF2B5EF4-FFF2-40B4-BE49-F238E27FC236}">
                <a16:creationId xmlns:a16="http://schemas.microsoft.com/office/drawing/2014/main" id="{6015F664-0003-4B93-9342-04D94776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654176"/>
            <a:ext cx="4724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1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0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  x (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2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0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9467" name="Text Box 15">
            <a:extLst>
              <a:ext uri="{FF2B5EF4-FFF2-40B4-BE49-F238E27FC236}">
                <a16:creationId xmlns:a16="http://schemas.microsoft.com/office/drawing/2014/main" id="{C2917018-4F44-44BA-B6F3-1223DD31E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6176" y="2378075"/>
            <a:ext cx="307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normalize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  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n/ |n|</a:t>
            </a:r>
          </a:p>
        </p:txBody>
      </p:sp>
      <p:sp>
        <p:nvSpPr>
          <p:cNvPr id="19468" name="Text Box 16">
            <a:extLst>
              <a:ext uri="{FF2B5EF4-FFF2-40B4-BE49-F238E27FC236}">
                <a16:creationId xmlns:a16="http://schemas.microsoft.com/office/drawing/2014/main" id="{8A00DB94-001A-4798-B7B9-5C7815086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32766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</a:t>
            </a:r>
          </a:p>
        </p:txBody>
      </p:sp>
      <p:sp>
        <p:nvSpPr>
          <p:cNvPr id="19470" name="Text Box 17">
            <a:extLst>
              <a:ext uri="{FF2B5EF4-FFF2-40B4-BE49-F238E27FC236}">
                <a16:creationId xmlns:a16="http://schemas.microsoft.com/office/drawing/2014/main" id="{F2605058-E32C-43F8-9A5C-DA8F1FD0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4419600"/>
            <a:ext cx="811371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Note that right-hand rule determines outward face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MV.js has normalize function with flag for 3D/4D vector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GLSL has normalize function too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ＭＳ Ｐゴシック" panose="020B0600070205080204" pitchFamily="34" charset="-128"/>
                <a:cs typeface="+mn-cs"/>
              </a:rPr>
              <a:t>See demo codes</a:t>
            </a:r>
          </a:p>
        </p:txBody>
      </p:sp>
    </p:spTree>
    <p:extLst>
      <p:ext uri="{BB962C8B-B14F-4D97-AF65-F5344CB8AC3E}">
        <p14:creationId xmlns:p14="http://schemas.microsoft.com/office/powerpoint/2010/main" val="103274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2CB96090-36F1-4623-B929-CEB4442710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3854B6CA-063D-4589-81DE-9E1664A128A3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5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pic>
        <p:nvPicPr>
          <p:cNvPr id="23555" name="Picture 5" descr="AN06F01">
            <a:extLst>
              <a:ext uri="{FF2B5EF4-FFF2-40B4-BE49-F238E27FC236}">
                <a16:creationId xmlns:a16="http://schemas.microsoft.com/office/drawing/2014/main" id="{EE5A40D1-A662-4520-9CD8-EFB641609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532" y="2059781"/>
            <a:ext cx="3570287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2">
            <a:extLst>
              <a:ext uri="{FF2B5EF4-FFF2-40B4-BE49-F238E27FC236}">
                <a16:creationId xmlns:a16="http://schemas.microsoft.com/office/drawing/2014/main" id="{5A5A8B07-A4C8-408D-AFAF-4B2741221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1375" y="175753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Scattering of Light</a:t>
            </a:r>
          </a:p>
        </p:txBody>
      </p:sp>
      <p:sp>
        <p:nvSpPr>
          <p:cNvPr id="23557" name="Rectangle 3">
            <a:extLst>
              <a:ext uri="{FF2B5EF4-FFF2-40B4-BE49-F238E27FC236}">
                <a16:creationId xmlns:a16="http://schemas.microsoft.com/office/drawing/2014/main" id="{E1ABDE62-B301-49CD-BA9D-ADE836627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524000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Light strikes A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Some absorbed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Some of scattered light strikes B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Some absorbed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Some of this scattered light strikes 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and so 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570FFF3D-0449-4AE1-8DE9-37EA1C7A8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1DDE02-0D13-4BA4-ADB6-A94899BF294D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43829536-B59A-4D35-90FA-3254CC4444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295275"/>
            <a:ext cx="7772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Specifying a Point Light Source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2A114942-7484-4CB8-9949-D8B24E334B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7699" y="1752600"/>
            <a:ext cx="10410825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For each light source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set an RGBA for the diffuse, specular, and ambient components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Set the position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 for light #0</a:t>
            </a:r>
          </a:p>
          <a:p>
            <a:endParaRPr lang="en-US" altLang="en-US" sz="2700" dirty="0">
              <a:ea typeface="ＭＳ Ｐゴシック" panose="020B0600070205080204" pitchFamily="34" charset="-128"/>
            </a:endParaRPr>
          </a:p>
          <a:p>
            <a:endParaRPr lang="en-US" altLang="en-US" sz="2700" dirty="0">
              <a:ea typeface="ＭＳ Ｐゴシック" panose="020B0600070205080204" pitchFamily="34" charset="-128"/>
            </a:endParaRPr>
          </a:p>
          <a:p>
            <a:endParaRPr lang="en-US" altLang="en-US" sz="2700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 sz="2700" dirty="0">
              <a:ea typeface="ＭＳ Ｐゴシック" panose="020B0600070205080204" pitchFamily="34" charset="-128"/>
            </a:endParaRPr>
          </a:p>
          <a:p>
            <a:endParaRPr lang="en-US" altLang="en-US" sz="2700" dirty="0">
              <a:ea typeface="ＭＳ Ｐゴシック" panose="020B0600070205080204" pitchFamily="34" charset="-128"/>
            </a:endParaRPr>
          </a:p>
          <a:p>
            <a:endParaRPr lang="en-US" altLang="en-US" sz="2700" dirty="0">
              <a:ea typeface="ＭＳ Ｐゴシック" panose="020B0600070205080204" pitchFamily="34" charset="-128"/>
            </a:endParaRPr>
          </a:p>
        </p:txBody>
      </p:sp>
      <p:sp>
        <p:nvSpPr>
          <p:cNvPr id="20485" name="Text Box 4">
            <a:extLst>
              <a:ext uri="{FF2B5EF4-FFF2-40B4-BE49-F238E27FC236}">
                <a16:creationId xmlns:a16="http://schemas.microsoft.com/office/drawing/2014/main" id="{74B789CA-6ED1-4AD6-8322-9B91108A5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862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86" name="Text Box 5">
            <a:extLst>
              <a:ext uri="{FF2B5EF4-FFF2-40B4-BE49-F238E27FC236}">
                <a16:creationId xmlns:a16="http://schemas.microsoft.com/office/drawing/2014/main" id="{DA96D7C0-586C-4C00-A463-276896471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75" y="3527425"/>
            <a:ext cx="66484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var diffuse0 = vec4(1.0, 0.0, 0.0, 1.0);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var ambient0 = vec4(1.0, 0.0, 0.0, 1.0);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var specular0 = vec4(1.0, 0.0, 0.0, 1.0);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var light0_pos = vec4(1.0, 2.0, 3,0, 1.0);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511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7DF997C0-78F1-49D1-85A4-EC7132374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F32D91-E148-4E2C-B359-E0D6AAC691DE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32BEDFD5-688B-467C-B43E-7FC736413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51792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Light Distance and Direction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34277BAE-6C34-4B3B-AE51-41ED8358B9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light source colors are specified in RGBA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position is given in homogeneous coordinates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If w =1.0, we are specifying a finite location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If w =0.0, we are specifying a parallel source with the given direction vector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Can specify a, b, c for quadratic distance function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(1/(a +  b*d  + c*d^2))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where d is the distance from the point being rendered to the light source</a:t>
            </a:r>
          </a:p>
        </p:txBody>
      </p:sp>
    </p:spTree>
    <p:extLst>
      <p:ext uri="{BB962C8B-B14F-4D97-AF65-F5344CB8AC3E}">
        <p14:creationId xmlns:p14="http://schemas.microsoft.com/office/powerpoint/2010/main" val="4154547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ACFC6802-56D4-4051-8841-E84A86C5F7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8CB2B-5C56-43B2-8EFF-8496B29A70A0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9C53240-8B21-408B-9E00-F8F6C5792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9475" y="13548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Spotlights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EA05FEB-7AAA-4AC1-B49E-E9DE0931D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9181" y="1600201"/>
            <a:ext cx="7931943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Derive from point source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Direction</a:t>
            </a:r>
            <a:endParaRPr lang="en-US" altLang="en-US" sz="20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Cutoff</a:t>
            </a:r>
            <a:endParaRPr lang="en-US" altLang="en-US" sz="20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Attenuation</a:t>
            </a:r>
            <a:r>
              <a:rPr lang="en-US" altLang="en-US" sz="20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Proportional to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cos</a:t>
            </a:r>
            <a:r>
              <a:rPr lang="en-US" altLang="en-US" sz="2000" baseline="30000" dirty="0" err="1">
                <a:latin typeface="Symbol" panose="05050102010706020507" pitchFamily="18" charset="2"/>
                <a:ea typeface="ＭＳ Ｐゴシック" panose="020B0600070205080204" pitchFamily="34" charset="-128"/>
              </a:rPr>
              <a:t>a</a:t>
            </a:r>
            <a:r>
              <a:rPr lang="en-US" altLang="en-US" sz="2000" dirty="0" err="1">
                <a:latin typeface="Symbol" panose="05050102010706020507" pitchFamily="18" charset="2"/>
                <a:ea typeface="ＭＳ Ｐゴシック" panose="020B0600070205080204" pitchFamily="34" charset="-128"/>
              </a:rPr>
              <a:t>f</a:t>
            </a:r>
            <a:endParaRPr lang="en-US" altLang="en-US" sz="2000" dirty="0">
              <a:latin typeface="Symbol" panose="05050102010706020507" pitchFamily="18" charset="2"/>
              <a:ea typeface="ＭＳ Ｐゴシック" panose="020B0600070205080204" pitchFamily="34" charset="-128"/>
            </a:endParaRPr>
          </a:p>
        </p:txBody>
      </p:sp>
      <p:pic>
        <p:nvPicPr>
          <p:cNvPr id="22533" name="Picture 5" descr="AN06F09">
            <a:extLst>
              <a:ext uri="{FF2B5EF4-FFF2-40B4-BE49-F238E27FC236}">
                <a16:creationId xmlns:a16="http://schemas.microsoft.com/office/drawing/2014/main" id="{85698F4F-C400-4942-ADAD-913D14A87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609" y="3718718"/>
            <a:ext cx="1619250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7" descr="AN06F10">
            <a:extLst>
              <a:ext uri="{FF2B5EF4-FFF2-40B4-BE49-F238E27FC236}">
                <a16:creationId xmlns:a16="http://schemas.microsoft.com/office/drawing/2014/main" id="{B89B56C0-E0ED-4462-B96D-8C5DA798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43"/>
          <a:stretch>
            <a:fillRect/>
          </a:stretch>
        </p:blipFill>
        <p:spPr bwMode="auto">
          <a:xfrm>
            <a:off x="7881144" y="3768725"/>
            <a:ext cx="20272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Text Box 8">
            <a:extLst>
              <a:ext uri="{FF2B5EF4-FFF2-40B4-BE49-F238E27FC236}">
                <a16:creationId xmlns:a16="http://schemas.microsoft.com/office/drawing/2014/main" id="{CE9A9AC1-4FBB-41D9-AC30-AE870213F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0" y="5292725"/>
            <a:ext cx="342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q</a:t>
            </a:r>
          </a:p>
        </p:txBody>
      </p:sp>
      <p:sp>
        <p:nvSpPr>
          <p:cNvPr id="22536" name="Text Box 9">
            <a:extLst>
              <a:ext uri="{FF2B5EF4-FFF2-40B4-BE49-F238E27FC236}">
                <a16:creationId xmlns:a16="http://schemas.microsoft.com/office/drawing/2014/main" id="{FECB672A-9298-4572-8C87-DC466A454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5334000"/>
            <a:ext cx="509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-q</a:t>
            </a:r>
          </a:p>
        </p:txBody>
      </p:sp>
      <p:sp>
        <p:nvSpPr>
          <p:cNvPr id="22537" name="Text Box 10">
            <a:extLst>
              <a:ext uri="{FF2B5EF4-FFF2-40B4-BE49-F238E27FC236}">
                <a16:creationId xmlns:a16="http://schemas.microsoft.com/office/drawing/2014/main" id="{17103DE3-4EEC-49E5-B754-9862E52FD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1" y="5257801"/>
            <a:ext cx="41592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anose="020B0600070205080204" pitchFamily="34" charset="-128"/>
                <a:cs typeface="+mn-cs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512263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D54D16C7-DD53-40CF-B519-27E8BD43E4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0106C-A55E-484E-9614-E712A17312B2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08D21D6E-7A77-49BA-AC23-FB86657733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0425" y="268711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Global Ambient Light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DCB82589-7F9D-419D-A747-42EC161AEB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Ambient light depends on color of light sources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A red light in a white room will cause a red ambient term that disappears when the light is turned off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 global ambient term that is often helpful for testing</a:t>
            </a:r>
          </a:p>
        </p:txBody>
      </p:sp>
    </p:spTree>
    <p:extLst>
      <p:ext uri="{BB962C8B-B14F-4D97-AF65-F5344CB8AC3E}">
        <p14:creationId xmlns:p14="http://schemas.microsoft.com/office/powerpoint/2010/main" val="2783610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624038DB-C05D-4926-95DB-9352E480CF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2F0DA-F46A-4650-8720-1FDD37220684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7EC82489-DCB2-4331-B287-017CF1D28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Moving Light Sources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E345E462-AF1E-4D9C-97A8-C4EDD5A6A9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3" y="2066925"/>
            <a:ext cx="9600237" cy="4724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Light sources are geometric objects whose positions or directions can be affected by the model-view matrix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can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Move the light source(s) with the object(s)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Fix the object(s) and move the light source(s)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Fix the light source(s) and move the object(s)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Move the light source(s) and object(s) independently</a:t>
            </a:r>
          </a:p>
        </p:txBody>
      </p:sp>
    </p:spTree>
    <p:extLst>
      <p:ext uri="{BB962C8B-B14F-4D97-AF65-F5344CB8AC3E}">
        <p14:creationId xmlns:p14="http://schemas.microsoft.com/office/powerpoint/2010/main" val="2715719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996B1CEE-078B-4473-9968-A743F4C39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57088-219F-45A7-9DED-5CC06329AAF4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F41A7986-7640-4B61-9366-3215A5227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Material Properties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59E3FF9F-408A-4416-9C01-ADF435C796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Material properties should match the terms in the light model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Represent reflective properties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 component gives opacity (sort of – more later)</a:t>
            </a:r>
          </a:p>
          <a:p>
            <a:endParaRPr lang="en-US" altLang="en-US" sz="2700" dirty="0">
              <a:ea typeface="ＭＳ Ｐゴシック" panose="020B0600070205080204" pitchFamily="34" charset="-128"/>
            </a:endParaRPr>
          </a:p>
          <a:p>
            <a:endParaRPr lang="en-US" altLang="en-US" sz="23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26629" name="Text Box 4">
            <a:extLst>
              <a:ext uri="{FF2B5EF4-FFF2-40B4-BE49-F238E27FC236}">
                <a16:creationId xmlns:a16="http://schemas.microsoft.com/office/drawing/2014/main" id="{1130CF13-E822-42E9-90F2-808395C31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7426" y="4829176"/>
            <a:ext cx="519661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var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materialAmbient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 = vec4( 1.0, 0.0, 1.0, 1.0 );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var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materialDiffuse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 = vec4( 1.0, 0.8, 0.0, 1.0);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var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materialSpecular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 = vec4( 1.0, 0.8, 0.0, 1.0 );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var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materialShininess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ＭＳ Ｐゴシック" panose="020B0600070205080204" pitchFamily="34" charset="-128"/>
                <a:cs typeface="+mn-cs"/>
              </a:rPr>
              <a:t> = 100.0;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531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E163A58B-E39A-4B41-B670-826EA6A7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68711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Using MV.js for Products</a:t>
            </a: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5FE1EAFC-D278-43CD-9E47-7B669BBDA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F42B9-934C-4CE2-BCC6-BB1A2CD5154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653" name="TextBox 4">
            <a:extLst>
              <a:ext uri="{FF2B5EF4-FFF2-40B4-BE49-F238E27FC236}">
                <a16:creationId xmlns:a16="http://schemas.microsoft.com/office/drawing/2014/main" id="{E72DA7B0-8598-4A75-B6E3-FA0F4ECE6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7" y="1912957"/>
            <a:ext cx="12187237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var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ambientProduct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mult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lightAmbient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materialAmbient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var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diffuseProduct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mult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lightDiffuse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materialDiffuse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var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specularProduct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mult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lightSpecular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materialSpecular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gl.uniform4fv(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gl.getUniformLocation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(program,"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ambientProduct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"),flatten(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ambientProduct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</a:b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gl.uniform4fv(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gl.getUniformLocation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(program,"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diffuseProduct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"),flatten(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diffuseProduct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 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</a:b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gl.uniform4fv(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gl.getUniformLocation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(program,"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specularProduct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"),flatten(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specularProduct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 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</a:b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gl.uniform4fv(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gl.getUniformLocation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(program,"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lightPosition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"),flatten(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lightPosition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 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</a:b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gl.uniform1f(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gl.getUniformLocation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program,"shininess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"),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materialShininess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   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                 This could be a variable (as we have been doing it)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4188FF-9449-44CE-A861-004589B44A05}"/>
              </a:ext>
            </a:extLst>
          </p:cNvPr>
          <p:cNvCxnSpPr/>
          <p:nvPr/>
        </p:nvCxnSpPr>
        <p:spPr>
          <a:xfrm>
            <a:off x="2348564" y="5293895"/>
            <a:ext cx="67377" cy="37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141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85BDC83-D705-4D68-8DEB-9CF4301D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Adding Normals for Quads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5D26F7CC-0EDD-4F2B-A0AB-CC8143ACC3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82E7F-0F46-4D6D-A386-7DE43F1E706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7" name="TextBox 4">
            <a:extLst>
              <a:ext uri="{FF2B5EF4-FFF2-40B4-BE49-F238E27FC236}">
                <a16:creationId xmlns:a16="http://schemas.microsoft.com/office/drawing/2014/main" id="{7ABC1178-A20C-45E0-B3F7-0F85CB707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74" y="2019301"/>
            <a:ext cx="85344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function quad(a, b, c, d)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var t1 = subtract(vertices[b], vertices[a]);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var t2 = subtract(vertices[c], vertices[b]);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var normal = cross(t1, t2);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var normal = vec3(normal);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normal = normalize(normal);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pointsArray.push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(vertices[a]);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normalsArray.push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(normal);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   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   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       . </a:t>
            </a:r>
          </a:p>
        </p:txBody>
      </p:sp>
    </p:spTree>
    <p:extLst>
      <p:ext uri="{BB962C8B-B14F-4D97-AF65-F5344CB8AC3E}">
        <p14:creationId xmlns:p14="http://schemas.microsoft.com/office/powerpoint/2010/main" val="339118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>
            <a:extLst>
              <a:ext uri="{FF2B5EF4-FFF2-40B4-BE49-F238E27FC236}">
                <a16:creationId xmlns:a16="http://schemas.microsoft.com/office/drawing/2014/main" id="{A8EE0ABF-B12C-45ED-BDE0-BA1714BC8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D7607E-7A4E-4FC8-8C0A-610352DEC282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7A525DFF-B5DE-4298-9280-57B1E26992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85551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Front and Back Faces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A6739C3E-22DC-45C5-AEFA-879049814C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9974" y="1578107"/>
            <a:ext cx="10364452" cy="3424107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Every face has a front and back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For many objects, we never see the back face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 we don’t care how or if it’s rendered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it matters, we can handle in shader </a:t>
            </a:r>
          </a:p>
        </p:txBody>
      </p:sp>
      <p:pic>
        <p:nvPicPr>
          <p:cNvPr id="29701" name="Picture 5" descr="AN06F37">
            <a:extLst>
              <a:ext uri="{FF2B5EF4-FFF2-40B4-BE49-F238E27FC236}">
                <a16:creationId xmlns:a16="http://schemas.microsoft.com/office/drawing/2014/main" id="{031970A8-1F3B-4F10-AA42-4882BC44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1" y="4520407"/>
            <a:ext cx="3105150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7" descr="AN06F38">
            <a:extLst>
              <a:ext uri="{FF2B5EF4-FFF2-40B4-BE49-F238E27FC236}">
                <a16:creationId xmlns:a16="http://schemas.microsoft.com/office/drawing/2014/main" id="{3F166866-434E-405B-94DF-DC60E9A7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38" y="4435475"/>
            <a:ext cx="37338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 Box 8">
            <a:extLst>
              <a:ext uri="{FF2B5EF4-FFF2-40B4-BE49-F238E27FC236}">
                <a16:creationId xmlns:a16="http://schemas.microsoft.com/office/drawing/2014/main" id="{10887FC5-3DA9-45F9-A91C-01D84517E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76" y="5873750"/>
            <a:ext cx="3082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back faces not visible</a:t>
            </a:r>
          </a:p>
        </p:txBody>
      </p:sp>
      <p:sp>
        <p:nvSpPr>
          <p:cNvPr id="29704" name="Text Box 9">
            <a:extLst>
              <a:ext uri="{FF2B5EF4-FFF2-40B4-BE49-F238E27FC236}">
                <a16:creationId xmlns:a16="http://schemas.microsoft.com/office/drawing/2014/main" id="{8FB9D6E6-0913-4509-9834-9680CC69B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976" y="5791200"/>
            <a:ext cx="2574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back faces visible</a:t>
            </a:r>
          </a:p>
        </p:txBody>
      </p:sp>
    </p:spTree>
    <p:extLst>
      <p:ext uri="{BB962C8B-B14F-4D97-AF65-F5344CB8AC3E}">
        <p14:creationId xmlns:p14="http://schemas.microsoft.com/office/powerpoint/2010/main" val="1032364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B4AAE011-3914-4BF0-BC1B-9E4206467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461A9-7B12-4645-AAC8-68794A3E57D2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0D109C47-C12C-48B0-8528-B9B77DFB08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Emissive Term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D1B2CF11-BD8A-4E65-B4B3-D35DA1D13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can simulate a light source in WebGL by giving a material an emissive component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This component is unaffected by any sources or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79601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B3FDD278-A526-4D01-B1F1-B26A4A0D7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4C2017D7-D752-49B3-8681-1895B1E4C7AC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6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B0317572-DDF3-4023-B146-351EAC173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Rendering Equation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2684CFFC-435D-40A0-A813-CA61FEB58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2367093"/>
            <a:ext cx="11651673" cy="34241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infinite scattering and absorption of light can be described by the </a:t>
            </a:r>
            <a:r>
              <a:rPr lang="en-US" altLang="en-US" i="1" dirty="0">
                <a:ea typeface="ＭＳ Ｐゴシック" panose="020B0600070205080204" pitchFamily="34" charset="-128"/>
                <a:hlinkClick r:id="rId3"/>
              </a:rPr>
              <a:t>rendering equation 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Rendering equation is global and includes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Shadows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Multiple scattering from object to object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Rendering Equation cannot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be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solved in general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must create mathematical models to simulate parts of the rendering equation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Ray tracing is a special case (Model) for perfectly reflecting surfaces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>
            <a:extLst>
              <a:ext uri="{FF2B5EF4-FFF2-40B4-BE49-F238E27FC236}">
                <a16:creationId xmlns:a16="http://schemas.microsoft.com/office/drawing/2014/main" id="{8C93A8F2-9032-4B15-BC61-95242230B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3A198-DBE3-408F-9904-F5A4BF380DCD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1026">
            <a:extLst>
              <a:ext uri="{FF2B5EF4-FFF2-40B4-BE49-F238E27FC236}">
                <a16:creationId xmlns:a16="http://schemas.microsoft.com/office/drawing/2014/main" id="{3DA2F721-C53B-46D4-8302-C7074CA625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Transparency</a:t>
            </a:r>
          </a:p>
        </p:txBody>
      </p:sp>
      <p:sp>
        <p:nvSpPr>
          <p:cNvPr id="31748" name="Rectangle 1027">
            <a:extLst>
              <a:ext uri="{FF2B5EF4-FFF2-40B4-BE49-F238E27FC236}">
                <a16:creationId xmlns:a16="http://schemas.microsoft.com/office/drawing/2014/main" id="{654B5B14-C7AA-4B7D-98F9-A1A0224160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Material properties are specified as RGBA values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 A value can be used to make the surface translucent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 default is that all surfaces are opaque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Later we will enable blending and use this feature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However with the HTML5 canvas, A&lt;1 will mute colors</a:t>
            </a:r>
          </a:p>
        </p:txBody>
      </p:sp>
    </p:spTree>
    <p:extLst>
      <p:ext uri="{BB962C8B-B14F-4D97-AF65-F5344CB8AC3E}">
        <p14:creationId xmlns:p14="http://schemas.microsoft.com/office/powerpoint/2010/main" val="920283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15EF6797-7E9F-4489-B2E8-4506C9DA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Demos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579BBE2E-773E-44FB-A228-A0542CCE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74" y="1300293"/>
            <a:ext cx="11221075" cy="53100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en-US" b="1" dirty="0" err="1">
                <a:ea typeface="ＭＳ Ｐゴシック" panose="020B0600070205080204" pitchFamily="34" charset="-128"/>
              </a:rPr>
              <a:t>wireSphere</a:t>
            </a:r>
            <a:r>
              <a:rPr lang="en-US" altLang="en-US" dirty="0">
                <a:ea typeface="ＭＳ Ｐゴシック" panose="020B0600070205080204" pitchFamily="34" charset="-128"/>
              </a:rPr>
              <a:t>: wire frame of recursively generated sphere</a:t>
            </a:r>
          </a:p>
          <a:p>
            <a:pPr>
              <a:lnSpc>
                <a:spcPct val="10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en-US" b="1" dirty="0" err="1">
                <a:ea typeface="ＭＳ Ｐゴシック" panose="020B0600070205080204" pitchFamily="34" charset="-128"/>
              </a:rPr>
              <a:t>shadedCube</a:t>
            </a:r>
            <a:r>
              <a:rPr lang="en-US" altLang="en-US" dirty="0">
                <a:ea typeface="ＭＳ Ｐゴシック" panose="020B0600070205080204" pitchFamily="34" charset="-128"/>
              </a:rPr>
              <a:t>: rotating cube with modified </a:t>
            </a:r>
            <a:r>
              <a:rPr lang="en-US" altLang="en-US" dirty="0" err="1">
                <a:ea typeface="ＭＳ Ｐゴシック" panose="020B0600070205080204" pitchFamily="34" charset="-128"/>
              </a:rPr>
              <a:t>Phong</a:t>
            </a:r>
            <a:r>
              <a:rPr lang="en-US" altLang="en-US" dirty="0">
                <a:ea typeface="ＭＳ Ｐゴシック" panose="020B0600070205080204" pitchFamily="34" charset="-128"/>
              </a:rPr>
              <a:t> shading</a:t>
            </a:r>
          </a:p>
          <a:p>
            <a:pPr>
              <a:lnSpc>
                <a:spcPct val="10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shadedSphere1</a:t>
            </a:r>
            <a:r>
              <a:rPr lang="en-US" altLang="en-US" dirty="0">
                <a:ea typeface="ＭＳ Ｐゴシック" panose="020B0600070205080204" pitchFamily="34" charset="-128"/>
              </a:rPr>
              <a:t>: shaded sphere using true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and per vertex shading</a:t>
            </a:r>
          </a:p>
          <a:p>
            <a:pPr>
              <a:lnSpc>
                <a:spcPct val="10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shadedSphere2</a:t>
            </a:r>
            <a:r>
              <a:rPr lang="en-US" altLang="en-US" dirty="0">
                <a:ea typeface="ＭＳ Ｐゴシック" panose="020B0600070205080204" pitchFamily="34" charset="-128"/>
              </a:rPr>
              <a:t>: shaded sphere using true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and per fragment shading</a:t>
            </a:r>
          </a:p>
          <a:p>
            <a:pPr>
              <a:lnSpc>
                <a:spcPct val="10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shadedSphere3</a:t>
            </a:r>
            <a:r>
              <a:rPr lang="en-US" altLang="en-US" dirty="0">
                <a:ea typeface="ＭＳ Ｐゴシック" panose="020B0600070205080204" pitchFamily="34" charset="-128"/>
              </a:rPr>
              <a:t>: shaded sphere using vertex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and per </a:t>
            </a:r>
            <a:r>
              <a:rPr lang="en-US" altLang="en-US">
                <a:ea typeface="ＭＳ Ｐゴシック" panose="020B0600070205080204" pitchFamily="34" charset="-128"/>
              </a:rPr>
              <a:t>vertex Shading 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shadingshadedSphere4</a:t>
            </a:r>
            <a:r>
              <a:rPr lang="en-US" altLang="en-US" dirty="0">
                <a:ea typeface="ＭＳ Ｐゴシック" panose="020B0600070205080204" pitchFamily="34" charset="-128"/>
              </a:rPr>
              <a:t>: shaded sphere using vertex </a:t>
            </a:r>
            <a:r>
              <a:rPr lang="en-US" altLang="en-US" dirty="0" err="1">
                <a:ea typeface="ＭＳ Ｐゴシック" panose="020B0600070205080204" pitchFamily="34" charset="-128"/>
              </a:rPr>
              <a:t>normals</a:t>
            </a:r>
            <a:r>
              <a:rPr lang="en-US" altLang="en-US" dirty="0">
                <a:ea typeface="ＭＳ Ｐゴシック" panose="020B0600070205080204" pitchFamily="34" charset="-128"/>
              </a:rPr>
              <a:t> and per fragment shading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D17BF7B7-52AA-4507-B329-62E64E087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6CB683-C3D6-47A2-B41D-DDA34B46BF2F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824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9505C-6A67-88EC-295F-5EE12B63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 Bands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15813-50B3-B582-68A3-F4B7824BC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6" y="3047130"/>
            <a:ext cx="12045568" cy="1596177"/>
          </a:xfrm>
        </p:spPr>
      </p:pic>
    </p:spTree>
    <p:extLst>
      <p:ext uri="{BB962C8B-B14F-4D97-AF65-F5344CB8AC3E}">
        <p14:creationId xmlns:p14="http://schemas.microsoft.com/office/powerpoint/2010/main" val="2977033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4D8961E-C340-6EDE-01AE-11252EC98D9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 anchor="ctr"/>
          <a:lstStyle/>
          <a:p>
            <a:pPr eaLnBrk="1" hangingPunct="1"/>
            <a:r>
              <a:rPr lang="en-US" altLang="en-US" sz="4400"/>
              <a:t>3D Data Generation for CG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C7A9666-F9DF-611B-DA54-031E1D17139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62200" y="3886200"/>
            <a:ext cx="7391400" cy="1752600"/>
          </a:xfrm>
        </p:spPr>
        <p:txBody>
          <a:bodyPr/>
          <a:lstStyle/>
          <a:p>
            <a:pPr eaLnBrk="1" hangingPunct="1"/>
            <a:r>
              <a:rPr lang="en-US" altLang="en-US" sz="3200"/>
              <a:t>Introduction to Computer Graphics</a:t>
            </a:r>
          </a:p>
          <a:p>
            <a:pPr eaLnBrk="1" hangingPunct="1"/>
            <a:r>
              <a:rPr lang="en-US" altLang="en-US" sz="3200"/>
              <a:t>CSE 470</a:t>
            </a:r>
          </a:p>
          <a:p>
            <a:pPr eaLnBrk="1" hangingPunct="1"/>
            <a:r>
              <a:rPr lang="en-US" altLang="en-US" sz="3200"/>
              <a:t>Arizona State University</a:t>
            </a:r>
          </a:p>
        </p:txBody>
      </p:sp>
      <p:sp>
        <p:nvSpPr>
          <p:cNvPr id="2052" name="Text Box 5">
            <a:extLst>
              <a:ext uri="{FF2B5EF4-FFF2-40B4-BE49-F238E27FC236}">
                <a16:creationId xmlns:a16="http://schemas.microsoft.com/office/drawing/2014/main" id="{BD06E00E-C6B6-FC53-FC28-354A984CA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1" y="6019801"/>
            <a:ext cx="33639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3901305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1C0825B-E075-A56B-5F21-04166981B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Primary CG Applications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6118EE4-9292-E117-B0B2-B48C41B01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981200"/>
            <a:ext cx="7772400" cy="3276600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Engineering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800"/>
              <a:t>		 CAD/CAM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Animation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800"/>
              <a:t>		 advertising &amp; feature films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Games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Visualization</a:t>
            </a:r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DCB460F4-F16D-616C-E728-85F6BB7FA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5715001"/>
            <a:ext cx="8321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>
                <a:solidFill>
                  <a:srgbClr val="000000"/>
                </a:solidFill>
              </a:rPr>
              <a:t>What are the </a:t>
            </a:r>
            <a:r>
              <a:rPr lang="en-US" altLang="en-US" sz="2800" i="1">
                <a:solidFill>
                  <a:srgbClr val="000000"/>
                </a:solidFill>
              </a:rPr>
              <a:t>3d data</a:t>
            </a:r>
            <a:r>
              <a:rPr lang="en-US" altLang="en-US" sz="2800">
                <a:solidFill>
                  <a:srgbClr val="000000"/>
                </a:solidFill>
              </a:rPr>
              <a:t> needs of each application?</a:t>
            </a:r>
          </a:p>
        </p:txBody>
      </p:sp>
    </p:spTree>
    <p:extLst>
      <p:ext uri="{BB962C8B-B14F-4D97-AF65-F5344CB8AC3E}">
        <p14:creationId xmlns:p14="http://schemas.microsoft.com/office/powerpoint/2010/main" val="2234512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6C5188E-244E-5FD8-5F7E-BDD2E62BE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Engineering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DF20FF1-C263-EA0F-8406-6EDC4FEECE9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2514600"/>
            <a:ext cx="3810000" cy="4114800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Precision of design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Analysis methods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Manufacturable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Hierarchical 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pic>
        <p:nvPicPr>
          <p:cNvPr id="4100" name="Picture 6">
            <a:extLst>
              <a:ext uri="{FF2B5EF4-FFF2-40B4-BE49-F238E27FC236}">
                <a16:creationId xmlns:a16="http://schemas.microsoft.com/office/drawing/2014/main" id="{73ED5EBA-2B08-4B2B-1758-AA49264F6EDA}"/>
              </a:ext>
            </a:extLst>
          </p:cNvPr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2438400"/>
            <a:ext cx="4724400" cy="3740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1" name="Text Box 7">
            <a:extLst>
              <a:ext uri="{FF2B5EF4-FFF2-40B4-BE49-F238E27FC236}">
                <a16:creationId xmlns:a16="http://schemas.microsoft.com/office/drawing/2014/main" id="{8E7623E3-7849-D00E-CA00-648D0F6A4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6400800"/>
            <a:ext cx="3722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From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www.modelpress.com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102" name="Text Box 8">
            <a:extLst>
              <a:ext uri="{FF2B5EF4-FFF2-40B4-BE49-F238E27FC236}">
                <a16:creationId xmlns:a16="http://schemas.microsoft.com/office/drawing/2014/main" id="{FFC007BD-EE97-241E-BD69-AB92CA734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676401"/>
            <a:ext cx="8027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CAD/CAM := </a:t>
            </a:r>
            <a:r>
              <a:rPr lang="en-US" altLang="en-US" sz="2800">
                <a:solidFill>
                  <a:srgbClr val="000000"/>
                </a:solidFill>
              </a:rPr>
              <a:t>computer-aided design &amp; manufacture</a:t>
            </a:r>
          </a:p>
        </p:txBody>
      </p:sp>
    </p:spTree>
    <p:extLst>
      <p:ext uri="{BB962C8B-B14F-4D97-AF65-F5344CB8AC3E}">
        <p14:creationId xmlns:p14="http://schemas.microsoft.com/office/powerpoint/2010/main" val="3001218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D078A40-3555-56EA-59FC-E75E4C2E9E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Animation: feature films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73A4780-FBA4-2369-AEBA-D4DC6103B07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Cartoon .vs. realism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Optimize rendering time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Easily animated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Highly textured</a:t>
            </a:r>
          </a:p>
        </p:txBody>
      </p:sp>
      <p:pic>
        <p:nvPicPr>
          <p:cNvPr id="5124" name="Picture 6">
            <a:extLst>
              <a:ext uri="{FF2B5EF4-FFF2-40B4-BE49-F238E27FC236}">
                <a16:creationId xmlns:a16="http://schemas.microsoft.com/office/drawing/2014/main" id="{C1F29CAD-10CC-573F-2840-A18B10FC485C}"/>
              </a:ext>
            </a:extLst>
          </p:cNvPr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8264" y="1981200"/>
            <a:ext cx="33178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5" name="Text Box 7">
            <a:extLst>
              <a:ext uri="{FF2B5EF4-FFF2-40B4-BE49-F238E27FC236}">
                <a16:creationId xmlns:a16="http://schemas.microsoft.com/office/drawing/2014/main" id="{E2E2B791-CA85-C231-8271-F791CE313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1" y="6172200"/>
            <a:ext cx="551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</a:rPr>
              <a:t>Finding Nemo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from Pixar 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www.pixar.com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342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C8404E0-CC33-87F6-CC9E-6E7995A413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Animation: advertising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0C27D31-C692-845F-28E3-160D0D0B7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3581400" cy="4114800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Similar to films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CAD design often available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B7D71CB-EE46-2D5B-4D4A-5B28191DE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2057400"/>
            <a:ext cx="32480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5">
            <a:extLst>
              <a:ext uri="{FF2B5EF4-FFF2-40B4-BE49-F238E27FC236}">
                <a16:creationId xmlns:a16="http://schemas.microsoft.com/office/drawing/2014/main" id="{E3729939-3D95-3F1C-29BC-366C942A7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1" y="6172200"/>
            <a:ext cx="639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Listerine animated ad from Pixar 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www.pixar.com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050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792FC0E-823A-33D0-B805-994D4764E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Games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36513C5-C839-49BF-45D2-9D62F6AD27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905000"/>
            <a:ext cx="3810000" cy="4114800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Low polygon count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Highly textured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Cartoon .vs. realism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Easily animated</a:t>
            </a:r>
          </a:p>
        </p:txBody>
      </p:sp>
      <p:pic>
        <p:nvPicPr>
          <p:cNvPr id="7172" name="Picture 6">
            <a:extLst>
              <a:ext uri="{FF2B5EF4-FFF2-40B4-BE49-F238E27FC236}">
                <a16:creationId xmlns:a16="http://schemas.microsoft.com/office/drawing/2014/main" id="{2918C0BC-D2EE-E8BC-85F1-F0B89316BBD2}"/>
              </a:ext>
            </a:extLst>
          </p:cNvPr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2133600"/>
            <a:ext cx="4724400" cy="3543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3" name="Text Box 7">
            <a:extLst>
              <a:ext uri="{FF2B5EF4-FFF2-40B4-BE49-F238E27FC236}">
                <a16:creationId xmlns:a16="http://schemas.microsoft.com/office/drawing/2014/main" id="{BC516C16-5D4B-64C0-4AC6-8C3BF7383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60960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</a:rPr>
              <a:t>Need for Speed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from Electronic Arts 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www.ea.com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932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B3C2CF6-A104-49DD-35EF-124AF49131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Visualization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83D969E-B6B9-6709-917D-F857ABDE626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Representation and interpretation of measured data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pic>
        <p:nvPicPr>
          <p:cNvPr id="8196" name="Picture 6">
            <a:extLst>
              <a:ext uri="{FF2B5EF4-FFF2-40B4-BE49-F238E27FC236}">
                <a16:creationId xmlns:a16="http://schemas.microsoft.com/office/drawing/2014/main" id="{CD55E3B7-A316-6215-3F05-05EADF55FC4F}"/>
              </a:ext>
            </a:extLst>
          </p:cNvPr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0" y="2171700"/>
            <a:ext cx="3810000" cy="3733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Text Box 7">
            <a:extLst>
              <a:ext uri="{FF2B5EF4-FFF2-40B4-BE49-F238E27FC236}">
                <a16:creationId xmlns:a16="http://schemas.microsoft.com/office/drawing/2014/main" id="{993572C3-586D-B6DA-A6BF-7A70A10D2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6129338"/>
            <a:ext cx="6497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Earth winds from LLNL  </a:t>
            </a:r>
            <a:r>
              <a:rPr lang="en-US" altLang="en-US" sz="2400">
                <a:solidFill>
                  <a:srgbClr val="000000"/>
                </a:solidFill>
                <a:hlinkClick r:id="rId3"/>
              </a:rPr>
              <a:t>www.llnl.gov/graphics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6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>
            <a:extLst>
              <a:ext uri="{FF2B5EF4-FFF2-40B4-BE49-F238E27FC236}">
                <a16:creationId xmlns:a16="http://schemas.microsoft.com/office/drawing/2014/main" id="{6C12CA2F-760F-442C-9374-7E910E1BE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067E876D-6225-4CD6-9DFB-485148B8EB24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7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A2FF830-16B8-4AB4-8983-8FEDC1872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3431" y="326286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Global Effects of Lighting</a:t>
            </a:r>
          </a:p>
        </p:txBody>
      </p:sp>
      <p:pic>
        <p:nvPicPr>
          <p:cNvPr id="27652" name="Picture 5" descr="AN06F02">
            <a:extLst>
              <a:ext uri="{FF2B5EF4-FFF2-40B4-BE49-F238E27FC236}">
                <a16:creationId xmlns:a16="http://schemas.microsoft.com/office/drawing/2014/main" id="{3F847191-F13E-4EF3-9B4B-FEFE54CC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1981201"/>
            <a:ext cx="3846513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Line 6">
            <a:extLst>
              <a:ext uri="{FF2B5EF4-FFF2-40B4-BE49-F238E27FC236}">
                <a16:creationId xmlns:a16="http://schemas.microsoft.com/office/drawing/2014/main" id="{DFCC6085-2BE2-4BB7-86EC-548762EEDE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34200" y="3200400"/>
            <a:ext cx="685800" cy="1676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27654" name="Text Box 7">
            <a:extLst>
              <a:ext uri="{FF2B5EF4-FFF2-40B4-BE49-F238E27FC236}">
                <a16:creationId xmlns:a16="http://schemas.microsoft.com/office/drawing/2014/main" id="{E9B3D50F-650A-4A82-927E-915F0AAB8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4918075"/>
            <a:ext cx="2474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w Cen MT (Body)"/>
              </a:rPr>
              <a:t>translucent surface</a:t>
            </a:r>
          </a:p>
        </p:txBody>
      </p:sp>
      <p:sp>
        <p:nvSpPr>
          <p:cNvPr id="27655" name="Line 8">
            <a:extLst>
              <a:ext uri="{FF2B5EF4-FFF2-40B4-BE49-F238E27FC236}">
                <a16:creationId xmlns:a16="http://schemas.microsoft.com/office/drawing/2014/main" id="{92EE95E0-C6BD-4F2B-A35E-5BEABE2335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800" y="2133600"/>
            <a:ext cx="9906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27656" name="Text Box 9">
            <a:extLst>
              <a:ext uri="{FF2B5EF4-FFF2-40B4-BE49-F238E27FC236}">
                <a16:creationId xmlns:a16="http://schemas.microsoft.com/office/drawing/2014/main" id="{233D24C9-DF2D-4C56-BEC5-D8C883800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1" y="1676400"/>
            <a:ext cx="1116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w Cen MT (Body)"/>
              </a:rPr>
              <a:t>shadow</a:t>
            </a:r>
          </a:p>
        </p:txBody>
      </p:sp>
      <p:sp>
        <p:nvSpPr>
          <p:cNvPr id="27657" name="Line 11">
            <a:extLst>
              <a:ext uri="{FF2B5EF4-FFF2-40B4-BE49-F238E27FC236}">
                <a16:creationId xmlns:a16="http://schemas.microsoft.com/office/drawing/2014/main" id="{1125196A-135E-442B-8CE3-2BE3F7BD8B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2286000"/>
            <a:ext cx="685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27658" name="Line 12">
            <a:extLst>
              <a:ext uri="{FF2B5EF4-FFF2-40B4-BE49-F238E27FC236}">
                <a16:creationId xmlns:a16="http://schemas.microsoft.com/office/drawing/2014/main" id="{F01CFB35-7403-4AC3-8396-B2C6D4B45F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2590800"/>
            <a:ext cx="6858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27659" name="Line 13">
            <a:extLst>
              <a:ext uri="{FF2B5EF4-FFF2-40B4-BE49-F238E27FC236}">
                <a16:creationId xmlns:a16="http://schemas.microsoft.com/office/drawing/2014/main" id="{84DCB625-4D6B-40D4-B371-539C5F5904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2590800"/>
            <a:ext cx="16002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27660" name="Line 14">
            <a:extLst>
              <a:ext uri="{FF2B5EF4-FFF2-40B4-BE49-F238E27FC236}">
                <a16:creationId xmlns:a16="http://schemas.microsoft.com/office/drawing/2014/main" id="{2FEF3524-1CE3-4554-ABED-F0974724A14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24800" y="3429000"/>
            <a:ext cx="457200" cy="990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27661" name="Text Box 15">
            <a:extLst>
              <a:ext uri="{FF2B5EF4-FFF2-40B4-BE49-F238E27FC236}">
                <a16:creationId xmlns:a16="http://schemas.microsoft.com/office/drawing/2014/main" id="{60588CDD-843E-4BB4-8BDE-8F47210F5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4343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w Cen MT (Body)"/>
              </a:rPr>
              <a:t>multiple reflection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E2FD064F-7F48-DC2C-51F7-D65E1EB86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Creating 3D Data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6B27A75-9225-B697-9663-EEE37915F7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4191000" cy="3200400"/>
          </a:xfrm>
        </p:spPr>
        <p:txBody>
          <a:bodyPr/>
          <a:lstStyle/>
          <a:p>
            <a:pPr marL="609600" indent="-609600" eaLnBrk="1" hangingPunct="1">
              <a:buNone/>
            </a:pPr>
            <a:r>
              <a:rPr lang="en-US" altLang="en-US" sz="2800"/>
              <a:t>1. Modeling system</a:t>
            </a:r>
          </a:p>
          <a:p>
            <a:pPr marL="609600" indent="-609600" eaLnBrk="1" hangingPunct="1">
              <a:buNone/>
            </a:pPr>
            <a:r>
              <a:rPr lang="en-US" altLang="en-US" sz="2800"/>
              <a:t>	CAD/CAM  </a:t>
            </a:r>
          </a:p>
          <a:p>
            <a:pPr marL="609600" indent="-609600" eaLnBrk="1" hangingPunct="1">
              <a:buNone/>
            </a:pPr>
            <a:r>
              <a:rPr lang="en-US" altLang="en-US" sz="2800"/>
              <a:t>	Entertainment</a:t>
            </a:r>
          </a:p>
          <a:p>
            <a:pPr marL="609600" indent="-609600" eaLnBrk="1" hangingPunct="1">
              <a:buNone/>
            </a:pPr>
            <a:endParaRPr lang="en-US" altLang="en-US" sz="2800"/>
          </a:p>
          <a:p>
            <a:pPr marL="609600" indent="-609600" eaLnBrk="1" hangingPunct="1">
              <a:buNone/>
            </a:pPr>
            <a:r>
              <a:rPr lang="en-US" altLang="en-US" sz="2800"/>
              <a:t>2. Digitize an object</a:t>
            </a:r>
          </a:p>
          <a:p>
            <a:pPr marL="609600" indent="-609600" eaLnBrk="1" hangingPunct="1">
              <a:buNone/>
            </a:pPr>
            <a:r>
              <a:rPr lang="en-US" altLang="en-US" sz="2800"/>
              <a:t>	</a:t>
            </a:r>
          </a:p>
          <a:p>
            <a:pPr marL="609600" indent="-609600" eaLnBrk="1" hangingPunct="1">
              <a:buNone/>
            </a:pPr>
            <a:endParaRPr lang="en-US" altLang="en-US" sz="2800"/>
          </a:p>
        </p:txBody>
      </p:sp>
      <p:sp>
        <p:nvSpPr>
          <p:cNvPr id="9220" name="AutoShape 4">
            <a:extLst>
              <a:ext uri="{FF2B5EF4-FFF2-40B4-BE49-F238E27FC236}">
                <a16:creationId xmlns:a16="http://schemas.microsoft.com/office/drawing/2014/main" id="{1C26DC0F-BB6D-5A3B-69BC-EEE3AF6FEEBD}"/>
              </a:ext>
            </a:extLst>
          </p:cNvPr>
          <p:cNvSpPr>
            <a:spLocks/>
          </p:cNvSpPr>
          <p:nvPr/>
        </p:nvSpPr>
        <p:spPr bwMode="auto">
          <a:xfrm>
            <a:off x="6629400" y="2438400"/>
            <a:ext cx="533400" cy="1143000"/>
          </a:xfrm>
          <a:prstGeom prst="rightBrace">
            <a:avLst>
              <a:gd name="adj1" fmla="val 17857"/>
              <a:gd name="adj2" fmla="val 50000"/>
            </a:avLst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F379E29F-1E04-92DC-C2E9-28DD3065E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2438401"/>
            <a:ext cx="18201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Tool sets</a:t>
            </a:r>
            <a:br>
              <a:rPr lang="en-US" altLang="en-US" sz="2400">
                <a:solidFill>
                  <a:srgbClr val="000000"/>
                </a:solidFill>
              </a:rPr>
            </a:br>
            <a:r>
              <a:rPr lang="en-US" altLang="en-US" sz="2400">
                <a:solidFill>
                  <a:srgbClr val="000000"/>
                </a:solidFill>
              </a:rPr>
              <a:t>differentiate</a:t>
            </a:r>
            <a:br>
              <a:rPr lang="en-US" altLang="en-US" sz="2400">
                <a:solidFill>
                  <a:srgbClr val="000000"/>
                </a:solidFill>
              </a:rPr>
            </a:br>
            <a:r>
              <a:rPr lang="en-US" altLang="en-US" sz="2400">
                <a:solidFill>
                  <a:srgbClr val="000000"/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3193756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15AE6B9-B8CD-27CB-3E77-BF13E36A5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CAD Modeling System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6E6C363-535F-2985-7A17-1D6BF5C8B42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Many times:</a:t>
            </a:r>
            <a:br>
              <a:rPr lang="en-US" altLang="en-US" sz="2800"/>
            </a:br>
            <a:r>
              <a:rPr lang="en-US" altLang="en-US" sz="2800"/>
              <a:t>2D plans basis of 3D models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Parametric curves and surfaces:</a:t>
            </a:r>
            <a:br>
              <a:rPr lang="en-US" altLang="en-US" sz="2800"/>
            </a:br>
            <a:r>
              <a:rPr lang="en-US" altLang="en-US" sz="2800"/>
              <a:t>B</a:t>
            </a:r>
            <a:r>
              <a:rPr lang="en-US" altLang="en-US" sz="2800">
                <a:cs typeface="Tahoma" panose="020B0604030504040204" pitchFamily="34" charset="0"/>
              </a:rPr>
              <a:t>é</a:t>
            </a:r>
            <a:r>
              <a:rPr lang="en-US" altLang="en-US" sz="2800"/>
              <a:t>zier, NURBS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Engineer’s toolset</a:t>
            </a:r>
          </a:p>
        </p:txBody>
      </p:sp>
      <p:pic>
        <p:nvPicPr>
          <p:cNvPr id="10244" name="Picture 6">
            <a:extLst>
              <a:ext uri="{FF2B5EF4-FFF2-40B4-BE49-F238E27FC236}">
                <a16:creationId xmlns:a16="http://schemas.microsoft.com/office/drawing/2014/main" id="{4B0924FD-4D6C-96DF-DBEF-63CF6C2712C3}"/>
              </a:ext>
            </a:extLst>
          </p:cNvPr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800" y="1676401"/>
            <a:ext cx="2209800" cy="1546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5" name="Picture 7">
            <a:extLst>
              <a:ext uri="{FF2B5EF4-FFF2-40B4-BE49-F238E27FC236}">
                <a16:creationId xmlns:a16="http://schemas.microsoft.com/office/drawing/2014/main" id="{3CDCCE6C-5842-4EE0-DE6E-2A214A865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1447801"/>
            <a:ext cx="1387475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8">
            <a:extLst>
              <a:ext uri="{FF2B5EF4-FFF2-40B4-BE49-F238E27FC236}">
                <a16:creationId xmlns:a16="http://schemas.microsoft.com/office/drawing/2014/main" id="{68FC3DCE-DFAA-8FC8-FF69-30412DD80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1" y="3276601"/>
            <a:ext cx="1782763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9">
            <a:extLst>
              <a:ext uri="{FF2B5EF4-FFF2-40B4-BE49-F238E27FC236}">
                <a16:creationId xmlns:a16="http://schemas.microsoft.com/office/drawing/2014/main" id="{EB9531D7-9937-2C5E-96D2-6DA1BFF69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038601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0">
            <a:extLst>
              <a:ext uri="{FF2B5EF4-FFF2-40B4-BE49-F238E27FC236}">
                <a16:creationId xmlns:a16="http://schemas.microsoft.com/office/drawing/2014/main" id="{7E1FB8AE-FFB1-3ACE-27F2-6669195B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648201"/>
            <a:ext cx="2057400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 Box 11">
            <a:extLst>
              <a:ext uri="{FF2B5EF4-FFF2-40B4-BE49-F238E27FC236}">
                <a16:creationId xmlns:a16="http://schemas.microsoft.com/office/drawing/2014/main" id="{9471D5D9-D468-69B7-2313-5DE54495B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6248401"/>
            <a:ext cx="6415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  <a:hlinkClick r:id="rId7"/>
              </a:rPr>
              <a:t>www.autodesk.com</a:t>
            </a:r>
            <a:r>
              <a:rPr lang="en-US" altLang="en-US" sz="2000">
                <a:solidFill>
                  <a:srgbClr val="000000"/>
                </a:solidFill>
              </a:rPr>
              <a:t>  </a:t>
            </a:r>
            <a:r>
              <a:rPr lang="en-US" altLang="en-US" sz="2000">
                <a:solidFill>
                  <a:srgbClr val="000000"/>
                </a:solidFill>
                <a:hlinkClick r:id="rId8"/>
              </a:rPr>
              <a:t>www.ptc.com</a:t>
            </a:r>
            <a:r>
              <a:rPr lang="en-US" altLang="en-US" sz="2000">
                <a:solidFill>
                  <a:srgbClr val="000000"/>
                </a:solidFill>
              </a:rPr>
              <a:t>  </a:t>
            </a:r>
            <a:r>
              <a:rPr lang="en-US" altLang="en-US" sz="2000">
                <a:solidFill>
                  <a:srgbClr val="000000"/>
                </a:solidFill>
                <a:hlinkClick r:id="rId9"/>
              </a:rPr>
              <a:t>www.dassault.com</a:t>
            </a:r>
            <a:r>
              <a:rPr lang="en-US" altLang="en-US" sz="20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02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26E1465-9652-9F0D-02E5-D0BCE7EEAC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Entertainment Modeling System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1D7D746-37C1-5F27-3946-043CB04E86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981200"/>
            <a:ext cx="4191000" cy="4114800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Combines many data creation techniques</a:t>
            </a:r>
          </a:p>
          <a:p>
            <a:pPr lvl="1" eaLnBrk="1" hangingPunct="1">
              <a:buClr>
                <a:schemeClr val="accent2"/>
              </a:buClr>
              <a:buFontTx/>
              <a:buChar char="o"/>
            </a:pPr>
            <a:r>
              <a:rPr lang="en-US" altLang="en-US" sz="2400"/>
              <a:t>polygons</a:t>
            </a:r>
          </a:p>
          <a:p>
            <a:pPr lvl="1" eaLnBrk="1" hangingPunct="1">
              <a:buClr>
                <a:schemeClr val="accent2"/>
              </a:buClr>
              <a:buFontTx/>
              <a:buChar char="o"/>
            </a:pPr>
            <a:r>
              <a:rPr lang="en-US" altLang="en-US" sz="2400"/>
              <a:t>NURBS</a:t>
            </a:r>
          </a:p>
          <a:p>
            <a:pPr lvl="1" eaLnBrk="1" hangingPunct="1">
              <a:buClr>
                <a:schemeClr val="accent2"/>
              </a:buClr>
              <a:buFontTx/>
              <a:buChar char="o"/>
            </a:pPr>
            <a:r>
              <a:rPr lang="en-US" altLang="en-US" sz="2400"/>
              <a:t>subdivision surfaces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Artist’s toolset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sz="2800"/>
              <a:t>Animation tools</a:t>
            </a:r>
          </a:p>
        </p:txBody>
      </p:sp>
      <p:sp>
        <p:nvSpPr>
          <p:cNvPr id="11268" name="Text Box 7">
            <a:extLst>
              <a:ext uri="{FF2B5EF4-FFF2-40B4-BE49-F238E27FC236}">
                <a16:creationId xmlns:a16="http://schemas.microsoft.com/office/drawing/2014/main" id="{04A7C491-C17D-EEA5-7571-94B6D141F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2209800"/>
            <a:ext cx="1931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3333CC"/>
                </a:solidFill>
                <a:latin typeface="Verdana" panose="020B0604030504040204" pitchFamily="34" charset="0"/>
              </a:rPr>
              <a:t>3ds max</a:t>
            </a:r>
          </a:p>
        </p:txBody>
      </p:sp>
      <p:pic>
        <p:nvPicPr>
          <p:cNvPr id="11269" name="Picture 9">
            <a:extLst>
              <a:ext uri="{FF2B5EF4-FFF2-40B4-BE49-F238E27FC236}">
                <a16:creationId xmlns:a16="http://schemas.microsoft.com/office/drawing/2014/main" id="{E229BED5-345D-43D3-65FE-3E46C487711A}"/>
              </a:ext>
            </a:extLst>
          </p:cNvPr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600" y="3276601"/>
            <a:ext cx="2895600" cy="1350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70" name="Picture 10">
            <a:extLst>
              <a:ext uri="{FF2B5EF4-FFF2-40B4-BE49-F238E27FC236}">
                <a16:creationId xmlns:a16="http://schemas.microsoft.com/office/drawing/2014/main" id="{FF856909-8C03-9080-7237-363EA695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1981201"/>
            <a:ext cx="178276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 Box 12">
            <a:extLst>
              <a:ext uri="{FF2B5EF4-FFF2-40B4-BE49-F238E27FC236}">
                <a16:creationId xmlns:a16="http://schemas.microsoft.com/office/drawing/2014/main" id="{13790ACE-2B41-E822-5E61-CABE1663B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0" y="4648200"/>
            <a:ext cx="1257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3333CC"/>
                </a:solidFill>
                <a:latin typeface="Verdana" panose="020B0604030504040204" pitchFamily="34" charset="0"/>
              </a:rPr>
              <a:t>Maya</a:t>
            </a:r>
          </a:p>
        </p:txBody>
      </p:sp>
      <p:sp>
        <p:nvSpPr>
          <p:cNvPr id="11272" name="Text Box 13">
            <a:extLst>
              <a:ext uri="{FF2B5EF4-FFF2-40B4-BE49-F238E27FC236}">
                <a16:creationId xmlns:a16="http://schemas.microsoft.com/office/drawing/2014/main" id="{0C282D2A-E045-F7C9-B3BA-FF3719F20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6" y="6129338"/>
            <a:ext cx="496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  <a:hlinkClick r:id="rId4"/>
              </a:rPr>
              <a:t>www.discreet.com</a:t>
            </a:r>
            <a:r>
              <a:rPr lang="en-US" altLang="en-US" sz="2400">
                <a:solidFill>
                  <a:srgbClr val="000000"/>
                </a:solidFill>
              </a:rPr>
              <a:t>  </a:t>
            </a:r>
            <a:r>
              <a:rPr lang="en-US" altLang="en-US" sz="2400">
                <a:solidFill>
                  <a:srgbClr val="000000"/>
                </a:solidFill>
                <a:hlinkClick r:id="rId5"/>
              </a:rPr>
              <a:t>www.alias.com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4817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B1073F2-745D-12E2-B891-3573FB4ACD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Digitizing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9659BD-711B-D3CF-B1FF-26CDE8FE60F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Scanners:</a:t>
            </a:r>
            <a:br>
              <a:rPr lang="en-US" altLang="en-US" sz="2800"/>
            </a:br>
            <a:r>
              <a:rPr lang="en-US" altLang="en-US" sz="2800"/>
              <a:t>non-tactile (laser)</a:t>
            </a:r>
          </a:p>
          <a:p>
            <a:pPr eaLnBrk="1" hangingPunct="1">
              <a:buFontTx/>
              <a:buNone/>
            </a:pPr>
            <a:r>
              <a:rPr lang="en-US" altLang="en-US" sz="2800"/>
              <a:t>	tactile</a:t>
            </a:r>
            <a:br>
              <a:rPr lang="en-US" altLang="en-US" sz="2800"/>
            </a:b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Part of process called </a:t>
            </a:r>
            <a:r>
              <a:rPr lang="en-US" altLang="en-US" sz="2800" i="1"/>
              <a:t>reverse engineering</a:t>
            </a:r>
          </a:p>
        </p:txBody>
      </p:sp>
      <p:pic>
        <p:nvPicPr>
          <p:cNvPr id="12292" name="Picture 6">
            <a:extLst>
              <a:ext uri="{FF2B5EF4-FFF2-40B4-BE49-F238E27FC236}">
                <a16:creationId xmlns:a16="http://schemas.microsoft.com/office/drawing/2014/main" id="{E70539B4-D2D4-1151-EEF9-6C3829B85A72}"/>
              </a:ext>
            </a:extLst>
          </p:cNvPr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600" y="1676400"/>
            <a:ext cx="3810000" cy="23828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3" name="Text Box 7">
            <a:extLst>
              <a:ext uri="{FF2B5EF4-FFF2-40B4-BE49-F238E27FC236}">
                <a16:creationId xmlns:a16="http://schemas.microsoft.com/office/drawing/2014/main" id="{D8CF5225-5B56-00A2-CDF4-C04074FD5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4" y="6248400"/>
            <a:ext cx="5146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  <a:hlinkClick r:id="rId3"/>
              </a:rPr>
              <a:t>www.cyberware.com</a:t>
            </a:r>
            <a:r>
              <a:rPr lang="en-US" altLang="en-US" sz="2400">
                <a:solidFill>
                  <a:srgbClr val="000000"/>
                </a:solidFill>
              </a:rPr>
              <a:t>  </a:t>
            </a:r>
            <a:r>
              <a:rPr lang="en-US" altLang="en-US" sz="2000">
                <a:solidFill>
                  <a:srgbClr val="000000"/>
                </a:solidFill>
                <a:hlinkClick r:id="rId4"/>
              </a:rPr>
              <a:t>www.immersion.com</a:t>
            </a:r>
            <a:r>
              <a:rPr lang="en-US" altLang="en-US" sz="200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2294" name="Picture 8">
            <a:extLst>
              <a:ext uri="{FF2B5EF4-FFF2-40B4-BE49-F238E27FC236}">
                <a16:creationId xmlns:a16="http://schemas.microsoft.com/office/drawing/2014/main" id="{28328854-3DC5-739A-2EBB-D63955E7A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14800"/>
            <a:ext cx="33528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085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A27CD77-DAB7-0CF7-B4FA-CE434651BE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Reverse Engineering Process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97A3A99-5D66-4090-D487-506543C2D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95600" y="1981200"/>
            <a:ext cx="48006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Scan and Triangulate </a:t>
            </a:r>
          </a:p>
          <a:p>
            <a:pPr eaLnBrk="1" hangingPunct="1">
              <a:buFontTx/>
              <a:buNone/>
            </a:pPr>
            <a:r>
              <a:rPr lang="en-US" altLang="en-US"/>
              <a:t>Registration of data</a:t>
            </a:r>
          </a:p>
          <a:p>
            <a:pPr eaLnBrk="1" hangingPunct="1">
              <a:buFontTx/>
              <a:buNone/>
            </a:pPr>
            <a:r>
              <a:rPr lang="en-US" altLang="en-US"/>
              <a:t>Clean-up data </a:t>
            </a:r>
          </a:p>
          <a:p>
            <a:pPr eaLnBrk="1" hangingPunct="1">
              <a:buFontTx/>
              <a:buNone/>
            </a:pPr>
            <a:r>
              <a:rPr lang="en-US" altLang="en-US"/>
              <a:t>Decimate</a:t>
            </a:r>
          </a:p>
          <a:p>
            <a:pPr eaLnBrk="1" hangingPunct="1">
              <a:buFontTx/>
              <a:buNone/>
            </a:pPr>
            <a:r>
              <a:rPr lang="en-US" altLang="en-US"/>
              <a:t>Modeling system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  <p:sp>
        <p:nvSpPr>
          <p:cNvPr id="13316" name="AutoShape 5">
            <a:extLst>
              <a:ext uri="{FF2B5EF4-FFF2-40B4-BE49-F238E27FC236}">
                <a16:creationId xmlns:a16="http://schemas.microsoft.com/office/drawing/2014/main" id="{06056FF5-8B27-3E9A-029B-2F51703CE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1" y="2133600"/>
            <a:ext cx="485775" cy="3200400"/>
          </a:xfrm>
          <a:prstGeom prst="downArrow">
            <a:avLst>
              <a:gd name="adj1" fmla="val 50000"/>
              <a:gd name="adj2" fmla="val 1647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3317" name="Text Box 6">
            <a:extLst>
              <a:ext uri="{FF2B5EF4-FFF2-40B4-BE49-F238E27FC236}">
                <a16:creationId xmlns:a16="http://schemas.microsoft.com/office/drawing/2014/main" id="{84121EF3-B127-CDBC-C289-974B1715F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0676" y="3276600"/>
            <a:ext cx="2297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400">
                <a:solidFill>
                  <a:srgbClr val="000000"/>
                </a:solidFill>
              </a:rPr>
              <a:t>archival data</a:t>
            </a:r>
          </a:p>
        </p:txBody>
      </p:sp>
    </p:spTree>
    <p:extLst>
      <p:ext uri="{BB962C8B-B14F-4D97-AF65-F5344CB8AC3E}">
        <p14:creationId xmlns:p14="http://schemas.microsoft.com/office/powerpoint/2010/main" val="1627139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0BE0AD-6D03-9354-F893-67A17AE6C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A156F91-7EEA-5ECC-3B44-D267A7486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1600200" cy="6096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/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5D8578D9-502B-691F-B39A-48509BD72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33600"/>
            <a:ext cx="200818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7">
            <a:extLst>
              <a:ext uri="{FF2B5EF4-FFF2-40B4-BE49-F238E27FC236}">
                <a16:creationId xmlns:a16="http://schemas.microsoft.com/office/drawing/2014/main" id="{4522E263-7D5D-74A9-C1A9-5CA4890F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52800"/>
            <a:ext cx="162083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8">
            <a:extLst>
              <a:ext uri="{FF2B5EF4-FFF2-40B4-BE49-F238E27FC236}">
                <a16:creationId xmlns:a16="http://schemas.microsoft.com/office/drawing/2014/main" id="{38A68D41-B7CC-745A-36DC-D1FF3F07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352800"/>
            <a:ext cx="16192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9">
            <a:extLst>
              <a:ext uri="{FF2B5EF4-FFF2-40B4-BE49-F238E27FC236}">
                <a16:creationId xmlns:a16="http://schemas.microsoft.com/office/drawing/2014/main" id="{7993ECC1-9B42-FFDF-DEA7-D53B87C4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457201"/>
            <a:ext cx="389572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ext Box 10">
            <a:extLst>
              <a:ext uri="{FF2B5EF4-FFF2-40B4-BE49-F238E27FC236}">
                <a16:creationId xmlns:a16="http://schemas.microsoft.com/office/drawing/2014/main" id="{ED6309AB-03F0-4E32-44A1-12459BDE7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6248400"/>
            <a:ext cx="2627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  <a:hlinkClick r:id="rId6"/>
              </a:rPr>
              <a:t>www.immersion.com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13875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9407817-7345-6564-01DF-311A0F549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9895672-982B-59EF-9C0D-E1C4B8A29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4191000" cy="1752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Reverse Engineering</a:t>
            </a:r>
          </a:p>
          <a:p>
            <a:pPr eaLnBrk="1" hangingPunct="1">
              <a:buFontTx/>
              <a:buNone/>
            </a:pPr>
            <a:r>
              <a:rPr lang="en-US" altLang="en-US" sz="2800"/>
              <a:t>becoming an artist’s tool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118EAB16-746B-5784-3A90-2845A7D2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304800"/>
            <a:ext cx="2500313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>
            <a:extLst>
              <a:ext uri="{FF2B5EF4-FFF2-40B4-BE49-F238E27FC236}">
                <a16:creationId xmlns:a16="http://schemas.microsoft.com/office/drawing/2014/main" id="{8443C96B-C5E7-2C0D-3B0B-FF688FD85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648201"/>
            <a:ext cx="5173596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PRISM @ ASU</a:t>
            </a:r>
            <a:br>
              <a:rPr lang="en-US" altLang="en-US" sz="2400">
                <a:solidFill>
                  <a:srgbClr val="000000"/>
                </a:solidFill>
              </a:rPr>
            </a:br>
            <a:r>
              <a:rPr lang="en-US" altLang="en-US" sz="2000">
                <a:solidFill>
                  <a:srgbClr val="000000"/>
                </a:solidFill>
              </a:rPr>
              <a:t>Partnership for Research in Spatial Modeling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Art Dept. -- Dan Collins</a:t>
            </a: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EE764033-A12C-1536-CE1F-E267D9266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1" y="6461126"/>
            <a:ext cx="2570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  <a:hlinkClick r:id="rId3"/>
              </a:rPr>
              <a:t>http://prism.asu.edu</a:t>
            </a:r>
            <a:r>
              <a:rPr lang="en-US" altLang="en-US" sz="20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1486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94542BA-C475-271E-A306-F8377BE819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Pixar Case Study: Characters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B259A0A-0F90-EB84-9BFA-9F363BAF3E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7772400" cy="137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Character development: reverse engineering</a:t>
            </a:r>
            <a:br>
              <a:rPr lang="en-US" altLang="en-US" sz="2800"/>
            </a:br>
            <a:r>
              <a:rPr lang="en-US" altLang="en-US" sz="2800"/>
              <a:t>clay model </a:t>
            </a:r>
            <a:r>
              <a:rPr lang="en-US" altLang="en-US" sz="2800">
                <a:sym typeface="Wingdings" panose="05000000000000000000" pitchFamily="2" charset="2"/>
              </a:rPr>
              <a:t> digitize  modeling system</a:t>
            </a:r>
            <a:endParaRPr lang="en-US" altLang="en-US" sz="2800"/>
          </a:p>
          <a:p>
            <a:pPr eaLnBrk="1" hangingPunct="1">
              <a:buFontTx/>
              <a:buNone/>
            </a:pPr>
            <a:endParaRPr lang="en-US" altLang="en-US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DAA2CC7B-250A-FF44-7F36-8A6F69AF0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52801"/>
            <a:ext cx="2857500" cy="28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9DF525E2-C174-9FAD-5245-FB1472A4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05200"/>
            <a:ext cx="234315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 Box 6">
            <a:extLst>
              <a:ext uri="{FF2B5EF4-FFF2-40B4-BE49-F238E27FC236}">
                <a16:creationId xmlns:a16="http://schemas.microsoft.com/office/drawing/2014/main" id="{BB2E49BB-E4D7-720A-3DA6-8786D0EAC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1" y="6400800"/>
            <a:ext cx="4227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</a:rPr>
              <a:t>From </a:t>
            </a:r>
            <a:r>
              <a:rPr lang="en-US" altLang="en-US" sz="2000" i="1">
                <a:solidFill>
                  <a:srgbClr val="000000"/>
                </a:solidFill>
              </a:rPr>
              <a:t>Geri’s game</a:t>
            </a:r>
            <a:r>
              <a:rPr lang="en-US" altLang="en-US" sz="2000">
                <a:solidFill>
                  <a:srgbClr val="000000"/>
                </a:solidFill>
              </a:rPr>
              <a:t>   </a:t>
            </a:r>
            <a:r>
              <a:rPr lang="en-US" altLang="en-US" sz="2000">
                <a:solidFill>
                  <a:srgbClr val="000000"/>
                </a:solidFill>
                <a:hlinkClick r:id="rId4"/>
              </a:rPr>
              <a:t>www.pixar.com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493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03984CC-EDAD-FC42-F7E0-AEB4369A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AA2CDAD-DE38-7281-2DCA-2A42B580E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41910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Tactile digitizing:</a:t>
            </a:r>
          </a:p>
          <a:p>
            <a:pPr eaLnBrk="1" hangingPunct="1">
              <a:buFontTx/>
              <a:buNone/>
            </a:pPr>
            <a:r>
              <a:rPr lang="en-US" altLang="en-US" sz="2800"/>
              <a:t>Labor intensive</a:t>
            </a:r>
          </a:p>
          <a:p>
            <a:pPr eaLnBrk="1" hangingPunct="1">
              <a:buFontTx/>
              <a:buNone/>
            </a:pPr>
            <a:r>
              <a:rPr lang="en-US" altLang="en-US" sz="2800" i="1"/>
              <a:t>but</a:t>
            </a:r>
          </a:p>
          <a:p>
            <a:pPr eaLnBrk="1" hangingPunct="1">
              <a:buFontTx/>
              <a:buNone/>
            </a:pPr>
            <a:r>
              <a:rPr lang="en-US" altLang="en-US" sz="2800"/>
              <a:t>Can make transition</a:t>
            </a:r>
          </a:p>
          <a:p>
            <a:pPr eaLnBrk="1" hangingPunct="1">
              <a:buFontTx/>
              <a:buNone/>
            </a:pPr>
            <a:r>
              <a:rPr lang="en-US" altLang="en-US" sz="2800"/>
              <a:t>to modeling system</a:t>
            </a:r>
          </a:p>
          <a:p>
            <a:pPr eaLnBrk="1" hangingPunct="1">
              <a:buFontTx/>
              <a:buNone/>
            </a:pPr>
            <a:r>
              <a:rPr lang="en-US" altLang="en-US" sz="2800"/>
              <a:t>easier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CA393B5A-D819-E587-B9AB-051E503C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00200"/>
            <a:ext cx="33131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6796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E910F2C-BEDF-1132-9C3A-8316BEF58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Pixar Case Study: Modeling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D636295-44C9-D8B3-F7A4-BCDB7244C0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4724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In-house modeling tools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’95 Toy Story</a:t>
            </a:r>
            <a:br>
              <a:rPr lang="en-US" altLang="en-US" sz="2400"/>
            </a:br>
            <a:r>
              <a:rPr lang="en-US" altLang="en-US" sz="2000">
                <a:sym typeface="Wingdings" panose="05000000000000000000" pitchFamily="2" charset="2"/>
              </a:rPr>
              <a:t>parametric surfaces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>
              <a:sym typeface="Wingdings" panose="05000000000000000000" pitchFamily="2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sym typeface="Wingdings" panose="05000000000000000000" pitchFamily="2" charset="2"/>
              </a:rPr>
              <a:t>’97 Geri’s Game</a:t>
            </a:r>
            <a:br>
              <a:rPr lang="en-US" altLang="en-US" sz="2400">
                <a:sym typeface="Wingdings" panose="05000000000000000000" pitchFamily="2" charset="2"/>
              </a:rPr>
            </a:br>
            <a:r>
              <a:rPr lang="en-US" altLang="en-US" sz="2000">
                <a:sym typeface="Wingdings" panose="05000000000000000000" pitchFamily="2" charset="2"/>
              </a:rPr>
              <a:t>subdivision surfaces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>
              <a:sym typeface="Wingdings" panose="05000000000000000000" pitchFamily="2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sym typeface="Wingdings" panose="05000000000000000000" pitchFamily="2" charset="2"/>
              </a:rPr>
              <a:t>’98 A Bug’s Life</a:t>
            </a:r>
            <a:br>
              <a:rPr lang="en-US" altLang="en-US" sz="2400">
                <a:sym typeface="Wingdings" panose="05000000000000000000" pitchFamily="2" charset="2"/>
              </a:rPr>
            </a:br>
            <a:r>
              <a:rPr lang="en-US" altLang="en-US" sz="2000">
                <a:sym typeface="Wingdings" panose="05000000000000000000" pitchFamily="2" charset="2"/>
              </a:rPr>
              <a:t>subdivision surfaces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...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638D9BE9-E082-75A9-9E3C-4AA965A33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1" y="2971801"/>
            <a:ext cx="2671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  <a:sym typeface="Wingdings" panose="05000000000000000000" pitchFamily="2" charset="2"/>
              </a:rPr>
              <a:t>Found animation tools</a:t>
            </a:r>
            <a:br>
              <a:rPr lang="en-US" altLang="en-US" sz="2000">
                <a:solidFill>
                  <a:srgbClr val="000000"/>
                </a:solidFill>
                <a:sym typeface="Wingdings" panose="05000000000000000000" pitchFamily="2" charset="2"/>
              </a:rPr>
            </a:br>
            <a:r>
              <a:rPr lang="en-US" altLang="en-US" sz="2000">
                <a:solidFill>
                  <a:srgbClr val="000000"/>
                </a:solidFill>
                <a:sym typeface="Wingdings" panose="05000000000000000000" pitchFamily="2" charset="2"/>
              </a:rPr>
              <a:t> difficult to create</a:t>
            </a: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E80B3967-E89C-8102-DE4C-179C1913B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962401"/>
            <a:ext cx="26797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</a:rPr>
              <a:t>Experimented with </a:t>
            </a:r>
            <a:br>
              <a:rPr lang="en-US" altLang="en-US" sz="2000">
                <a:solidFill>
                  <a:srgbClr val="000000"/>
                </a:solidFill>
              </a:rPr>
            </a:br>
            <a:r>
              <a:rPr lang="en-US" altLang="en-US" sz="2000">
                <a:solidFill>
                  <a:srgbClr val="000000"/>
                </a:solidFill>
              </a:rPr>
              <a:t>subdivision surfaces</a:t>
            </a:r>
            <a:br>
              <a:rPr lang="en-US" altLang="en-US" sz="2000">
                <a:solidFill>
                  <a:srgbClr val="000000"/>
                </a:solidFill>
              </a:rPr>
            </a:br>
            <a:r>
              <a:rPr lang="en-US" altLang="en-US" sz="2000">
                <a:solidFill>
                  <a:srgbClr val="000000"/>
                </a:solidFill>
              </a:rPr>
              <a:t>on this short film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rgbClr val="000000"/>
                </a:solidFill>
              </a:rPr>
              <a:t>Major hurdle: textures</a:t>
            </a:r>
          </a:p>
        </p:txBody>
      </p:sp>
      <p:sp>
        <p:nvSpPr>
          <p:cNvPr id="18438" name="AutoShape 6">
            <a:extLst>
              <a:ext uri="{FF2B5EF4-FFF2-40B4-BE49-F238E27FC236}">
                <a16:creationId xmlns:a16="http://schemas.microsoft.com/office/drawing/2014/main" id="{2126B239-BBE8-6CC8-26CB-3957B7FB7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1" y="3048001"/>
            <a:ext cx="976313" cy="485775"/>
          </a:xfrm>
          <a:custGeom>
            <a:avLst/>
            <a:gdLst>
              <a:gd name="T0" fmla="*/ 1495963956 w 21600"/>
              <a:gd name="T1" fmla="*/ 0 h 21600"/>
              <a:gd name="T2" fmla="*/ 0 w 21600"/>
              <a:gd name="T3" fmla="*/ 122848224 h 21600"/>
              <a:gd name="T4" fmla="*/ 1495963956 w 21600"/>
              <a:gd name="T5" fmla="*/ 245695932 h 21600"/>
              <a:gd name="T6" fmla="*/ 1994617900 w 21600"/>
              <a:gd name="T7" fmla="*/ 122848224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39" name="AutoShape 7">
            <a:extLst>
              <a:ext uri="{FF2B5EF4-FFF2-40B4-BE49-F238E27FC236}">
                <a16:creationId xmlns:a16="http://schemas.microsoft.com/office/drawing/2014/main" id="{8FBCBA25-5196-B923-2938-B0844614A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1" y="4038601"/>
            <a:ext cx="976313" cy="485775"/>
          </a:xfrm>
          <a:custGeom>
            <a:avLst/>
            <a:gdLst>
              <a:gd name="T0" fmla="*/ 1495963956 w 21600"/>
              <a:gd name="T1" fmla="*/ 0 h 21600"/>
              <a:gd name="T2" fmla="*/ 0 w 21600"/>
              <a:gd name="T3" fmla="*/ 122848224 h 21600"/>
              <a:gd name="T4" fmla="*/ 1495963956 w 21600"/>
              <a:gd name="T5" fmla="*/ 245695932 h 21600"/>
              <a:gd name="T6" fmla="*/ 1994617900 w 21600"/>
              <a:gd name="T7" fmla="*/ 122848224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BBAF6989-70AE-DA76-8541-D61C198DB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239" y="5976938"/>
            <a:ext cx="75961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Parametric surfaces used at Pacific Data/now Dreamworks (Antz, Shrek) </a:t>
            </a:r>
          </a:p>
        </p:txBody>
      </p:sp>
    </p:spTree>
    <p:extLst>
      <p:ext uri="{BB962C8B-B14F-4D97-AF65-F5344CB8AC3E}">
        <p14:creationId xmlns:p14="http://schemas.microsoft.com/office/powerpoint/2010/main" val="371022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9AAB98F-4B35-43BB-9F95-8090B8F4CE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476249"/>
            <a:ext cx="10364451" cy="1596177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CG Lighting Models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F67A19C-2011-4958-96A4-13E302CFA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3774" y="1981200"/>
            <a:ext cx="6096626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Local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Single interaction of light &amp; objects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i="1" dirty="0">
                <a:ea typeface="ＭＳ Ｐゴシック" panose="020B0600070205080204" pitchFamily="34" charset="-128"/>
              </a:rPr>
              <a:t>Phong illumination model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Global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Multiple interaction of light &amp; objects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raytracing or radiosity</a:t>
            </a:r>
          </a:p>
        </p:txBody>
      </p:sp>
      <p:pic>
        <p:nvPicPr>
          <p:cNvPr id="29700" name="Picture 4" descr="C:\My Documents\dch\teaching\cse470\Fall2003\Class Notes\figures\rad_room_45.gif">
            <a:extLst>
              <a:ext uri="{FF2B5EF4-FFF2-40B4-BE49-F238E27FC236}">
                <a16:creationId xmlns:a16="http://schemas.microsoft.com/office/drawing/2014/main" id="{FD5A1E39-F143-4740-8D3C-5A420431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4037014"/>
            <a:ext cx="2925763" cy="234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6" descr="C:\My Documents\dch\teaching\cse470\Fall2003\Class Notes\figures\phong-shaded-room.gif">
            <a:extLst>
              <a:ext uri="{FF2B5EF4-FFF2-40B4-BE49-F238E27FC236}">
                <a16:creationId xmlns:a16="http://schemas.microsoft.com/office/drawing/2014/main" id="{C3BB69FF-EC5E-4855-B7A1-A4340F4F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291" y="2020886"/>
            <a:ext cx="2133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8A2584-5CAF-4C65-988B-53E0B9D27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68D0EF46-58D7-4182-8A85-5EAECC8CFCE5}" type="slidenum">
              <a:rPr lang="es-ES" altLang="en-US" smtClean="0"/>
              <a:pPr lvl="1">
                <a:defRPr/>
              </a:pPr>
              <a:t>8</a:t>
            </a:fld>
            <a:endParaRPr lang="es-ES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41187D5-3B9F-33C4-3A1C-DBB01FE89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3D Models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97F1629-965B-1621-E147-4E10EF0EC7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Models sold &amp; free</a:t>
            </a:r>
          </a:p>
          <a:p>
            <a:pPr eaLnBrk="1" hangingPunct="1">
              <a:buFontTx/>
              <a:buNone/>
            </a:pPr>
            <a:r>
              <a:rPr lang="en-US" altLang="en-US" sz="2800"/>
              <a:t>	</a:t>
            </a:r>
            <a:r>
              <a:rPr lang="en-US" altLang="en-US" sz="2800">
                <a:hlinkClick r:id="rId2"/>
              </a:rPr>
              <a:t>www.turbosquid.com</a:t>
            </a: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	</a:t>
            </a:r>
            <a:r>
              <a:rPr lang="en-US" altLang="en-US" sz="2800">
                <a:hlinkClick r:id="rId3"/>
              </a:rPr>
              <a:t>www.3dcafe.com</a:t>
            </a:r>
            <a:r>
              <a:rPr lang="en-US" altLang="en-US"/>
              <a:t> 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 sz="2800"/>
              <a:t>Many file formats available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Just about any object</a:t>
            </a:r>
          </a:p>
        </p:txBody>
      </p:sp>
    </p:spTree>
    <p:extLst>
      <p:ext uri="{BB962C8B-B14F-4D97-AF65-F5344CB8AC3E}">
        <p14:creationId xmlns:p14="http://schemas.microsoft.com/office/powerpoint/2010/main" val="569467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583EB54-3B8B-AA3A-1A38-F61E686AD64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Cel Shading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19A9293-B27D-315A-9DC2-DEB92E7B5D3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Jason McCollum</a:t>
            </a:r>
          </a:p>
        </p:txBody>
      </p:sp>
    </p:spTree>
    <p:extLst>
      <p:ext uri="{BB962C8B-B14F-4D97-AF65-F5344CB8AC3E}">
        <p14:creationId xmlns:p14="http://schemas.microsoft.com/office/powerpoint/2010/main" val="14522891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486AA23-FA8B-2602-882D-EB6D5DB52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4668BD3-FADF-B74A-D938-FEFBF0F9B4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Nonphotorealistic Rendering (NPR)</a:t>
            </a:r>
          </a:p>
          <a:p>
            <a:pPr eaLnBrk="1" hangingPunct="1"/>
            <a:r>
              <a:rPr lang="en-US" altLang="en-US"/>
              <a:t>Cel-shading Concepts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E5AFD26-CC95-F569-EA92-2433DECC1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497264"/>
            <a:ext cx="5943600" cy="336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068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F5C8773-5076-E51F-601B-F7E7BE3C76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Why NPR?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2EEA343-BDC2-1C01-A7F4-60FC15BB903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altLang="en-US" sz="2800"/>
              <a:t>Expression</a:t>
            </a:r>
          </a:p>
          <a:p>
            <a:pPr marL="533400" indent="-533400" eaLnBrk="1" hangingPunct="1"/>
            <a:r>
              <a:rPr lang="en-US" altLang="en-US" sz="2800"/>
              <a:t>Communication</a:t>
            </a:r>
          </a:p>
          <a:p>
            <a:pPr marL="914400" lvl="1" indent="-457200" eaLnBrk="1" hangingPunct="1"/>
            <a:r>
              <a:rPr lang="en-US" altLang="en-US" sz="2400"/>
              <a:t>Emotion</a:t>
            </a:r>
          </a:p>
          <a:p>
            <a:pPr marL="914400" lvl="1" indent="-457200" eaLnBrk="1" hangingPunct="1"/>
            <a:r>
              <a:rPr lang="en-US" altLang="en-US" sz="2400"/>
              <a:t>Mood</a:t>
            </a:r>
          </a:p>
          <a:p>
            <a:pPr marL="533400" indent="-533400" eaLnBrk="1" hangingPunct="1"/>
            <a:r>
              <a:rPr lang="en-US" altLang="en-US" sz="2800"/>
              <a:t>Flexibility</a:t>
            </a:r>
          </a:p>
          <a:p>
            <a:pPr marL="914400" lvl="1" indent="-457200" eaLnBrk="1" hangingPunct="1"/>
            <a:r>
              <a:rPr lang="en-US" altLang="en-US" sz="2400"/>
              <a:t>Change styles simply by changing rendering method.</a:t>
            </a:r>
          </a:p>
          <a:p>
            <a:pPr marL="533400" indent="-533400" eaLnBrk="1" hangingPunct="1"/>
            <a:endParaRPr lang="en-US" altLang="en-US" sz="2800"/>
          </a:p>
          <a:p>
            <a:pPr marL="533400" indent="-533400" eaLnBrk="1" hangingPunct="1"/>
            <a:endParaRPr lang="en-US" altLang="en-US" sz="280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662A05C-0923-257E-9E94-79A97F105257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600" y="1905000"/>
            <a:ext cx="2971800" cy="1951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5" name="Picture 6">
            <a:extLst>
              <a:ext uri="{FF2B5EF4-FFF2-40B4-BE49-F238E27FC236}">
                <a16:creationId xmlns:a16="http://schemas.microsoft.com/office/drawing/2014/main" id="{3F36096F-845E-4D92-9F86-36D9D72A81DC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600" y="4114800"/>
            <a:ext cx="3005138" cy="1866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6" name="Text Box 8">
            <a:extLst>
              <a:ext uri="{FF2B5EF4-FFF2-40B4-BE49-F238E27FC236}">
                <a16:creationId xmlns:a16="http://schemas.microsoft.com/office/drawing/2014/main" id="{28AD365F-F116-D904-67B2-44F3AA24D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019800"/>
            <a:ext cx="7772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</a:rPr>
              <a:t>Image source: NYU Media Research LAB, http://mrl.nyu.edu/projects/npr/painterly/</a:t>
            </a:r>
          </a:p>
        </p:txBody>
      </p:sp>
      <p:sp>
        <p:nvSpPr>
          <p:cNvPr id="5127" name="Text Box 9">
            <a:extLst>
              <a:ext uri="{FF2B5EF4-FFF2-40B4-BE49-F238E27FC236}">
                <a16:creationId xmlns:a16="http://schemas.microsoft.com/office/drawing/2014/main" id="{4DE6A84C-2B73-2A06-F717-18CF36278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600200"/>
            <a:ext cx="304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Original:</a:t>
            </a:r>
          </a:p>
        </p:txBody>
      </p:sp>
      <p:sp>
        <p:nvSpPr>
          <p:cNvPr id="5128" name="Text Box 10">
            <a:extLst>
              <a:ext uri="{FF2B5EF4-FFF2-40B4-BE49-F238E27FC236}">
                <a16:creationId xmlns:a16="http://schemas.microsoft.com/office/drawing/2014/main" id="{887D116F-6008-DDAA-54E4-22C2F4E1A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810000"/>
            <a:ext cx="304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NPR:</a:t>
            </a:r>
          </a:p>
        </p:txBody>
      </p:sp>
    </p:spTree>
    <p:extLst>
      <p:ext uri="{BB962C8B-B14F-4D97-AF65-F5344CB8AC3E}">
        <p14:creationId xmlns:p14="http://schemas.microsoft.com/office/powerpoint/2010/main" val="10877724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F697A40-751D-D9CF-2031-B169D11D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</a:t>
            </a:r>
          </a:p>
        </p:txBody>
      </p:sp>
      <p:sp>
        <p:nvSpPr>
          <p:cNvPr id="6147" name="Text Box 8">
            <a:extLst>
              <a:ext uri="{FF2B5EF4-FFF2-40B4-BE49-F238E27FC236}">
                <a16:creationId xmlns:a16="http://schemas.microsoft.com/office/drawing/2014/main" id="{9AD14173-902D-77AE-7241-5FB059579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24001"/>
            <a:ext cx="7391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148" name="Picture 13">
            <a:extLst>
              <a:ext uri="{FF2B5EF4-FFF2-40B4-BE49-F238E27FC236}">
                <a16:creationId xmlns:a16="http://schemas.microsoft.com/office/drawing/2014/main" id="{DD6EB18E-2E49-64FA-A824-FF2C8DF5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44450"/>
            <a:ext cx="5727700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14">
            <a:extLst>
              <a:ext uri="{FF2B5EF4-FFF2-40B4-BE49-F238E27FC236}">
                <a16:creationId xmlns:a16="http://schemas.microsoft.com/office/drawing/2014/main" id="{E59D721A-3F88-3FBB-98A2-9BCDDA5A6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2484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000000"/>
                </a:solidFill>
              </a:rPr>
              <a:t>Image source:</a:t>
            </a:r>
            <a:br>
              <a:rPr lang="en-US" altLang="en-US" sz="1200">
                <a:solidFill>
                  <a:srgbClr val="000000"/>
                </a:solidFill>
              </a:rPr>
            </a:br>
            <a:r>
              <a:rPr lang="en-US" altLang="en-US" sz="1200">
                <a:solidFill>
                  <a:srgbClr val="000000"/>
                </a:solidFill>
              </a:rPr>
              <a:t> [Strothotte T., Schlechtweg, S. 2002] </a:t>
            </a:r>
          </a:p>
        </p:txBody>
      </p:sp>
      <p:sp>
        <p:nvSpPr>
          <p:cNvPr id="6150" name="Text Box 15">
            <a:extLst>
              <a:ext uri="{FF2B5EF4-FFF2-40B4-BE49-F238E27FC236}">
                <a16:creationId xmlns:a16="http://schemas.microsoft.com/office/drawing/2014/main" id="{35E230B8-91EC-C055-1B84-EA68D7037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676401"/>
            <a:ext cx="2590800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rgbClr val="000000"/>
                </a:solidFill>
              </a:rPr>
              <a:t> Each rendering has a different “feel”.</a:t>
            </a: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rgbClr val="000000"/>
                </a:solidFill>
              </a:rPr>
              <a:t> Bottom 2 images would most likely be presented to customer as concept art.</a:t>
            </a: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rgbClr val="000000"/>
                </a:solidFill>
              </a:rPr>
              <a:t> Top 2 images would most likely be presented to a customer as the final design.</a:t>
            </a: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566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9E028D1-19D9-69FB-C5C9-E610CA7A32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Cel Shading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51676CF-F256-CABD-ED28-EB510A60C6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Also called Cartoon Shading, or Hard Shading.</a:t>
            </a:r>
          </a:p>
          <a:p>
            <a:pPr eaLnBrk="1" hangingPunct="1"/>
            <a:r>
              <a:rPr lang="en-US" altLang="en-US"/>
              <a:t>Named after the process of inking and coloring cels (clear plastic sheets) in hand-drawn animation.</a:t>
            </a:r>
          </a:p>
          <a:p>
            <a:pPr eaLnBrk="1" hangingPunct="1"/>
            <a:r>
              <a:rPr lang="en-US" altLang="en-US"/>
              <a:t>3D objects look like a 2D cartoon.</a:t>
            </a:r>
          </a:p>
          <a:p>
            <a:pPr eaLnBrk="1" hangingPunct="1"/>
            <a:r>
              <a:rPr lang="en-US" altLang="en-US"/>
              <a:t>Two steps: Shading, Outline Drawing</a:t>
            </a:r>
          </a:p>
        </p:txBody>
      </p:sp>
    </p:spTree>
    <p:extLst>
      <p:ext uri="{BB962C8B-B14F-4D97-AF65-F5344CB8AC3E}">
        <p14:creationId xmlns:p14="http://schemas.microsoft.com/office/powerpoint/2010/main" val="3024944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7051812-9EFC-5508-EAC5-ECA1BE708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Cel-Shading Example</a:t>
            </a:r>
          </a:p>
        </p:txBody>
      </p:sp>
      <p:sp>
        <p:nvSpPr>
          <p:cNvPr id="8195" name="Text Box 6">
            <a:extLst>
              <a:ext uri="{FF2B5EF4-FFF2-40B4-BE49-F238E27FC236}">
                <a16:creationId xmlns:a16="http://schemas.microsoft.com/office/drawing/2014/main" id="{F4271FD5-580E-9694-9F04-55CEB8A0A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943600"/>
            <a:ext cx="7543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</a:rPr>
              <a:t>Image source: Intel Corporation, http://www.intel.com/labs/media/3dsoftware/nonphoto.htm</a:t>
            </a:r>
          </a:p>
        </p:txBody>
      </p:sp>
      <p:pic>
        <p:nvPicPr>
          <p:cNvPr id="8196" name="Picture 9">
            <a:extLst>
              <a:ext uri="{FF2B5EF4-FFF2-40B4-BE49-F238E27FC236}">
                <a16:creationId xmlns:a16="http://schemas.microsoft.com/office/drawing/2014/main" id="{A1076E9D-629C-7B7E-C9BE-66951CBFE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66888"/>
            <a:ext cx="4953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9427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39E3F4-49BA-FC51-9D4D-9A06798C03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Shading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AEFCF50-A107-E220-D53D-F40603CD2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0"/>
            <a:ext cx="8229600" cy="1219200"/>
          </a:xfrm>
        </p:spPr>
        <p:txBody>
          <a:bodyPr/>
          <a:lstStyle/>
          <a:p>
            <a:pPr eaLnBrk="1" hangingPunct="1"/>
            <a:r>
              <a:rPr lang="en-US" altLang="en-US"/>
              <a:t>1D Textures – a 1</a:t>
            </a:r>
            <a:r>
              <a:rPr lang="en-US" altLang="en-US" sz="2000"/>
              <a:t>x</a:t>
            </a:r>
            <a:r>
              <a:rPr lang="en-US" altLang="en-US" i="1"/>
              <a:t>n</a:t>
            </a:r>
            <a:r>
              <a:rPr lang="en-US" altLang="en-US"/>
              <a:t> texture.</a:t>
            </a:r>
          </a:p>
        </p:txBody>
      </p:sp>
      <p:sp>
        <p:nvSpPr>
          <p:cNvPr id="9220" name="AutoShape 4">
            <a:extLst>
              <a:ext uri="{FF2B5EF4-FFF2-40B4-BE49-F238E27FC236}">
                <a16:creationId xmlns:a16="http://schemas.microsoft.com/office/drawing/2014/main" id="{23C7995D-DCAF-8468-8CDF-DF6AEABE0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124200"/>
            <a:ext cx="6400800" cy="457200"/>
          </a:xfrm>
          <a:prstGeom prst="flowChartProcess">
            <a:avLst/>
          </a:prstGeom>
          <a:gradFill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21" name="Line 6">
            <a:extLst>
              <a:ext uri="{FF2B5EF4-FFF2-40B4-BE49-F238E27FC236}">
                <a16:creationId xmlns:a16="http://schemas.microsoft.com/office/drawing/2014/main" id="{2792CA3B-B5AF-3A15-B487-8C6A648074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3581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2" name="Line 7">
            <a:extLst>
              <a:ext uri="{FF2B5EF4-FFF2-40B4-BE49-F238E27FC236}">
                <a16:creationId xmlns:a16="http://schemas.microsoft.com/office/drawing/2014/main" id="{C28CE230-C915-ADC3-5E25-9F13359CCB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20200" y="3581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3" name="Line 8">
            <a:extLst>
              <a:ext uri="{FF2B5EF4-FFF2-40B4-BE49-F238E27FC236}">
                <a16:creationId xmlns:a16="http://schemas.microsoft.com/office/drawing/2014/main" id="{A2B9CEC8-7F88-4D09-080D-31B06074DC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3581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4" name="Text Box 14">
            <a:extLst>
              <a:ext uri="{FF2B5EF4-FFF2-40B4-BE49-F238E27FC236}">
                <a16:creationId xmlns:a16="http://schemas.microsoft.com/office/drawing/2014/main" id="{351C8FA0-0430-34E3-6E3C-5BB27118B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962401"/>
            <a:ext cx="7696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25" name="Text Box 15">
            <a:extLst>
              <a:ext uri="{FF2B5EF4-FFF2-40B4-BE49-F238E27FC236}">
                <a16:creationId xmlns:a16="http://schemas.microsoft.com/office/drawing/2014/main" id="{10463738-082F-6745-27ED-9838EA11A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886201"/>
            <a:ext cx="640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26" name="Text Box 16">
            <a:extLst>
              <a:ext uri="{FF2B5EF4-FFF2-40B4-BE49-F238E27FC236}">
                <a16:creationId xmlns:a16="http://schemas.microsoft.com/office/drawing/2014/main" id="{D7A346F0-92E8-055F-4340-7CDC37489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657601"/>
            <a:ext cx="1371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Texture Coordinate:</a:t>
            </a:r>
          </a:p>
        </p:txBody>
      </p:sp>
      <p:sp>
        <p:nvSpPr>
          <p:cNvPr id="9227" name="Text Box 17">
            <a:extLst>
              <a:ext uri="{FF2B5EF4-FFF2-40B4-BE49-F238E27FC236}">
                <a16:creationId xmlns:a16="http://schemas.microsoft.com/office/drawing/2014/main" id="{F63194D1-75FF-2F67-ACFC-A868E3788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886201"/>
            <a:ext cx="723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0                                               0.5                                               1</a:t>
            </a:r>
          </a:p>
        </p:txBody>
      </p:sp>
      <p:sp>
        <p:nvSpPr>
          <p:cNvPr id="9228" name="Rectangle 18">
            <a:extLst>
              <a:ext uri="{FF2B5EF4-FFF2-40B4-BE49-F238E27FC236}">
                <a16:creationId xmlns:a16="http://schemas.microsoft.com/office/drawing/2014/main" id="{385DB60A-75D2-4D4D-2816-CE3813D3D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3434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Aft>
                <a:spcPct val="0"/>
              </a:spcAft>
              <a:buClr>
                <a:srgbClr val="00007D"/>
              </a:buClr>
            </a:pPr>
            <a:r>
              <a:rPr lang="en-US" altLang="en-US">
                <a:solidFill>
                  <a:srgbClr val="000000"/>
                </a:solidFill>
              </a:rPr>
              <a:t>Consider this texture:</a:t>
            </a:r>
          </a:p>
        </p:txBody>
      </p:sp>
      <p:sp>
        <p:nvSpPr>
          <p:cNvPr id="9229" name="AutoShape 19">
            <a:extLst>
              <a:ext uri="{FF2B5EF4-FFF2-40B4-BE49-F238E27FC236}">
                <a16:creationId xmlns:a16="http://schemas.microsoft.com/office/drawing/2014/main" id="{B76F62DE-8C3D-E290-FBA9-ADBB6BC27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953000"/>
            <a:ext cx="3200400" cy="457200"/>
          </a:xfrm>
          <a:prstGeom prst="flowChartProcess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30" name="Line 20">
            <a:extLst>
              <a:ext uri="{FF2B5EF4-FFF2-40B4-BE49-F238E27FC236}">
                <a16:creationId xmlns:a16="http://schemas.microsoft.com/office/drawing/2014/main" id="{0EBB5892-E50E-28BB-0C07-EE8846C6F4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31" name="Line 21">
            <a:extLst>
              <a:ext uri="{FF2B5EF4-FFF2-40B4-BE49-F238E27FC236}">
                <a16:creationId xmlns:a16="http://schemas.microsoft.com/office/drawing/2014/main" id="{B38B7E4C-4982-1171-6D15-D9A822FA17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202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32" name="Line 22">
            <a:extLst>
              <a:ext uri="{FF2B5EF4-FFF2-40B4-BE49-F238E27FC236}">
                <a16:creationId xmlns:a16="http://schemas.microsoft.com/office/drawing/2014/main" id="{644C337D-6072-F91F-5A80-320358D4D8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33" name="Text Box 23">
            <a:extLst>
              <a:ext uri="{FF2B5EF4-FFF2-40B4-BE49-F238E27FC236}">
                <a16:creationId xmlns:a16="http://schemas.microsoft.com/office/drawing/2014/main" id="{0EDB374B-A358-BEE1-75C2-9CFD633BF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791201"/>
            <a:ext cx="7696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34" name="Text Box 24">
            <a:extLst>
              <a:ext uri="{FF2B5EF4-FFF2-40B4-BE49-F238E27FC236}">
                <a16:creationId xmlns:a16="http://schemas.microsoft.com/office/drawing/2014/main" id="{B7C6EB26-8CD0-3F0A-D7A4-4EA635A06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715001"/>
            <a:ext cx="640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35" name="Text Box 25">
            <a:extLst>
              <a:ext uri="{FF2B5EF4-FFF2-40B4-BE49-F238E27FC236}">
                <a16:creationId xmlns:a16="http://schemas.microsoft.com/office/drawing/2014/main" id="{5AA102A2-2B52-8C44-11FF-3F631DD1C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486401"/>
            <a:ext cx="1371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Texture Coordinate:</a:t>
            </a:r>
          </a:p>
        </p:txBody>
      </p:sp>
      <p:sp>
        <p:nvSpPr>
          <p:cNvPr id="9236" name="Text Box 26">
            <a:extLst>
              <a:ext uri="{FF2B5EF4-FFF2-40B4-BE49-F238E27FC236}">
                <a16:creationId xmlns:a16="http://schemas.microsoft.com/office/drawing/2014/main" id="{A12CC1ED-D28F-E8A6-1E90-84FEB36AE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715001"/>
            <a:ext cx="723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0                                               0.5                                               1</a:t>
            </a:r>
          </a:p>
        </p:txBody>
      </p:sp>
      <p:sp>
        <p:nvSpPr>
          <p:cNvPr id="9237" name="AutoShape 27">
            <a:extLst>
              <a:ext uri="{FF2B5EF4-FFF2-40B4-BE49-F238E27FC236}">
                <a16:creationId xmlns:a16="http://schemas.microsoft.com/office/drawing/2014/main" id="{90043BC5-263D-22D4-40D9-6004D4919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953000"/>
            <a:ext cx="3200400" cy="457200"/>
          </a:xfrm>
          <a:prstGeom prst="flowChartProcess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38" name="AutoShape 28">
            <a:extLst>
              <a:ext uri="{FF2B5EF4-FFF2-40B4-BE49-F238E27FC236}">
                <a16:creationId xmlns:a16="http://schemas.microsoft.com/office/drawing/2014/main" id="{B978424D-2DBB-7E74-0F0B-CB46ECF66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953000"/>
            <a:ext cx="6400800" cy="4572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36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6C6FB13-5995-F76A-9941-1ED5CD48D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Choosing Texture Coordinate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7B627167-4A42-8759-DD83-B3374B6A56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0"/>
            <a:ext cx="82296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Use light equation to pick a texture coordinate.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Recall the lighting model: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/>
              <a:t>    </a:t>
            </a:r>
            <a:endParaRPr lang="en-US" altLang="en-US" sz="2400"/>
          </a:p>
        </p:txBody>
      </p:sp>
      <p:grpSp>
        <p:nvGrpSpPr>
          <p:cNvPr id="10244" name="Group 50">
            <a:extLst>
              <a:ext uri="{FF2B5EF4-FFF2-40B4-BE49-F238E27FC236}">
                <a16:creationId xmlns:a16="http://schemas.microsoft.com/office/drawing/2014/main" id="{56DD18AC-19E5-09D7-F95D-61B6E42B7092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953000"/>
            <a:ext cx="1828800" cy="457200"/>
            <a:chOff x="2016" y="2976"/>
            <a:chExt cx="1152" cy="288"/>
          </a:xfrm>
        </p:grpSpPr>
        <p:sp>
          <p:nvSpPr>
            <p:cNvPr id="10256" name="Line 10">
              <a:extLst>
                <a:ext uri="{FF2B5EF4-FFF2-40B4-BE49-F238E27FC236}">
                  <a16:creationId xmlns:a16="http://schemas.microsoft.com/office/drawing/2014/main" id="{4ACDBC89-2250-145E-EA19-AA2E85752C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976"/>
              <a:ext cx="28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7" name="Line 11">
              <a:extLst>
                <a:ext uri="{FF2B5EF4-FFF2-40B4-BE49-F238E27FC236}">
                  <a16:creationId xmlns:a16="http://schemas.microsoft.com/office/drawing/2014/main" id="{4EE5F86A-153D-FB99-E7A5-3AC9B2028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976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8" name="Line 12">
              <a:extLst>
                <a:ext uri="{FF2B5EF4-FFF2-40B4-BE49-F238E27FC236}">
                  <a16:creationId xmlns:a16="http://schemas.microsoft.com/office/drawing/2014/main" id="{8C2432A9-06F9-D377-F8C2-7ADC1FE0F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976"/>
              <a:ext cx="28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245" name="Line 13">
            <a:extLst>
              <a:ext uri="{FF2B5EF4-FFF2-40B4-BE49-F238E27FC236}">
                <a16:creationId xmlns:a16="http://schemas.microsoft.com/office/drawing/2014/main" id="{B333728D-5A88-0158-9BA8-29D3A93B83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4191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6" name="Text Box 25">
            <a:extLst>
              <a:ext uri="{FF2B5EF4-FFF2-40B4-BE49-F238E27FC236}">
                <a16:creationId xmlns:a16="http://schemas.microsoft.com/office/drawing/2014/main" id="{B88E3D87-541E-67E6-FAA9-5C005C71C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038601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0247" name="Line 30">
            <a:extLst>
              <a:ext uri="{FF2B5EF4-FFF2-40B4-BE49-F238E27FC236}">
                <a16:creationId xmlns:a16="http://schemas.microsoft.com/office/drawing/2014/main" id="{488DC6DD-0589-9A25-34FA-4D1AA4934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4267200"/>
            <a:ext cx="1295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8" name="Text Box 31">
            <a:extLst>
              <a:ext uri="{FF2B5EF4-FFF2-40B4-BE49-F238E27FC236}">
                <a16:creationId xmlns:a16="http://schemas.microsoft.com/office/drawing/2014/main" id="{4765CBB2-6715-89BC-D28B-E0E77EB5B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038601"/>
            <a:ext cx="22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0249" name="Freeform 32">
            <a:extLst>
              <a:ext uri="{FF2B5EF4-FFF2-40B4-BE49-F238E27FC236}">
                <a16:creationId xmlns:a16="http://schemas.microsoft.com/office/drawing/2014/main" id="{442CCC9F-912A-1E2A-5734-0739FAC1D6CE}"/>
              </a:ext>
            </a:extLst>
          </p:cNvPr>
          <p:cNvSpPr>
            <a:spLocks/>
          </p:cNvSpPr>
          <p:nvPr/>
        </p:nvSpPr>
        <p:spPr bwMode="auto">
          <a:xfrm>
            <a:off x="5867400" y="4813301"/>
            <a:ext cx="139700" cy="74613"/>
          </a:xfrm>
          <a:custGeom>
            <a:avLst/>
            <a:gdLst>
              <a:gd name="T0" fmla="*/ 0 w 136"/>
              <a:gd name="T1" fmla="*/ 74613 h 88"/>
              <a:gd name="T2" fmla="*/ 139700 w 136"/>
              <a:gd name="T3" fmla="*/ 0 h 8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36" h="88">
                <a:moveTo>
                  <a:pt x="0" y="88"/>
                </a:moveTo>
                <a:cubicBezTo>
                  <a:pt x="18" y="35"/>
                  <a:pt x="83" y="0"/>
                  <a:pt x="13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50" name="Text Box 33">
            <a:extLst>
              <a:ext uri="{FF2B5EF4-FFF2-40B4-BE49-F238E27FC236}">
                <a16:creationId xmlns:a16="http://schemas.microsoft.com/office/drawing/2014/main" id="{1CF0EFA5-7946-23DD-76A9-02CB9020D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572001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l-GR" altLang="en-US">
                <a:solidFill>
                  <a:srgbClr val="000000"/>
                </a:solidFill>
              </a:rPr>
              <a:t>θ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51" name="Line 37">
            <a:extLst>
              <a:ext uri="{FF2B5EF4-FFF2-40B4-BE49-F238E27FC236}">
                <a16:creationId xmlns:a16="http://schemas.microsoft.com/office/drawing/2014/main" id="{68D038C1-38D2-58F4-6EC2-67DD81DE33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327660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52" name="Line 38">
            <a:extLst>
              <a:ext uri="{FF2B5EF4-FFF2-40B4-BE49-F238E27FC236}">
                <a16:creationId xmlns:a16="http://schemas.microsoft.com/office/drawing/2014/main" id="{E4E91A4F-F97C-F684-2ADA-F80A6C06C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3800" y="3276600"/>
            <a:ext cx="152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53" name="Freeform 42">
            <a:extLst>
              <a:ext uri="{FF2B5EF4-FFF2-40B4-BE49-F238E27FC236}">
                <a16:creationId xmlns:a16="http://schemas.microsoft.com/office/drawing/2014/main" id="{0B485E44-3241-B852-2885-AFF370CC1843}"/>
              </a:ext>
            </a:extLst>
          </p:cNvPr>
          <p:cNvSpPr>
            <a:spLocks/>
          </p:cNvSpPr>
          <p:nvPr/>
        </p:nvSpPr>
        <p:spPr bwMode="auto">
          <a:xfrm>
            <a:off x="7467601" y="3352800"/>
            <a:ext cx="131763" cy="160338"/>
          </a:xfrm>
          <a:custGeom>
            <a:avLst/>
            <a:gdLst>
              <a:gd name="T0" fmla="*/ 20638 w 83"/>
              <a:gd name="T1" fmla="*/ 0 h 101"/>
              <a:gd name="T2" fmla="*/ 41275 w 83"/>
              <a:gd name="T3" fmla="*/ 117475 h 101"/>
              <a:gd name="T4" fmla="*/ 131763 w 83"/>
              <a:gd name="T5" fmla="*/ 157163 h 10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3" h="101">
                <a:moveTo>
                  <a:pt x="13" y="0"/>
                </a:moveTo>
                <a:cubicBezTo>
                  <a:pt x="8" y="28"/>
                  <a:pt x="0" y="56"/>
                  <a:pt x="26" y="74"/>
                </a:cubicBezTo>
                <a:cubicBezTo>
                  <a:pt x="35" y="101"/>
                  <a:pt x="59" y="99"/>
                  <a:pt x="83" y="99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54" name="Text Box 45">
            <a:extLst>
              <a:ext uri="{FF2B5EF4-FFF2-40B4-BE49-F238E27FC236}">
                <a16:creationId xmlns:a16="http://schemas.microsoft.com/office/drawing/2014/main" id="{194888B5-186A-C79A-7191-2A0A91F99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352801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eye</a:t>
            </a:r>
          </a:p>
        </p:txBody>
      </p:sp>
      <p:sp>
        <p:nvSpPr>
          <p:cNvPr id="10255" name="Oval 46">
            <a:extLst>
              <a:ext uri="{FF2B5EF4-FFF2-40B4-BE49-F238E27FC236}">
                <a16:creationId xmlns:a16="http://schemas.microsoft.com/office/drawing/2014/main" id="{9EEA8B80-78A5-A9D8-7EE7-DC3F0DA6C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962400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0436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280AD57-2730-7B29-126C-8D3B56CE9D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Choosing Texture Coordinate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426517E-D778-E220-0096-6C96034C50B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0"/>
            <a:ext cx="8534400" cy="1524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br>
              <a:rPr lang="en-US" altLang="en-US" sz="2800"/>
            </a:br>
            <a:r>
              <a:rPr lang="en-US" altLang="en-US" sz="2800"/>
              <a:t>   </a:t>
            </a:r>
            <a:br>
              <a:rPr lang="en-US" altLang="en-US" sz="2800"/>
            </a:br>
            <a:r>
              <a:rPr lang="en-US" altLang="en-US" sz="2800"/>
              <a:t> </a:t>
            </a:r>
            <a:r>
              <a:rPr lang="en-US" altLang="en-US" sz="2400"/>
              <a:t>LIGHT                        COS</a:t>
            </a:r>
            <a:r>
              <a:rPr lang="el-GR" altLang="en-US" sz="2400">
                <a:cs typeface="Arial" panose="020B0604020202020204" pitchFamily="34" charset="0"/>
              </a:rPr>
              <a:t>θ</a:t>
            </a:r>
            <a:r>
              <a:rPr lang="en-US" altLang="en-US" sz="2400"/>
              <a:t>                           TEXTURE</a:t>
            </a:r>
          </a:p>
        </p:txBody>
      </p:sp>
      <p:grpSp>
        <p:nvGrpSpPr>
          <p:cNvPr id="11268" name="Group 50">
            <a:extLst>
              <a:ext uri="{FF2B5EF4-FFF2-40B4-BE49-F238E27FC236}">
                <a16:creationId xmlns:a16="http://schemas.microsoft.com/office/drawing/2014/main" id="{91485820-4954-57C9-2A32-B35995FB76A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3429000"/>
            <a:ext cx="1828800" cy="1371600"/>
            <a:chOff x="432" y="2160"/>
            <a:chExt cx="1152" cy="864"/>
          </a:xfrm>
        </p:grpSpPr>
        <p:sp>
          <p:nvSpPr>
            <p:cNvPr id="11310" name="Line 4">
              <a:extLst>
                <a:ext uri="{FF2B5EF4-FFF2-40B4-BE49-F238E27FC236}">
                  <a16:creationId xmlns:a16="http://schemas.microsoft.com/office/drawing/2014/main" id="{21815613-A285-021E-57EF-21B63C8967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273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11" name="Line 5">
              <a:extLst>
                <a:ext uri="{FF2B5EF4-FFF2-40B4-BE49-F238E27FC236}">
                  <a16:creationId xmlns:a16="http://schemas.microsoft.com/office/drawing/2014/main" id="{5A8AA1F8-6F6D-F3DA-DCFC-A8F152D9CB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73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12" name="Line 6">
              <a:extLst>
                <a:ext uri="{FF2B5EF4-FFF2-40B4-BE49-F238E27FC236}">
                  <a16:creationId xmlns:a16="http://schemas.microsoft.com/office/drawing/2014/main" id="{3F07DF33-FB2B-1857-C982-32DC09DA86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73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13" name="Line 7">
              <a:extLst>
                <a:ext uri="{FF2B5EF4-FFF2-40B4-BE49-F238E27FC236}">
                  <a16:creationId xmlns:a16="http://schemas.microsoft.com/office/drawing/2014/main" id="{9C7D322C-5294-1036-35F7-960990C923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25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14" name="Text Box 12">
              <a:extLst>
                <a:ext uri="{FF2B5EF4-FFF2-40B4-BE49-F238E27FC236}">
                  <a16:creationId xmlns:a16="http://schemas.microsoft.com/office/drawing/2014/main" id="{9897B851-E404-877C-18DB-07DF935034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2160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n</a:t>
              </a:r>
            </a:p>
          </p:txBody>
        </p:sp>
      </p:grpSp>
      <p:grpSp>
        <p:nvGrpSpPr>
          <p:cNvPr id="11269" name="Group 53">
            <a:extLst>
              <a:ext uri="{FF2B5EF4-FFF2-40B4-BE49-F238E27FC236}">
                <a16:creationId xmlns:a16="http://schemas.microsoft.com/office/drawing/2014/main" id="{6AA246B4-AFAE-ED25-E019-7BF14230393B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3429000"/>
            <a:ext cx="2971800" cy="838200"/>
            <a:chOff x="3792" y="2160"/>
            <a:chExt cx="1872" cy="528"/>
          </a:xfrm>
        </p:grpSpPr>
        <p:sp>
          <p:nvSpPr>
            <p:cNvPr id="11307" name="Rectangle 10">
              <a:extLst>
                <a:ext uri="{FF2B5EF4-FFF2-40B4-BE49-F238E27FC236}">
                  <a16:creationId xmlns:a16="http://schemas.microsoft.com/office/drawing/2014/main" id="{EDFADB3D-B642-DF82-1200-4C5F3ED80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864" cy="288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1308" name="Text Box 11">
              <a:extLst>
                <a:ext uri="{FF2B5EF4-FFF2-40B4-BE49-F238E27FC236}">
                  <a16:creationId xmlns:a16="http://schemas.microsoft.com/office/drawing/2014/main" id="{AFB36D27-57B1-C0D7-AAC8-726D17C4D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2160"/>
              <a:ext cx="18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</a:rPr>
                <a:t> 0                  .5                 1</a:t>
              </a:r>
            </a:p>
          </p:txBody>
        </p:sp>
        <p:sp>
          <p:nvSpPr>
            <p:cNvPr id="11309" name="Rectangle 18">
              <a:extLst>
                <a:ext uri="{FF2B5EF4-FFF2-40B4-BE49-F238E27FC236}">
                  <a16:creationId xmlns:a16="http://schemas.microsoft.com/office/drawing/2014/main" id="{56674D1C-8B5B-AEE9-0484-5D03D71DA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400"/>
              <a:ext cx="864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7472" name="Group 64">
            <a:extLst>
              <a:ext uri="{FF2B5EF4-FFF2-40B4-BE49-F238E27FC236}">
                <a16:creationId xmlns:a16="http://schemas.microsoft.com/office/drawing/2014/main" id="{B20B4E39-8A24-F4B1-9CF8-ABB9C0EEF7C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038600"/>
            <a:ext cx="5715000" cy="1447800"/>
            <a:chOff x="288" y="2544"/>
            <a:chExt cx="3600" cy="912"/>
          </a:xfrm>
        </p:grpSpPr>
        <p:grpSp>
          <p:nvGrpSpPr>
            <p:cNvPr id="11302" name="Group 63">
              <a:extLst>
                <a:ext uri="{FF2B5EF4-FFF2-40B4-BE49-F238E27FC236}">
                  <a16:creationId xmlns:a16="http://schemas.microsoft.com/office/drawing/2014/main" id="{E2E1DC23-3843-675E-AF0F-10E8F92E1C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2544"/>
              <a:ext cx="720" cy="231"/>
              <a:chOff x="288" y="2544"/>
              <a:chExt cx="720" cy="231"/>
            </a:xfrm>
          </p:grpSpPr>
          <p:sp>
            <p:nvSpPr>
              <p:cNvPr id="11305" name="Line 14">
                <a:extLst>
                  <a:ext uri="{FF2B5EF4-FFF2-40B4-BE49-F238E27FC236}">
                    <a16:creationId xmlns:a16="http://schemas.microsoft.com/office/drawing/2014/main" id="{8208B010-09D5-C4D3-A93F-DDBDECCE9C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736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306" name="Text Box 15">
                <a:extLst>
                  <a:ext uri="{FF2B5EF4-FFF2-40B4-BE49-F238E27FC236}">
                    <a16:creationId xmlns:a16="http://schemas.microsoft.com/office/drawing/2014/main" id="{C9EE87B7-6CA8-2277-AC14-E8CA5C0893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2544"/>
                <a:ext cx="1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b="1">
                    <a:solidFill>
                      <a:srgbClr val="000000"/>
                    </a:solidFill>
                  </a:rPr>
                  <a:t>l</a:t>
                </a:r>
              </a:p>
            </p:txBody>
          </p:sp>
        </p:grpSp>
        <p:sp>
          <p:nvSpPr>
            <p:cNvPr id="11303" name="Line 19">
              <a:extLst>
                <a:ext uri="{FF2B5EF4-FFF2-40B4-BE49-F238E27FC236}">
                  <a16:creationId xmlns:a16="http://schemas.microsoft.com/office/drawing/2014/main" id="{E8F4F452-78DD-850A-039A-652EE3687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04" name="Line 20">
              <a:extLst>
                <a:ext uri="{FF2B5EF4-FFF2-40B4-BE49-F238E27FC236}">
                  <a16:creationId xmlns:a16="http://schemas.microsoft.com/office/drawing/2014/main" id="{E8FAA48A-0851-435E-99FA-51DBF1D0B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8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271" name="Line 8">
            <a:extLst>
              <a:ext uri="{FF2B5EF4-FFF2-40B4-BE49-F238E27FC236}">
                <a16:creationId xmlns:a16="http://schemas.microsoft.com/office/drawing/2014/main" id="{018CD359-1DEA-02A0-F9C4-8F5490F5B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3276600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272" name="Line 9">
            <a:extLst>
              <a:ext uri="{FF2B5EF4-FFF2-40B4-BE49-F238E27FC236}">
                <a16:creationId xmlns:a16="http://schemas.microsoft.com/office/drawing/2014/main" id="{1D2EAD08-C0D2-89B5-2153-B11336409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4876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273" name="Text Box 21">
            <a:extLst>
              <a:ext uri="{FF2B5EF4-FFF2-40B4-BE49-F238E27FC236}">
                <a16:creationId xmlns:a16="http://schemas.microsoft.com/office/drawing/2014/main" id="{1D3416C9-D7B5-A712-2B01-CB7B98910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276601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1274" name="Text Box 22">
            <a:extLst>
              <a:ext uri="{FF2B5EF4-FFF2-40B4-BE49-F238E27FC236}">
                <a16:creationId xmlns:a16="http://schemas.microsoft.com/office/drawing/2014/main" id="{0E813155-7F32-C131-7AAB-97A6BB14C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572001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275" name="Text Box 23">
            <a:extLst>
              <a:ext uri="{FF2B5EF4-FFF2-40B4-BE49-F238E27FC236}">
                <a16:creationId xmlns:a16="http://schemas.microsoft.com/office/drawing/2014/main" id="{6F27F343-815A-D86D-E0A5-B3BFBEBE1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800601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0</a:t>
            </a: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˚</a:t>
            </a:r>
          </a:p>
        </p:txBody>
      </p:sp>
      <p:sp>
        <p:nvSpPr>
          <p:cNvPr id="11276" name="Text Box 24">
            <a:extLst>
              <a:ext uri="{FF2B5EF4-FFF2-40B4-BE49-F238E27FC236}">
                <a16:creationId xmlns:a16="http://schemas.microsoft.com/office/drawing/2014/main" id="{0EAA8EA5-01D3-E583-79C2-6779D93FA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800601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90</a:t>
            </a: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˚</a:t>
            </a:r>
          </a:p>
        </p:txBody>
      </p:sp>
      <p:sp>
        <p:nvSpPr>
          <p:cNvPr id="11277" name="Freeform 40">
            <a:extLst>
              <a:ext uri="{FF2B5EF4-FFF2-40B4-BE49-F238E27FC236}">
                <a16:creationId xmlns:a16="http://schemas.microsoft.com/office/drawing/2014/main" id="{D74F1138-3296-93D9-BE29-0BC081FDB846}"/>
              </a:ext>
            </a:extLst>
          </p:cNvPr>
          <p:cNvSpPr>
            <a:spLocks/>
          </p:cNvSpPr>
          <p:nvPr/>
        </p:nvSpPr>
        <p:spPr bwMode="auto">
          <a:xfrm>
            <a:off x="5194300" y="3581401"/>
            <a:ext cx="1104900" cy="1311275"/>
          </a:xfrm>
          <a:custGeom>
            <a:avLst/>
            <a:gdLst>
              <a:gd name="T0" fmla="*/ 0 w 802"/>
              <a:gd name="T1" fmla="*/ 0 h 1024"/>
              <a:gd name="T2" fmla="*/ 231450 w 802"/>
              <a:gd name="T3" fmla="*/ 71710 h 1024"/>
              <a:gd name="T4" fmla="*/ 272781 w 802"/>
              <a:gd name="T5" fmla="*/ 98602 h 1024"/>
              <a:gd name="T6" fmla="*/ 330643 w 802"/>
              <a:gd name="T7" fmla="*/ 143421 h 1024"/>
              <a:gd name="T8" fmla="*/ 411927 w 802"/>
              <a:gd name="T9" fmla="*/ 227936 h 1024"/>
              <a:gd name="T10" fmla="*/ 462901 w 802"/>
              <a:gd name="T11" fmla="*/ 286841 h 1024"/>
              <a:gd name="T12" fmla="*/ 537296 w 802"/>
              <a:gd name="T13" fmla="*/ 402090 h 1024"/>
              <a:gd name="T14" fmla="*/ 619956 w 802"/>
              <a:gd name="T15" fmla="*/ 522461 h 1024"/>
              <a:gd name="T16" fmla="*/ 669553 w 802"/>
              <a:gd name="T17" fmla="*/ 605696 h 1024"/>
              <a:gd name="T18" fmla="*/ 792166 w 802"/>
              <a:gd name="T19" fmla="*/ 777289 h 1024"/>
              <a:gd name="T20" fmla="*/ 888604 w 802"/>
              <a:gd name="T21" fmla="*/ 937357 h 1024"/>
              <a:gd name="T22" fmla="*/ 936823 w 802"/>
              <a:gd name="T23" fmla="*/ 1034678 h 1024"/>
              <a:gd name="T24" fmla="*/ 980909 w 802"/>
              <a:gd name="T25" fmla="*/ 1096144 h 1024"/>
              <a:gd name="T26" fmla="*/ 1024995 w 802"/>
              <a:gd name="T27" fmla="*/ 1188343 h 1024"/>
              <a:gd name="T28" fmla="*/ 1047037 w 802"/>
              <a:gd name="T29" fmla="*/ 1219076 h 1024"/>
              <a:gd name="T30" fmla="*/ 1069080 w 802"/>
              <a:gd name="T31" fmla="*/ 1280542 h 1024"/>
              <a:gd name="T32" fmla="*/ 1102145 w 802"/>
              <a:gd name="T33" fmla="*/ 1301031 h 1024"/>
              <a:gd name="T34" fmla="*/ 1102145 w 802"/>
              <a:gd name="T35" fmla="*/ 1311275 h 10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802" h="1024">
                <a:moveTo>
                  <a:pt x="0" y="0"/>
                </a:moveTo>
                <a:cubicBezTo>
                  <a:pt x="71" y="6"/>
                  <a:pt x="117" y="5"/>
                  <a:pt x="168" y="56"/>
                </a:cubicBezTo>
                <a:cubicBezTo>
                  <a:pt x="176" y="64"/>
                  <a:pt x="189" y="70"/>
                  <a:pt x="198" y="77"/>
                </a:cubicBezTo>
                <a:cubicBezTo>
                  <a:pt x="213" y="89"/>
                  <a:pt x="240" y="112"/>
                  <a:pt x="240" y="112"/>
                </a:cubicBezTo>
                <a:cubicBezTo>
                  <a:pt x="256" y="136"/>
                  <a:pt x="283" y="154"/>
                  <a:pt x="299" y="178"/>
                </a:cubicBezTo>
                <a:cubicBezTo>
                  <a:pt x="311" y="195"/>
                  <a:pt x="323" y="208"/>
                  <a:pt x="336" y="224"/>
                </a:cubicBezTo>
                <a:cubicBezTo>
                  <a:pt x="372" y="270"/>
                  <a:pt x="358" y="266"/>
                  <a:pt x="390" y="314"/>
                </a:cubicBezTo>
                <a:cubicBezTo>
                  <a:pt x="397" y="324"/>
                  <a:pt x="442" y="399"/>
                  <a:pt x="450" y="408"/>
                </a:cubicBezTo>
                <a:cubicBezTo>
                  <a:pt x="466" y="427"/>
                  <a:pt x="469" y="456"/>
                  <a:pt x="486" y="473"/>
                </a:cubicBezTo>
                <a:cubicBezTo>
                  <a:pt x="505" y="529"/>
                  <a:pt x="534" y="547"/>
                  <a:pt x="575" y="607"/>
                </a:cubicBezTo>
                <a:cubicBezTo>
                  <a:pt x="606" y="667"/>
                  <a:pt x="613" y="685"/>
                  <a:pt x="645" y="732"/>
                </a:cubicBezTo>
                <a:cubicBezTo>
                  <a:pt x="667" y="771"/>
                  <a:pt x="676" y="796"/>
                  <a:pt x="680" y="808"/>
                </a:cubicBezTo>
                <a:cubicBezTo>
                  <a:pt x="686" y="826"/>
                  <a:pt x="706" y="838"/>
                  <a:pt x="712" y="856"/>
                </a:cubicBezTo>
                <a:cubicBezTo>
                  <a:pt x="720" y="881"/>
                  <a:pt x="732" y="905"/>
                  <a:pt x="744" y="928"/>
                </a:cubicBezTo>
                <a:cubicBezTo>
                  <a:pt x="748" y="937"/>
                  <a:pt x="756" y="943"/>
                  <a:pt x="760" y="952"/>
                </a:cubicBezTo>
                <a:cubicBezTo>
                  <a:pt x="767" y="967"/>
                  <a:pt x="771" y="984"/>
                  <a:pt x="776" y="1000"/>
                </a:cubicBezTo>
                <a:cubicBezTo>
                  <a:pt x="779" y="1009"/>
                  <a:pt x="793" y="1009"/>
                  <a:pt x="800" y="1016"/>
                </a:cubicBezTo>
                <a:cubicBezTo>
                  <a:pt x="802" y="1018"/>
                  <a:pt x="800" y="1021"/>
                  <a:pt x="800" y="10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7473" name="Group 65">
            <a:extLst>
              <a:ext uri="{FF2B5EF4-FFF2-40B4-BE49-F238E27FC236}">
                <a16:creationId xmlns:a16="http://schemas.microsoft.com/office/drawing/2014/main" id="{68097438-D41B-DF9F-E1E4-EC88381CC8EC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505200"/>
            <a:ext cx="6477000" cy="1981200"/>
            <a:chOff x="336" y="2208"/>
            <a:chExt cx="4080" cy="1248"/>
          </a:xfrm>
        </p:grpSpPr>
        <p:sp>
          <p:nvSpPr>
            <p:cNvPr id="11297" name="Line 44">
              <a:extLst>
                <a:ext uri="{FF2B5EF4-FFF2-40B4-BE49-F238E27FC236}">
                  <a16:creationId xmlns:a16="http://schemas.microsoft.com/office/drawing/2014/main" id="{F6725F08-5046-00B2-9437-8B4F08B489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98" name="Line 48">
              <a:extLst>
                <a:ext uri="{FF2B5EF4-FFF2-40B4-BE49-F238E27FC236}">
                  <a16:creationId xmlns:a16="http://schemas.microsoft.com/office/drawing/2014/main" id="{72B80ED4-91C3-CCDC-0C7D-80465187FD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6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299" name="Group 62">
              <a:extLst>
                <a:ext uri="{FF2B5EF4-FFF2-40B4-BE49-F238E27FC236}">
                  <a16:creationId xmlns:a16="http://schemas.microsoft.com/office/drawing/2014/main" id="{1984E289-7079-639C-D8D2-6945E413E2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208"/>
              <a:ext cx="719" cy="350"/>
              <a:chOff x="336" y="2208"/>
              <a:chExt cx="719" cy="350"/>
            </a:xfrm>
          </p:grpSpPr>
          <p:sp>
            <p:nvSpPr>
              <p:cNvPr id="11300" name="Line 26">
                <a:extLst>
                  <a:ext uri="{FF2B5EF4-FFF2-40B4-BE49-F238E27FC236}">
                    <a16:creationId xmlns:a16="http://schemas.microsoft.com/office/drawing/2014/main" id="{B1B55CDC-0C0A-A35A-D55E-0FF66B24CA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338" y="2557"/>
                <a:ext cx="717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301" name="Text Box 54">
                <a:extLst>
                  <a:ext uri="{FF2B5EF4-FFF2-40B4-BE49-F238E27FC236}">
                    <a16:creationId xmlns:a16="http://schemas.microsoft.com/office/drawing/2014/main" id="{F2BEF238-7813-73AD-F34C-C7660B94C9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" y="2208"/>
                <a:ext cx="1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b="1">
                    <a:solidFill>
                      <a:srgbClr val="000000"/>
                    </a:solidFill>
                  </a:rPr>
                  <a:t>l</a:t>
                </a:r>
              </a:p>
            </p:txBody>
          </p:sp>
        </p:grpSp>
      </p:grpSp>
      <p:grpSp>
        <p:nvGrpSpPr>
          <p:cNvPr id="17474" name="Group 66">
            <a:extLst>
              <a:ext uri="{FF2B5EF4-FFF2-40B4-BE49-F238E27FC236}">
                <a16:creationId xmlns:a16="http://schemas.microsoft.com/office/drawing/2014/main" id="{57D460B7-2B5E-A31E-12AB-2B4EBCECF47D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3200400"/>
            <a:ext cx="6781800" cy="2286000"/>
            <a:chOff x="480" y="2016"/>
            <a:chExt cx="4272" cy="1440"/>
          </a:xfrm>
        </p:grpSpPr>
        <p:sp>
          <p:nvSpPr>
            <p:cNvPr id="11292" name="Line 43">
              <a:extLst>
                <a:ext uri="{FF2B5EF4-FFF2-40B4-BE49-F238E27FC236}">
                  <a16:creationId xmlns:a16="http://schemas.microsoft.com/office/drawing/2014/main" id="{5EE72DAD-BC74-3D5C-0E6F-82DEDB8623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93" name="Line 46">
              <a:extLst>
                <a:ext uri="{FF2B5EF4-FFF2-40B4-BE49-F238E27FC236}">
                  <a16:creationId xmlns:a16="http://schemas.microsoft.com/office/drawing/2014/main" id="{C6C00B0F-48E3-1F50-1FBB-413710D461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2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294" name="Group 61">
              <a:extLst>
                <a:ext uri="{FF2B5EF4-FFF2-40B4-BE49-F238E27FC236}">
                  <a16:creationId xmlns:a16="http://schemas.microsoft.com/office/drawing/2014/main" id="{4EF28CD3-5426-FD5A-41CC-64AF55B770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016"/>
              <a:ext cx="262" cy="833"/>
              <a:chOff x="480" y="2016"/>
              <a:chExt cx="262" cy="833"/>
            </a:xfrm>
          </p:grpSpPr>
          <p:sp>
            <p:nvSpPr>
              <p:cNvPr id="11295" name="Line 27">
                <a:extLst>
                  <a:ext uri="{FF2B5EF4-FFF2-40B4-BE49-F238E27FC236}">
                    <a16:creationId xmlns:a16="http://schemas.microsoft.com/office/drawing/2014/main" id="{5E507335-A0A1-DAFD-E7E9-4628909E5E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362" y="2468"/>
                <a:ext cx="76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96" name="Text Box 55">
                <a:extLst>
                  <a:ext uri="{FF2B5EF4-FFF2-40B4-BE49-F238E27FC236}">
                    <a16:creationId xmlns:a16="http://schemas.microsoft.com/office/drawing/2014/main" id="{A63B0D0D-77EF-D355-C488-0E93A41A82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2016"/>
                <a:ext cx="1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b="1">
                    <a:solidFill>
                      <a:srgbClr val="000000"/>
                    </a:solidFill>
                  </a:rPr>
                  <a:t>l</a:t>
                </a:r>
              </a:p>
            </p:txBody>
          </p:sp>
        </p:grpSp>
      </p:grpSp>
      <p:grpSp>
        <p:nvGrpSpPr>
          <p:cNvPr id="17475" name="Group 67">
            <a:extLst>
              <a:ext uri="{FF2B5EF4-FFF2-40B4-BE49-F238E27FC236}">
                <a16:creationId xmlns:a16="http://schemas.microsoft.com/office/drawing/2014/main" id="{7A54DD70-7423-D739-EF5A-F89AE87177C7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3048000"/>
            <a:ext cx="7086600" cy="2438400"/>
            <a:chOff x="624" y="1920"/>
            <a:chExt cx="4464" cy="1536"/>
          </a:xfrm>
        </p:grpSpPr>
        <p:sp>
          <p:nvSpPr>
            <p:cNvPr id="11287" name="Line 42">
              <a:extLst>
                <a:ext uri="{FF2B5EF4-FFF2-40B4-BE49-F238E27FC236}">
                  <a16:creationId xmlns:a16="http://schemas.microsoft.com/office/drawing/2014/main" id="{FD400C09-EF64-4449-89A3-404D62DB9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6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88" name="Line 49">
              <a:extLst>
                <a:ext uri="{FF2B5EF4-FFF2-40B4-BE49-F238E27FC236}">
                  <a16:creationId xmlns:a16="http://schemas.microsoft.com/office/drawing/2014/main" id="{D67EAD79-8BDF-7031-CD5A-7023D767BA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88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289" name="Group 60">
              <a:extLst>
                <a:ext uri="{FF2B5EF4-FFF2-40B4-BE49-F238E27FC236}">
                  <a16:creationId xmlns:a16="http://schemas.microsoft.com/office/drawing/2014/main" id="{A2F0A1AA-A785-A11F-07DD-A7BA74BC7F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1920"/>
              <a:ext cx="181" cy="854"/>
              <a:chOff x="624" y="1920"/>
              <a:chExt cx="181" cy="854"/>
            </a:xfrm>
          </p:grpSpPr>
          <p:sp>
            <p:nvSpPr>
              <p:cNvPr id="11290" name="Line 28">
                <a:extLst>
                  <a:ext uri="{FF2B5EF4-FFF2-40B4-BE49-F238E27FC236}">
                    <a16:creationId xmlns:a16="http://schemas.microsoft.com/office/drawing/2014/main" id="{BE42C983-9258-E0EA-2510-DC53B84F74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421" y="2389"/>
                <a:ext cx="768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91" name="Text Box 56">
                <a:extLst>
                  <a:ext uri="{FF2B5EF4-FFF2-40B4-BE49-F238E27FC236}">
                    <a16:creationId xmlns:a16="http://schemas.microsoft.com/office/drawing/2014/main" id="{82762792-1959-2289-8F7C-29C1045902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920"/>
                <a:ext cx="1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b="1">
                    <a:solidFill>
                      <a:srgbClr val="000000"/>
                    </a:solidFill>
                  </a:rPr>
                  <a:t>l</a:t>
                </a:r>
              </a:p>
            </p:txBody>
          </p:sp>
        </p:grpSp>
      </p:grpSp>
      <p:grpSp>
        <p:nvGrpSpPr>
          <p:cNvPr id="17476" name="Group 68">
            <a:extLst>
              <a:ext uri="{FF2B5EF4-FFF2-40B4-BE49-F238E27FC236}">
                <a16:creationId xmlns:a16="http://schemas.microsoft.com/office/drawing/2014/main" id="{68409426-895D-B26B-0038-F139CCCADC96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2971800"/>
            <a:ext cx="7315200" cy="2514600"/>
            <a:chOff x="1008" y="1872"/>
            <a:chExt cx="4608" cy="1584"/>
          </a:xfrm>
        </p:grpSpPr>
        <p:sp>
          <p:nvSpPr>
            <p:cNvPr id="11282" name="Line 47">
              <a:extLst>
                <a:ext uri="{FF2B5EF4-FFF2-40B4-BE49-F238E27FC236}">
                  <a16:creationId xmlns:a16="http://schemas.microsoft.com/office/drawing/2014/main" id="{D3C5809C-D3B2-6812-4DC2-FC1278A82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16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83" name="Line 52">
              <a:extLst>
                <a:ext uri="{FF2B5EF4-FFF2-40B4-BE49-F238E27FC236}">
                  <a16:creationId xmlns:a16="http://schemas.microsoft.com/office/drawing/2014/main" id="{EB17E824-4235-9502-C507-E8FF5217F2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284" name="Group 59">
              <a:extLst>
                <a:ext uri="{FF2B5EF4-FFF2-40B4-BE49-F238E27FC236}">
                  <a16:creationId xmlns:a16="http://schemas.microsoft.com/office/drawing/2014/main" id="{D538F4FD-D941-2FDD-0D81-B70C4E09C4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72"/>
              <a:ext cx="144" cy="864"/>
              <a:chOff x="1008" y="1872"/>
              <a:chExt cx="144" cy="864"/>
            </a:xfrm>
          </p:grpSpPr>
          <p:sp>
            <p:nvSpPr>
              <p:cNvPr id="11285" name="Line 57">
                <a:extLst>
                  <a:ext uri="{FF2B5EF4-FFF2-40B4-BE49-F238E27FC236}">
                    <a16:creationId xmlns:a16="http://schemas.microsoft.com/office/drawing/2014/main" id="{AFBBB3DA-5FF1-E8FA-A266-39F72FDC42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25" y="2351"/>
                <a:ext cx="768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86" name="Text Box 58">
                <a:extLst>
                  <a:ext uri="{FF2B5EF4-FFF2-40B4-BE49-F238E27FC236}">
                    <a16:creationId xmlns:a16="http://schemas.microsoft.com/office/drawing/2014/main" id="{9A9C5348-CEE5-4732-64A2-D63AF19A88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1872"/>
                <a:ext cx="1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b="1">
                    <a:solidFill>
                      <a:srgbClr val="000000"/>
                    </a:solidFill>
                  </a:rPr>
                  <a:t>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46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DC02350A-1A77-4D9C-8D7C-513A13C82D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8B6E82C3-0769-49B8-9EFD-FBA990967E4B}" type="slidenum">
              <a:rPr lang="es-ES" altLang="en-US" sz="1000">
                <a:latin typeface="Arial" panose="020B0604020202020204" pitchFamily="34" charset="0"/>
              </a:rPr>
              <a:pPr lvl="1">
                <a:spcBef>
                  <a:spcPct val="0"/>
                </a:spcBef>
                <a:buFontTx/>
                <a:buNone/>
              </a:pPr>
              <a:t>9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14F53568-02BA-41F5-AA61-F4228AD1E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Local vs Global Rendering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F6EBBAA-6347-4D4A-B647-41D9BE37C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Correct shading requires a global calculation involving all objects and light sources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Incompatible with pipeline model which shades each polygon independently (local rendering)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However, in computer graphics, especially real time graphics, we are happy if things “look right”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There exists many techniques for approximating global effects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9A29CCC-FADB-FD5E-5E11-11285DA134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Outlining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3B1CE48-9646-25C3-E112-3C888B5910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en-US" sz="2800"/>
              <a:t>When is an edge part of the object outline?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en-US" sz="2400"/>
              <a:t>Border – The edge is not shared.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en-US" sz="2400"/>
              <a:t>Silhouette – An edge is shared between a front-facing and back-facing polygon.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en-US" sz="2400"/>
              <a:t>Hard edges – An edge shared by polygons that meet within some angle threshold (0</a:t>
            </a:r>
            <a:r>
              <a:rPr lang="en-US" altLang="en-US" sz="2400">
                <a:cs typeface="Arial" panose="020B0604020202020204" pitchFamily="34" charset="0"/>
              </a:rPr>
              <a:t>°</a:t>
            </a:r>
            <a:r>
              <a:rPr lang="en-US" altLang="en-US" sz="2400"/>
              <a:t> through 180</a:t>
            </a:r>
            <a:r>
              <a:rPr lang="en-US" altLang="en-US" sz="2400">
                <a:cs typeface="Arial" panose="020B0604020202020204" pitchFamily="34" charset="0"/>
              </a:rPr>
              <a:t>°</a:t>
            </a:r>
            <a:r>
              <a:rPr lang="en-US" altLang="en-US" sz="2400"/>
              <a:t>).</a:t>
            </a:r>
          </a:p>
        </p:txBody>
      </p:sp>
      <p:grpSp>
        <p:nvGrpSpPr>
          <p:cNvPr id="12292" name="Group 20">
            <a:extLst>
              <a:ext uri="{FF2B5EF4-FFF2-40B4-BE49-F238E27FC236}">
                <a16:creationId xmlns:a16="http://schemas.microsoft.com/office/drawing/2014/main" id="{2327D0A4-5045-C162-09B6-795AA7303667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4953000"/>
            <a:ext cx="1524000" cy="1371600"/>
            <a:chOff x="480" y="3072"/>
            <a:chExt cx="960" cy="864"/>
          </a:xfrm>
        </p:grpSpPr>
        <p:sp>
          <p:nvSpPr>
            <p:cNvPr id="12311" name="AutoShape 16">
              <a:extLst>
                <a:ext uri="{FF2B5EF4-FFF2-40B4-BE49-F238E27FC236}">
                  <a16:creationId xmlns:a16="http://schemas.microsoft.com/office/drawing/2014/main" id="{BF173A91-A0CC-941A-7C0A-58C1FFEC7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072"/>
              <a:ext cx="960" cy="864"/>
            </a:xfrm>
            <a:prstGeom prst="hexagon">
              <a:avLst>
                <a:gd name="adj" fmla="val 27778"/>
                <a:gd name="vf" fmla="val 115470"/>
              </a:avLst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312" name="Line 17">
              <a:extLst>
                <a:ext uri="{FF2B5EF4-FFF2-40B4-BE49-F238E27FC236}">
                  <a16:creationId xmlns:a16="http://schemas.microsoft.com/office/drawing/2014/main" id="{6ACC5D6B-588A-4A54-4428-8D528B31D6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3072"/>
              <a:ext cx="48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13" name="Line 18">
              <a:extLst>
                <a:ext uri="{FF2B5EF4-FFF2-40B4-BE49-F238E27FC236}">
                  <a16:creationId xmlns:a16="http://schemas.microsoft.com/office/drawing/2014/main" id="{121DD6AE-1FA9-0211-DECD-921ACC6988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350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14" name="Line 19">
              <a:extLst>
                <a:ext uri="{FF2B5EF4-FFF2-40B4-BE49-F238E27FC236}">
                  <a16:creationId xmlns:a16="http://schemas.microsoft.com/office/drawing/2014/main" id="{F5B21207-E7E2-2C1F-C1F9-B5418D3A0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072"/>
              <a:ext cx="48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2293" name="Group 45">
            <a:extLst>
              <a:ext uri="{FF2B5EF4-FFF2-40B4-BE49-F238E27FC236}">
                <a16:creationId xmlns:a16="http://schemas.microsoft.com/office/drawing/2014/main" id="{CE8ACC6B-B77F-48C9-F584-6BDBCEEA84B8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5029200"/>
            <a:ext cx="1676400" cy="1066800"/>
            <a:chOff x="1824" y="3168"/>
            <a:chExt cx="1056" cy="672"/>
          </a:xfrm>
        </p:grpSpPr>
        <p:sp>
          <p:nvSpPr>
            <p:cNvPr id="12305" name="Line 21">
              <a:extLst>
                <a:ext uri="{FF2B5EF4-FFF2-40B4-BE49-F238E27FC236}">
                  <a16:creationId xmlns:a16="http://schemas.microsoft.com/office/drawing/2014/main" id="{0D8244F5-8E1B-A349-5D6D-52A13A053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4" y="3168"/>
              <a:ext cx="19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06" name="Line 22">
              <a:extLst>
                <a:ext uri="{FF2B5EF4-FFF2-40B4-BE49-F238E27FC236}">
                  <a16:creationId xmlns:a16="http://schemas.microsoft.com/office/drawing/2014/main" id="{C5B3652B-99DB-E331-1EDE-B7BE77715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3179"/>
              <a:ext cx="864" cy="6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07" name="Line 23">
              <a:extLst>
                <a:ext uri="{FF2B5EF4-FFF2-40B4-BE49-F238E27FC236}">
                  <a16:creationId xmlns:a16="http://schemas.microsoft.com/office/drawing/2014/main" id="{3AD2E3CD-F060-6EFF-4A38-F5DEA9DA9D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168"/>
              <a:ext cx="672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08" name="Line 26">
              <a:extLst>
                <a:ext uri="{FF2B5EF4-FFF2-40B4-BE49-F238E27FC236}">
                  <a16:creationId xmlns:a16="http://schemas.microsoft.com/office/drawing/2014/main" id="{003BF2D2-9F9C-B801-1B6C-F8F9B35BA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88" y="316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09" name="Line 28">
              <a:extLst>
                <a:ext uri="{FF2B5EF4-FFF2-40B4-BE49-F238E27FC236}">
                  <a16:creationId xmlns:a16="http://schemas.microsoft.com/office/drawing/2014/main" id="{245155F2-0FA0-B62E-C849-6EFE71B60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456"/>
              <a:ext cx="48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10" name="Line 29">
              <a:extLst>
                <a:ext uri="{FF2B5EF4-FFF2-40B4-BE49-F238E27FC236}">
                  <a16:creationId xmlns:a16="http://schemas.microsoft.com/office/drawing/2014/main" id="{421CE46B-1CC9-C13D-9442-700BDB925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168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2294" name="Group 44">
            <a:extLst>
              <a:ext uri="{FF2B5EF4-FFF2-40B4-BE49-F238E27FC236}">
                <a16:creationId xmlns:a16="http://schemas.microsoft.com/office/drawing/2014/main" id="{FBC2203E-FD3C-797E-E5E9-D247898E86AF}"/>
              </a:ext>
            </a:extLst>
          </p:cNvPr>
          <p:cNvGrpSpPr>
            <a:grpSpLocks/>
          </p:cNvGrpSpPr>
          <p:nvPr/>
        </p:nvGrpSpPr>
        <p:grpSpPr bwMode="auto">
          <a:xfrm>
            <a:off x="7924800" y="4953000"/>
            <a:ext cx="1447800" cy="1143000"/>
            <a:chOff x="3600" y="3120"/>
            <a:chExt cx="912" cy="720"/>
          </a:xfrm>
        </p:grpSpPr>
        <p:sp>
          <p:nvSpPr>
            <p:cNvPr id="12296" name="AutoShape 31">
              <a:extLst>
                <a:ext uri="{FF2B5EF4-FFF2-40B4-BE49-F238E27FC236}">
                  <a16:creationId xmlns:a16="http://schemas.microsoft.com/office/drawing/2014/main" id="{C848A8F6-B6A9-E848-017F-6307D8757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120"/>
              <a:ext cx="912" cy="288"/>
            </a:xfrm>
            <a:prstGeom prst="parallelogram">
              <a:avLst>
                <a:gd name="adj" fmla="val 79167"/>
              </a:avLst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297" name="Line 33">
              <a:extLst>
                <a:ext uri="{FF2B5EF4-FFF2-40B4-BE49-F238E27FC236}">
                  <a16:creationId xmlns:a16="http://schemas.microsoft.com/office/drawing/2014/main" id="{FE1499AD-FC61-8D87-74C8-5AEFF1264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408"/>
              <a:ext cx="0" cy="43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298" name="Line 36">
              <a:extLst>
                <a:ext uri="{FF2B5EF4-FFF2-40B4-BE49-F238E27FC236}">
                  <a16:creationId xmlns:a16="http://schemas.microsoft.com/office/drawing/2014/main" id="{D40D566B-4474-42B9-F20E-10420CF8BE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3408"/>
              <a:ext cx="0" cy="43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299" name="Line 37">
              <a:extLst>
                <a:ext uri="{FF2B5EF4-FFF2-40B4-BE49-F238E27FC236}">
                  <a16:creationId xmlns:a16="http://schemas.microsoft.com/office/drawing/2014/main" id="{C8B4E0FB-F4C4-C3E1-29F5-D36761CD8A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0" y="312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00" name="Line 39">
              <a:extLst>
                <a:ext uri="{FF2B5EF4-FFF2-40B4-BE49-F238E27FC236}">
                  <a16:creationId xmlns:a16="http://schemas.microsoft.com/office/drawing/2014/main" id="{37400EEA-7D1B-7CB5-F708-C5F4155102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3120"/>
              <a:ext cx="0" cy="43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01" name="Line 40">
              <a:extLst>
                <a:ext uri="{FF2B5EF4-FFF2-40B4-BE49-F238E27FC236}">
                  <a16:creationId xmlns:a16="http://schemas.microsoft.com/office/drawing/2014/main" id="{11BC7F29-3665-3B22-D881-74849E1EA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55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02" name="Line 41">
              <a:extLst>
                <a:ext uri="{FF2B5EF4-FFF2-40B4-BE49-F238E27FC236}">
                  <a16:creationId xmlns:a16="http://schemas.microsoft.com/office/drawing/2014/main" id="{C56AE909-08D4-508E-576E-E3D831D944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55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03" name="Line 42">
              <a:extLst>
                <a:ext uri="{FF2B5EF4-FFF2-40B4-BE49-F238E27FC236}">
                  <a16:creationId xmlns:a16="http://schemas.microsoft.com/office/drawing/2014/main" id="{51E017D6-CD72-BA33-3704-113D057E8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840"/>
              <a:ext cx="672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04" name="Line 43">
              <a:extLst>
                <a:ext uri="{FF2B5EF4-FFF2-40B4-BE49-F238E27FC236}">
                  <a16:creationId xmlns:a16="http://schemas.microsoft.com/office/drawing/2014/main" id="{2418B364-330C-50B2-C177-7B9C8A5878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3552"/>
              <a:ext cx="240" cy="2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295" name="Text Box 46">
            <a:extLst>
              <a:ext uri="{FF2B5EF4-FFF2-40B4-BE49-F238E27FC236}">
                <a16:creationId xmlns:a16="http://schemas.microsoft.com/office/drawing/2014/main" id="{60D6EEFA-85C9-2E7A-7E52-DAF8543DF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572001"/>
            <a:ext cx="746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         Border                           Silhouette                          Hard Edges</a:t>
            </a:r>
          </a:p>
        </p:txBody>
      </p:sp>
    </p:spTree>
    <p:extLst>
      <p:ext uri="{BB962C8B-B14F-4D97-AF65-F5344CB8AC3E}">
        <p14:creationId xmlns:p14="http://schemas.microsoft.com/office/powerpoint/2010/main" val="3482953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C8BE2C5-672D-2D93-2CEF-513C44E36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Algorithms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2C519858-D1B2-408C-F94E-8CBA56ADB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Software:	(after drawing shading)</a:t>
            </a:r>
            <a:endParaRPr lang="en-US" altLang="en-US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/>
              <a:t>	Build an edge list.</a:t>
            </a:r>
            <a:br>
              <a:rPr lang="en-US" altLang="en-US" sz="1800"/>
            </a:br>
            <a:r>
              <a:rPr lang="en-US" altLang="en-US" sz="1800" b="1"/>
              <a:t>for</a:t>
            </a:r>
            <a:r>
              <a:rPr lang="en-US" altLang="en-US" sz="1800"/>
              <a:t> each edge in edge list</a:t>
            </a:r>
            <a:br>
              <a:rPr lang="en-US" altLang="en-US" sz="1800"/>
            </a:br>
            <a:r>
              <a:rPr lang="en-US" altLang="en-US" sz="1800"/>
              <a:t>	</a:t>
            </a:r>
            <a:r>
              <a:rPr lang="en-US" altLang="en-US" sz="1800" b="1"/>
              <a:t>if</a:t>
            </a:r>
            <a:r>
              <a:rPr lang="en-US" altLang="en-US" sz="1800"/>
              <a:t> edge not shared </a:t>
            </a:r>
            <a:r>
              <a:rPr lang="en-US" altLang="en-US" sz="1800" b="1"/>
              <a:t>then</a:t>
            </a:r>
            <a:br>
              <a:rPr lang="en-US" altLang="en-US" sz="1800" b="1"/>
            </a:br>
            <a:r>
              <a:rPr lang="en-US" altLang="en-US" sz="1800" b="1"/>
              <a:t>		</a:t>
            </a:r>
            <a:r>
              <a:rPr lang="en-US" altLang="en-US" sz="1800"/>
              <a:t>draw edge.</a:t>
            </a:r>
            <a:br>
              <a:rPr lang="en-US" altLang="en-US" sz="1800"/>
            </a:br>
            <a:r>
              <a:rPr lang="en-US" altLang="en-US" sz="1800"/>
              <a:t>	</a:t>
            </a:r>
            <a:r>
              <a:rPr lang="en-US" altLang="en-US" sz="1800" b="1"/>
              <a:t>if</a:t>
            </a:r>
            <a:r>
              <a:rPr lang="en-US" altLang="en-US" sz="1800"/>
              <a:t> edge belongs to front-facing and back-facing polygon </a:t>
            </a:r>
            <a:r>
              <a:rPr lang="en-US" altLang="en-US" sz="1800" b="1"/>
              <a:t>then</a:t>
            </a:r>
            <a:br>
              <a:rPr lang="en-US" altLang="en-US" sz="1800" b="1"/>
            </a:br>
            <a:r>
              <a:rPr lang="en-US" altLang="en-US" sz="1800" b="1"/>
              <a:t>		</a:t>
            </a:r>
            <a:r>
              <a:rPr lang="en-US" altLang="en-US" sz="1800"/>
              <a:t>draw edge</a:t>
            </a:r>
            <a:br>
              <a:rPr lang="en-US" altLang="en-US" sz="1800"/>
            </a:br>
            <a:r>
              <a:rPr lang="en-US" altLang="en-US" sz="1800"/>
              <a:t>	</a:t>
            </a:r>
            <a:r>
              <a:rPr lang="en-US" altLang="en-US" sz="1800" b="1"/>
              <a:t>if</a:t>
            </a:r>
            <a:r>
              <a:rPr lang="en-US" altLang="en-US" sz="1800"/>
              <a:t> edge belongs to two front-facing polygons that meet within</a:t>
            </a:r>
            <a:br>
              <a:rPr lang="en-US" altLang="en-US" sz="1800"/>
            </a:br>
            <a:r>
              <a:rPr lang="en-US" altLang="en-US" sz="1800"/>
              <a:t>	some threshold </a:t>
            </a:r>
            <a:r>
              <a:rPr lang="en-US" altLang="en-US" sz="1800" b="1"/>
              <a:t>then</a:t>
            </a:r>
            <a:br>
              <a:rPr lang="en-US" altLang="en-US" sz="1800" b="1"/>
            </a:br>
            <a:r>
              <a:rPr lang="en-US" altLang="en-US" sz="1800" b="1"/>
              <a:t>		</a:t>
            </a:r>
            <a:r>
              <a:rPr lang="en-US" altLang="en-US" sz="1800"/>
              <a:t>draw edge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Hardware:  (after drawing shading)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	</a:t>
            </a:r>
            <a:r>
              <a:rPr lang="en-US" altLang="en-US" sz="1800"/>
              <a:t>Use Z-Buffer and hardware support for drawing front-facing or back-facing polygons.</a:t>
            </a:r>
          </a:p>
        </p:txBody>
      </p:sp>
    </p:spTree>
    <p:extLst>
      <p:ext uri="{BB962C8B-B14F-4D97-AF65-F5344CB8AC3E}">
        <p14:creationId xmlns:p14="http://schemas.microsoft.com/office/powerpoint/2010/main" val="7544752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61A1364-0A15-3214-1A95-AE1405B04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the OpenGL pipeline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5C873CE-AF62-0703-EAA9-0EBFB9AE4C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0"/>
            <a:ext cx="8229600" cy="45720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/>
              <a:t>Set Z-Buffer comparison to less than or equal.</a:t>
            </a:r>
            <a:br>
              <a:rPr lang="en-US" altLang="en-US" sz="2400"/>
            </a:br>
            <a:r>
              <a:rPr lang="en-US" altLang="en-US" sz="2400"/>
              <a:t>::glDepthFunc(GL_LEQUAL)</a:t>
            </a:r>
            <a:br>
              <a:rPr lang="en-US" altLang="en-US" sz="2400"/>
            </a:br>
            <a:endParaRPr lang="en-US" altLang="en-US" sz="2400"/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/>
              <a:t>Tell the hardware to draw only back-facing</a:t>
            </a:r>
            <a:br>
              <a:rPr lang="en-US" altLang="en-US" sz="2400"/>
            </a:br>
            <a:r>
              <a:rPr lang="en-US" altLang="en-US" sz="2400"/>
              <a:t>polygons, and to draw them in wireframe mode. ::glCullFace(GL_FRONT)</a:t>
            </a:r>
            <a:br>
              <a:rPr lang="en-US" altLang="en-US" sz="2400"/>
            </a:br>
            <a:r>
              <a:rPr lang="en-US" altLang="en-US" sz="2400"/>
              <a:t>::glPolygonMode(GL_BACK, GL_LINE)</a:t>
            </a:r>
            <a:br>
              <a:rPr lang="en-US" altLang="en-US" sz="2400"/>
            </a:br>
            <a:endParaRPr lang="en-US" altLang="en-US" sz="2400"/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/>
              <a:t>Set line width </a:t>
            </a:r>
            <a:r>
              <a:rPr lang="en-US" altLang="en-US" sz="2400" u="sng"/>
              <a:t>&gt;</a:t>
            </a:r>
            <a:r>
              <a:rPr lang="en-US" altLang="en-US" sz="2400"/>
              <a:t> 1.0 for outlines</a:t>
            </a:r>
            <a:br>
              <a:rPr lang="en-US" altLang="en-US" sz="2400"/>
            </a:br>
            <a:r>
              <a:rPr lang="en-US" altLang="en-US" sz="2400"/>
              <a:t>::glLineWidth(</a:t>
            </a:r>
            <a:r>
              <a:rPr lang="en-US" altLang="en-US" sz="2400" i="1"/>
              <a:t>w</a:t>
            </a:r>
            <a:r>
              <a:rPr lang="en-US" altLang="en-US" sz="2400"/>
              <a:t>)</a:t>
            </a:r>
            <a:br>
              <a:rPr lang="en-US" altLang="en-US" sz="2400"/>
            </a:br>
            <a:endParaRPr lang="en-US" altLang="en-US" sz="2400"/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/>
              <a:t>Draw model.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989F4-4CFB-7AA0-7364-9598F0FDC531}"/>
              </a:ext>
            </a:extLst>
          </p:cNvPr>
          <p:cNvSpPr txBox="1"/>
          <p:nvPr/>
        </p:nvSpPr>
        <p:spPr>
          <a:xfrm>
            <a:off x="8610601" y="2438400"/>
            <a:ext cx="13065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7D">
                    <a:lumMod val="60000"/>
                    <a:lumOff val="40000"/>
                  </a:srgbClr>
                </a:solidFill>
                <a:latin typeface="Arial" panose="020B0604020202020204" pitchFamily="34" charset="0"/>
              </a:rPr>
              <a:t>default is &lt;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C1665-A002-376E-1739-02725B3C8F9D}"/>
              </a:ext>
            </a:extLst>
          </p:cNvPr>
          <p:cNvSpPr txBox="1"/>
          <p:nvPr/>
        </p:nvSpPr>
        <p:spPr>
          <a:xfrm>
            <a:off x="8243889" y="4495801"/>
            <a:ext cx="1951037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7D">
                    <a:lumMod val="60000"/>
                    <a:lumOff val="40000"/>
                  </a:srgbClr>
                </a:solidFill>
                <a:latin typeface="Arial" panose="020B0604020202020204" pitchFamily="34" charset="0"/>
              </a:rPr>
              <a:t>not a </a:t>
            </a:r>
            <a:r>
              <a:rPr lang="en-US" dirty="0" err="1">
                <a:solidFill>
                  <a:srgbClr val="00007D">
                    <a:lumMod val="60000"/>
                    <a:lumOff val="40000"/>
                  </a:srgbClr>
                </a:solidFill>
                <a:latin typeface="Arial" panose="020B0604020202020204" pitchFamily="34" charset="0"/>
              </a:rPr>
              <a:t>webgl</a:t>
            </a:r>
            <a:r>
              <a:rPr lang="en-US" dirty="0">
                <a:solidFill>
                  <a:srgbClr val="00007D">
                    <a:lumMod val="60000"/>
                    <a:lumOff val="40000"/>
                  </a:srgb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7D">
                    <a:lumMod val="60000"/>
                    <a:lumOff val="40000"/>
                  </a:srgbClr>
                </a:solidFill>
                <a:latin typeface="Arial" panose="020B0604020202020204" pitchFamily="34" charset="0"/>
              </a:rPr>
              <a:t>fcts</a:t>
            </a:r>
            <a:r>
              <a:rPr lang="en-US" dirty="0">
                <a:solidFill>
                  <a:srgbClr val="00007D">
                    <a:lumMod val="60000"/>
                    <a:lumOff val="40000"/>
                  </a:srgbClr>
                </a:solidFill>
                <a:latin typeface="Arial" panose="020B0604020202020204" pitchFamily="34" charset="0"/>
              </a:rPr>
              <a:t>;</a:t>
            </a:r>
            <a:br>
              <a:rPr lang="en-US" dirty="0">
                <a:solidFill>
                  <a:srgbClr val="00007D">
                    <a:lumMod val="60000"/>
                    <a:lumOff val="40000"/>
                  </a:srgb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00007D">
                    <a:lumMod val="60000"/>
                    <a:lumOff val="40000"/>
                  </a:srgbClr>
                </a:solidFill>
                <a:latin typeface="Arial" panose="020B0604020202020204" pitchFamily="34" charset="0"/>
              </a:rPr>
              <a:t>recall hat demo</a:t>
            </a:r>
          </a:p>
        </p:txBody>
      </p:sp>
    </p:spTree>
    <p:extLst>
      <p:ext uri="{BB962C8B-B14F-4D97-AF65-F5344CB8AC3E}">
        <p14:creationId xmlns:p14="http://schemas.microsoft.com/office/powerpoint/2010/main" val="25967283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798A9DE-5E17-03BD-6943-163850754D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the Hardware (continued)</a:t>
            </a:r>
          </a:p>
        </p:txBody>
      </p:sp>
      <p:grpSp>
        <p:nvGrpSpPr>
          <p:cNvPr id="15363" name="Group 8">
            <a:extLst>
              <a:ext uri="{FF2B5EF4-FFF2-40B4-BE49-F238E27FC236}">
                <a16:creationId xmlns:a16="http://schemas.microsoft.com/office/drawing/2014/main" id="{460227AA-5DB8-8E2F-5DFF-007B032AC58E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819400"/>
            <a:ext cx="1828800" cy="1828800"/>
            <a:chOff x="432" y="1776"/>
            <a:chExt cx="1152" cy="1152"/>
          </a:xfrm>
        </p:grpSpPr>
        <p:sp>
          <p:nvSpPr>
            <p:cNvPr id="15380" name="Oval 4">
              <a:extLst>
                <a:ext uri="{FF2B5EF4-FFF2-40B4-BE49-F238E27FC236}">
                  <a16:creationId xmlns:a16="http://schemas.microsoft.com/office/drawing/2014/main" id="{5D2E56C5-72B5-3C08-9D7A-0BD46274C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776"/>
              <a:ext cx="1152" cy="1152"/>
            </a:xfrm>
            <a:prstGeom prst="ellipse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5381" name="Oval 7">
              <a:extLst>
                <a:ext uri="{FF2B5EF4-FFF2-40B4-BE49-F238E27FC236}">
                  <a16:creationId xmlns:a16="http://schemas.microsoft.com/office/drawing/2014/main" id="{8AB1A318-FA00-71B7-26A6-10F39A1FB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776"/>
              <a:ext cx="1056" cy="1152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5364" name="Group 35">
            <a:extLst>
              <a:ext uri="{FF2B5EF4-FFF2-40B4-BE49-F238E27FC236}">
                <a16:creationId xmlns:a16="http://schemas.microsoft.com/office/drawing/2014/main" id="{5DA66175-40F4-2D1E-CEE7-9BCF0607FA66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2819400"/>
            <a:ext cx="1828800" cy="1828800"/>
            <a:chOff x="3984" y="1776"/>
            <a:chExt cx="1152" cy="1152"/>
          </a:xfrm>
        </p:grpSpPr>
        <p:grpSp>
          <p:nvGrpSpPr>
            <p:cNvPr id="15376" name="Group 18">
              <a:extLst>
                <a:ext uri="{FF2B5EF4-FFF2-40B4-BE49-F238E27FC236}">
                  <a16:creationId xmlns:a16="http://schemas.microsoft.com/office/drawing/2014/main" id="{E0B54C7E-5258-10A6-2F92-019076E04F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1776"/>
              <a:ext cx="1152" cy="1152"/>
              <a:chOff x="432" y="1776"/>
              <a:chExt cx="1152" cy="1152"/>
            </a:xfrm>
          </p:grpSpPr>
          <p:sp>
            <p:nvSpPr>
              <p:cNvPr id="15378" name="Oval 19">
                <a:extLst>
                  <a:ext uri="{FF2B5EF4-FFF2-40B4-BE49-F238E27FC236}">
                    <a16:creationId xmlns:a16="http://schemas.microsoft.com/office/drawing/2014/main" id="{362DDB32-CEFF-B5F7-E107-FBC0C079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776"/>
                <a:ext cx="1152" cy="1152"/>
              </a:xfrm>
              <a:prstGeom prst="ellipse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379" name="Oval 20">
                <a:extLst>
                  <a:ext uri="{FF2B5EF4-FFF2-40B4-BE49-F238E27FC236}">
                    <a16:creationId xmlns:a16="http://schemas.microsoft.com/office/drawing/2014/main" id="{392C9344-7749-D944-AC48-366FCE581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776"/>
                <a:ext cx="1056" cy="1152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377" name="Oval 22">
              <a:extLst>
                <a:ext uri="{FF2B5EF4-FFF2-40B4-BE49-F238E27FC236}">
                  <a16:creationId xmlns:a16="http://schemas.microsoft.com/office/drawing/2014/main" id="{761882C5-3F5B-22C5-1061-7DF461B96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776"/>
              <a:ext cx="1152" cy="11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365" name="Text Box 27">
            <a:extLst>
              <a:ext uri="{FF2B5EF4-FFF2-40B4-BE49-F238E27FC236}">
                <a16:creationId xmlns:a16="http://schemas.microsoft.com/office/drawing/2014/main" id="{94146675-8012-FCE3-65F2-F99458E59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505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5366" name="Text Box 28">
            <a:extLst>
              <a:ext uri="{FF2B5EF4-FFF2-40B4-BE49-F238E27FC236}">
                <a16:creationId xmlns:a16="http://schemas.microsoft.com/office/drawing/2014/main" id="{FD1C6075-D932-E8E1-0146-4BAAF477A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581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=</a:t>
            </a:r>
          </a:p>
        </p:txBody>
      </p:sp>
      <p:grpSp>
        <p:nvGrpSpPr>
          <p:cNvPr id="15367" name="Group 40">
            <a:extLst>
              <a:ext uri="{FF2B5EF4-FFF2-40B4-BE49-F238E27FC236}">
                <a16:creationId xmlns:a16="http://schemas.microsoft.com/office/drawing/2014/main" id="{6C55582E-2E5F-2089-9D25-83F045C17301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2819401"/>
            <a:ext cx="1905000" cy="1890713"/>
            <a:chOff x="2016" y="1728"/>
            <a:chExt cx="1200" cy="1191"/>
          </a:xfrm>
        </p:grpSpPr>
        <p:graphicFrame>
          <p:nvGraphicFramePr>
            <p:cNvPr id="15374" name="Object 36">
              <a:extLst>
                <a:ext uri="{FF2B5EF4-FFF2-40B4-BE49-F238E27FC236}">
                  <a16:creationId xmlns:a16="http://schemas.microsoft.com/office/drawing/2014/main" id="{D57FD945-B6DF-E938-6319-961CFEA08D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1728"/>
            <a:ext cx="1200" cy="1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Bitmap Image" r:id="rId3" imgW="3734321" imgH="3704762" progId="Paint.Picture">
                    <p:embed/>
                  </p:oleObj>
                </mc:Choice>
                <mc:Fallback>
                  <p:oleObj name="Bitmap Image" r:id="rId3" imgW="3734321" imgH="3704762" progId="Paint.Picture">
                    <p:embed/>
                    <p:pic>
                      <p:nvPicPr>
                        <p:cNvPr id="15374" name="Object 36">
                          <a:extLst>
                            <a:ext uri="{FF2B5EF4-FFF2-40B4-BE49-F238E27FC236}">
                              <a16:creationId xmlns:a16="http://schemas.microsoft.com/office/drawing/2014/main" id="{D57FD945-B6DF-E938-6319-961CFEA08D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728"/>
                          <a:ext cx="1200" cy="1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5" name="Oval 34">
              <a:extLst>
                <a:ext uri="{FF2B5EF4-FFF2-40B4-BE49-F238E27FC236}">
                  <a16:creationId xmlns:a16="http://schemas.microsoft.com/office/drawing/2014/main" id="{78D78E25-42CA-096A-BC8C-B8D05E49D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728"/>
              <a:ext cx="1152" cy="11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368" name="Text Box 41">
            <a:extLst>
              <a:ext uri="{FF2B5EF4-FFF2-40B4-BE49-F238E27FC236}">
                <a16:creationId xmlns:a16="http://schemas.microsoft.com/office/drawing/2014/main" id="{9EC40BF3-BB28-4178-49E0-634CC41FC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133601"/>
            <a:ext cx="830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369" name="Line 44">
            <a:extLst>
              <a:ext uri="{FF2B5EF4-FFF2-40B4-BE49-F238E27FC236}">
                <a16:creationId xmlns:a16="http://schemas.microsoft.com/office/drawing/2014/main" id="{6D1C3611-8B14-6067-B046-C50675C95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4343400"/>
            <a:ext cx="1828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70" name="Text Box 45">
            <a:extLst>
              <a:ext uri="{FF2B5EF4-FFF2-40B4-BE49-F238E27FC236}">
                <a16:creationId xmlns:a16="http://schemas.microsoft.com/office/drawing/2014/main" id="{F32FF2DE-B01D-2F1E-F8CC-295016708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410200"/>
            <a:ext cx="8305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The border comes from the Z-Buffer test.  The only edges of the back-facing wireframe that are drawn are the edges that are at the same depth as the shaded front-facing polygons (i.e., silhouette edges).</a:t>
            </a:r>
          </a:p>
        </p:txBody>
      </p:sp>
      <p:sp>
        <p:nvSpPr>
          <p:cNvPr id="15371" name="Text Box 46">
            <a:extLst>
              <a:ext uri="{FF2B5EF4-FFF2-40B4-BE49-F238E27FC236}">
                <a16:creationId xmlns:a16="http://schemas.microsoft.com/office/drawing/2014/main" id="{87EB5AB7-9B69-D6E7-18AE-C459C8867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362201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Shading</a:t>
            </a:r>
          </a:p>
        </p:txBody>
      </p:sp>
      <p:sp>
        <p:nvSpPr>
          <p:cNvPr id="15372" name="Text Box 47">
            <a:extLst>
              <a:ext uri="{FF2B5EF4-FFF2-40B4-BE49-F238E27FC236}">
                <a16:creationId xmlns:a16="http://schemas.microsoft.com/office/drawing/2014/main" id="{CB29A00D-989E-4929-97DD-CEFEDFB53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057400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Back faces of wireframe sphere</a:t>
            </a:r>
          </a:p>
        </p:txBody>
      </p:sp>
      <p:sp>
        <p:nvSpPr>
          <p:cNvPr id="15373" name="Text Box 48">
            <a:extLst>
              <a:ext uri="{FF2B5EF4-FFF2-40B4-BE49-F238E27FC236}">
                <a16:creationId xmlns:a16="http://schemas.microsoft.com/office/drawing/2014/main" id="{7AC18B80-F127-3410-EE8F-6B8DA7257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057400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Final cell-shaded sphere</a:t>
            </a:r>
          </a:p>
        </p:txBody>
      </p:sp>
    </p:spTree>
    <p:extLst>
      <p:ext uri="{BB962C8B-B14F-4D97-AF65-F5344CB8AC3E}">
        <p14:creationId xmlns:p14="http://schemas.microsoft.com/office/powerpoint/2010/main" val="23777708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9253E2D-78AA-12DF-13D0-B0607C1C37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Trade Offs</a:t>
            </a:r>
          </a:p>
        </p:txBody>
      </p:sp>
      <p:graphicFrame>
        <p:nvGraphicFramePr>
          <p:cNvPr id="30777" name="Group 57">
            <a:extLst>
              <a:ext uri="{FF2B5EF4-FFF2-40B4-BE49-F238E27FC236}">
                <a16:creationId xmlns:a16="http://schemas.microsoft.com/office/drawing/2014/main" id="{2CF0DD9A-40C5-0060-4709-67CC040B8D2F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1981200" y="1981201"/>
          <a:ext cx="8229600" cy="4391026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7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Hardware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Have to maintain an edge list.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 additional data structures.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8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Outline can be drawn in the same rendering pass as the shading.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Outline requires another rendering pass.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Allows borders, outlines, and hard edges.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Draws only silhouettes and certain borders.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More difficult to implement.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Very easy to implement.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8074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9BCE8AE-8E3C-0337-F4F9-DDCA4D9931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Examples</a:t>
            </a:r>
          </a:p>
        </p:txBody>
      </p:sp>
      <p:pic>
        <p:nvPicPr>
          <p:cNvPr id="17411" name="Picture 4">
            <a:extLst>
              <a:ext uri="{FF2B5EF4-FFF2-40B4-BE49-F238E27FC236}">
                <a16:creationId xmlns:a16="http://schemas.microsoft.com/office/drawing/2014/main" id="{855F01F6-CEE2-B430-C5E1-41666DE7C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1"/>
            <a:ext cx="387985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6">
            <a:extLst>
              <a:ext uri="{FF2B5EF4-FFF2-40B4-BE49-F238E27FC236}">
                <a16:creationId xmlns:a16="http://schemas.microsoft.com/office/drawing/2014/main" id="{E5577C22-A038-C735-121C-7B8D7620D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4495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7">
            <a:extLst>
              <a:ext uri="{FF2B5EF4-FFF2-40B4-BE49-F238E27FC236}">
                <a16:creationId xmlns:a16="http://schemas.microsoft.com/office/drawing/2014/main" id="{6A7C4349-0325-7B5B-AD81-8A141DB74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876801"/>
            <a:ext cx="4495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Left:  Screenshot from the game XIII (UbiSoft), an example of real-time cel shading.</a:t>
            </a: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Right:  Image from </a:t>
            </a:r>
            <a:r>
              <a:rPr lang="en-US" altLang="en-US" u="sng">
                <a:solidFill>
                  <a:srgbClr val="000000"/>
                </a:solidFill>
              </a:rPr>
              <a:t>Hotaru</a:t>
            </a:r>
            <a:r>
              <a:rPr lang="en-US" altLang="en-US">
                <a:solidFill>
                  <a:srgbClr val="000000"/>
                </a:solidFill>
              </a:rPr>
              <a:t>, a short animation created using a cel-shading plugin (unReal) for Lightwave3D.</a:t>
            </a:r>
            <a:endParaRPr lang="en-US" altLang="en-US" u="sng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23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4EB5216-6B33-AD2D-B650-95CD1F3011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Related Resources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117E176-501D-BDE0-23D4-59F876A50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NeHe’s cel-shading tutorial:  </a:t>
            </a:r>
            <a:r>
              <a:rPr lang="en-US" altLang="en-US" sz="2000">
                <a:hlinkClick r:id="rId2"/>
              </a:rPr>
              <a:t>http://nehe.gamedev.net/</a:t>
            </a:r>
            <a:r>
              <a:rPr lang="en-US" altLang="en-US" sz="2000"/>
              <a:t>, lesson 37.</a:t>
            </a:r>
          </a:p>
          <a:p>
            <a:pPr eaLnBrk="1" hangingPunct="1"/>
            <a:r>
              <a:rPr lang="en-US" altLang="en-US" sz="2000"/>
              <a:t>Many resources for cel shading: </a:t>
            </a:r>
            <a:r>
              <a:rPr lang="en-US" altLang="en-US" sz="2000">
                <a:hlinkClick r:id="rId3"/>
              </a:rPr>
              <a:t>http://www.celshader.com/links.html</a:t>
            </a:r>
            <a:endParaRPr lang="en-US" altLang="en-US" sz="2000"/>
          </a:p>
          <a:p>
            <a:pPr eaLnBrk="1" hangingPunct="1"/>
            <a:r>
              <a:rPr lang="en-US" altLang="en-US" sz="2000"/>
              <a:t>BESM – Freeware (source code available) plugin for Lightwave 3D: </a:t>
            </a:r>
            <a:r>
              <a:rPr lang="en-US" altLang="en-US" sz="2000">
                <a:hlinkClick r:id="rId4"/>
              </a:rPr>
              <a:t>http://www.celshaded.com/</a:t>
            </a:r>
            <a:endParaRPr lang="en-US" altLang="en-US" sz="2000"/>
          </a:p>
          <a:p>
            <a:pPr eaLnBrk="1" hangingPunct="1"/>
            <a:r>
              <a:rPr lang="en-US" altLang="en-US" sz="2000"/>
              <a:t>Hotaru animation - </a:t>
            </a:r>
            <a:r>
              <a:rPr lang="en-US" altLang="en-US" sz="2000">
                <a:hlinkClick r:id="rId5"/>
              </a:rPr>
              <a:t>http://ikkyuu-an.homeip.net/%7Eshishi/hotaru/</a:t>
            </a:r>
            <a:endParaRPr lang="en-US" altLang="en-US" sz="2000"/>
          </a:p>
          <a:p>
            <a:pPr eaLnBrk="1" hangingPunct="1"/>
            <a:r>
              <a:rPr lang="en-US" altLang="en-US" sz="2000"/>
              <a:t>XIII game - </a:t>
            </a:r>
            <a:r>
              <a:rPr lang="en-US" altLang="en-US" sz="2000">
                <a:hlinkClick r:id="rId6"/>
              </a:rPr>
              <a:t>http://www.whoisxiii.com/community/index.php</a:t>
            </a:r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2259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BF3A-403D-464E-85D9-FD3B130BC4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Buffers in WebGL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B773D-E19D-4C8F-A630-21ABC1F289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CSE 470</a:t>
            </a:r>
            <a:br>
              <a:rPr lang="en-US" dirty="0"/>
            </a:br>
            <a:r>
              <a:rPr lang="en-US" dirty="0"/>
              <a:t>Dianne Hansford, Ph.D.</a:t>
            </a:r>
          </a:p>
        </p:txBody>
      </p:sp>
    </p:spTree>
    <p:extLst>
      <p:ext uri="{BB962C8B-B14F-4D97-AF65-F5344CB8AC3E}">
        <p14:creationId xmlns:p14="http://schemas.microsoft.com/office/powerpoint/2010/main" val="23204610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145A4461-87F2-4D0F-8E5A-0AF2361EE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C7004B-1605-46EE-A6EC-1BD544AF57ED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E3B915C-E635-46ED-A0D1-C31FAD48F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9ED1BD82-B8C6-44A8-92CE-2895249296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Introduce additional WebGL buffers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Reading and writing buffers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Buffers and Images</a:t>
            </a:r>
          </a:p>
        </p:txBody>
      </p:sp>
    </p:spTree>
    <p:extLst>
      <p:ext uri="{BB962C8B-B14F-4D97-AF65-F5344CB8AC3E}">
        <p14:creationId xmlns:p14="http://schemas.microsoft.com/office/powerpoint/2010/main" val="22134151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682ED209-05E5-4182-9DF3-9B2C54492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7B789-96BE-4B72-8F11-D606B6379F4A}" type="slidenum">
              <a:rPr kumimoji="0" lang="es-E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457200" marR="0" lvl="1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s-E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54D4D7F8-18B8-4108-91C2-DF60F6046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-70165"/>
            <a:ext cx="10364451" cy="159617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Buffer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F612342-CB36-44D8-BC25-5738F2773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4849" y="1158875"/>
            <a:ext cx="10048875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700" dirty="0">
                <a:ea typeface="ＭＳ Ｐゴシック" panose="020B0600070205080204" pitchFamily="34" charset="-128"/>
              </a:rPr>
              <a:t>Spatial </a:t>
            </a:r>
            <a:r>
              <a:rPr lang="en-US" altLang="en-US" sz="27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resolution</a:t>
            </a:r>
            <a:r>
              <a:rPr lang="en-US" altLang="en-US" sz="2700" dirty="0">
                <a:ea typeface="ＭＳ Ｐゴシック" panose="020B0600070205080204" pitchFamily="34" charset="-128"/>
              </a:rPr>
              <a:t> (</a:t>
            </a:r>
            <a:r>
              <a:rPr lang="en-US" altLang="en-US" sz="27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n x m</a:t>
            </a:r>
            <a:r>
              <a:rPr lang="en-US" altLang="en-US" sz="2700" dirty="0">
                <a:ea typeface="ＭＳ Ｐゴシック" panose="020B0600070205080204" pitchFamily="34" charset="-128"/>
              </a:rPr>
              <a:t>) </a:t>
            </a:r>
          </a:p>
          <a:p>
            <a:pPr>
              <a:buFontTx/>
              <a:buNone/>
            </a:pPr>
            <a:r>
              <a:rPr lang="en-US" altLang="en-US" sz="27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Depth</a:t>
            </a:r>
            <a:r>
              <a:rPr lang="en-US" altLang="en-US" sz="2700" dirty="0">
                <a:ea typeface="ＭＳ Ｐゴシック" panose="020B0600070205080204" pitchFamily="34" charset="-128"/>
              </a:rPr>
              <a:t> (or precision) </a:t>
            </a:r>
            <a:r>
              <a:rPr lang="en-US" altLang="en-US" sz="27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US" altLang="en-US" sz="2700" dirty="0">
                <a:ea typeface="ＭＳ Ｐゴシック" panose="020B0600070205080204" pitchFamily="34" charset="-128"/>
              </a:rPr>
              <a:t> = the number of bits/pixel</a:t>
            </a:r>
          </a:p>
        </p:txBody>
      </p:sp>
      <p:pic>
        <p:nvPicPr>
          <p:cNvPr id="17413" name="Picture 5" descr="AN07F01">
            <a:extLst>
              <a:ext uri="{FF2B5EF4-FFF2-40B4-BE49-F238E27FC236}">
                <a16:creationId xmlns:a16="http://schemas.microsoft.com/office/drawing/2014/main" id="{8E30B34D-A9B1-42C6-A496-DBCC0FAFA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14600"/>
            <a:ext cx="4514850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Line 6">
            <a:extLst>
              <a:ext uri="{FF2B5EF4-FFF2-40B4-BE49-F238E27FC236}">
                <a16:creationId xmlns:a16="http://schemas.microsoft.com/office/drawing/2014/main" id="{2157C969-34E1-40F9-968B-1964B7566B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2743200"/>
            <a:ext cx="1295400" cy="198120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415" name="Oval 7">
            <a:extLst>
              <a:ext uri="{FF2B5EF4-FFF2-40B4-BE49-F238E27FC236}">
                <a16:creationId xmlns:a16="http://schemas.microsoft.com/office/drawing/2014/main" id="{57FB8BB6-B9F5-477F-9628-9BBF71A9A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648200"/>
            <a:ext cx="152400" cy="1524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6" name="Line 8">
            <a:extLst>
              <a:ext uri="{FF2B5EF4-FFF2-40B4-BE49-F238E27FC236}">
                <a16:creationId xmlns:a16="http://schemas.microsoft.com/office/drawing/2014/main" id="{D0906513-8B60-4F24-ABC4-BFA4EFBB5B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4800600"/>
            <a:ext cx="1676400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1B046C13-A91E-480C-BAF6-8857840D9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562601"/>
            <a:ext cx="1447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pixel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(all k bits)</a:t>
            </a:r>
          </a:p>
        </p:txBody>
      </p:sp>
      <p:sp>
        <p:nvSpPr>
          <p:cNvPr id="17418" name="Line 10">
            <a:extLst>
              <a:ext uri="{FF2B5EF4-FFF2-40B4-BE49-F238E27FC236}">
                <a16:creationId xmlns:a16="http://schemas.microsoft.com/office/drawing/2014/main" id="{7708F1C1-CA64-44B1-9003-F40E77B105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2895600"/>
            <a:ext cx="3048000" cy="2743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420" name="TextBox 1">
            <a:extLst>
              <a:ext uri="{FF2B5EF4-FFF2-40B4-BE49-F238E27FC236}">
                <a16:creationId xmlns:a16="http://schemas.microsoft.com/office/drawing/2014/main" id="{BB5BC619-60C3-4E03-B412-49FF28682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1651" y="5545138"/>
            <a:ext cx="21574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bitplane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 = 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one of k planes)</a:t>
            </a:r>
          </a:p>
        </p:txBody>
      </p:sp>
    </p:spTree>
    <p:extLst>
      <p:ext uri="{BB962C8B-B14F-4D97-AF65-F5344CB8AC3E}">
        <p14:creationId xmlns:p14="http://schemas.microsoft.com/office/powerpoint/2010/main" val="214420038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9966FF"/>
      </a:hlink>
      <a:folHlink>
        <a:srgbClr val="B2B2B2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LA1">
  <a:themeElements>
    <a:clrScheme name="ULA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LA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ULA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A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DD5F249CCDE341908EB1A328AFDC77" ma:contentTypeVersion="10" ma:contentTypeDescription="Create a new document." ma:contentTypeScope="" ma:versionID="564fd46f1095b3c55dfb29ecfef637c0">
  <xsd:schema xmlns:xsd="http://www.w3.org/2001/XMLSchema" xmlns:xs="http://www.w3.org/2001/XMLSchema" xmlns:p="http://schemas.microsoft.com/office/2006/metadata/properties" xmlns:ns3="2c28f4a2-6dee-4bc0-b066-5e5506242ac3" targetNamespace="http://schemas.microsoft.com/office/2006/metadata/properties" ma:root="true" ma:fieldsID="353062b7be8c2a0ccbb7131a84f12dcf" ns3:_="">
    <xsd:import namespace="2c28f4a2-6dee-4bc0-b066-5e5506242a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28f4a2-6dee-4bc0-b066-5e5506242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5F361C-24CF-40E7-ADA0-C95BC42AAD8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0247BB-B7C4-4138-BBF0-08657F8F60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28f4a2-6dee-4bc0-b066-5e5506242a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A7D15B-E403-4EBF-B187-B6AAD01FBF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17054</Words>
  <Application>Microsoft Office PowerPoint</Application>
  <PresentationFormat>Widescreen</PresentationFormat>
  <Paragraphs>2776</Paragraphs>
  <Slides>370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370</vt:i4>
      </vt:variant>
    </vt:vector>
  </HeadingPairs>
  <TitlesOfParts>
    <vt:vector size="395" baseType="lpstr">
      <vt:lpstr>ＭＳ Ｐゴシック</vt:lpstr>
      <vt:lpstr>Arial</vt:lpstr>
      <vt:lpstr>Arial Black</vt:lpstr>
      <vt:lpstr>Arial Unicode MS</vt:lpstr>
      <vt:lpstr>Book Antiqua</vt:lpstr>
      <vt:lpstr>Calibri</vt:lpstr>
      <vt:lpstr>Courier New</vt:lpstr>
      <vt:lpstr>Symbol</vt:lpstr>
      <vt:lpstr>Tahoma</vt:lpstr>
      <vt:lpstr>Times New Roman</vt:lpstr>
      <vt:lpstr>Tw Cen MT</vt:lpstr>
      <vt:lpstr>Tw Cen MT (Body)</vt:lpstr>
      <vt:lpstr>Tw Cen MT (Headings)</vt:lpstr>
      <vt:lpstr>Verdana</vt:lpstr>
      <vt:lpstr>Wingdings</vt:lpstr>
      <vt:lpstr>Droplet</vt:lpstr>
      <vt:lpstr>Default Design</vt:lpstr>
      <vt:lpstr>Pixel</vt:lpstr>
      <vt:lpstr>ULA1</vt:lpstr>
      <vt:lpstr>Network</vt:lpstr>
      <vt:lpstr>Equation</vt:lpstr>
      <vt:lpstr>Bitmap Image</vt:lpstr>
      <vt:lpstr>ClipArt</vt:lpstr>
      <vt:lpstr>Microsoft Equation 3.0</vt:lpstr>
      <vt:lpstr>Microsoft Equation</vt:lpstr>
      <vt:lpstr>Lighting and Shading</vt:lpstr>
      <vt:lpstr>Objectives</vt:lpstr>
      <vt:lpstr>Why we need lighting and shading</vt:lpstr>
      <vt:lpstr>Shading</vt:lpstr>
      <vt:lpstr>Scattering of Light</vt:lpstr>
      <vt:lpstr>The Rendering Equation</vt:lpstr>
      <vt:lpstr>Global Effects of Lighting</vt:lpstr>
      <vt:lpstr>CG Lighting Models</vt:lpstr>
      <vt:lpstr>Local vs Global Rendering</vt:lpstr>
      <vt:lpstr>Phong Model</vt:lpstr>
      <vt:lpstr>Light -- Material Interaction</vt:lpstr>
      <vt:lpstr>Light Source Properties</vt:lpstr>
      <vt:lpstr>Light Source Properties Examples</vt:lpstr>
      <vt:lpstr>Light Sources in Phong Model</vt:lpstr>
      <vt:lpstr>Light Sources</vt:lpstr>
      <vt:lpstr>Simple Light Sources</vt:lpstr>
      <vt:lpstr>Surface Types</vt:lpstr>
      <vt:lpstr>Ideal Reflector</vt:lpstr>
      <vt:lpstr>Diffuse Intensity Calculation </vt:lpstr>
      <vt:lpstr>Specular Surfaces</vt:lpstr>
      <vt:lpstr>Material Properties</vt:lpstr>
      <vt:lpstr>Modeling Specular Relections</vt:lpstr>
      <vt:lpstr>The Shininess Coefficient</vt:lpstr>
      <vt:lpstr>Ambient Light</vt:lpstr>
      <vt:lpstr>Distance Terms</vt:lpstr>
      <vt:lpstr>Light &amp; Material Properties Examples</vt:lpstr>
      <vt:lpstr>Light &amp; Material Properties </vt:lpstr>
      <vt:lpstr>Phong Model Equation</vt:lpstr>
      <vt:lpstr>Modified Phong Model</vt:lpstr>
      <vt:lpstr>The Halfway Vector “h”</vt:lpstr>
      <vt:lpstr>Using the halfway vector</vt:lpstr>
      <vt:lpstr>Examples of teapots rendered  with the Phong model</vt:lpstr>
      <vt:lpstr>Phong Input</vt:lpstr>
      <vt:lpstr>More on Materials</vt:lpstr>
      <vt:lpstr>Computation of Vectors</vt:lpstr>
      <vt:lpstr>Plane Normals</vt:lpstr>
      <vt:lpstr>Surface Normals  for Parametric Surfaces</vt:lpstr>
      <vt:lpstr>Next Step</vt:lpstr>
      <vt:lpstr>Polygon Shading</vt:lpstr>
      <vt:lpstr>Polygon Mesh Normals</vt:lpstr>
      <vt:lpstr>Polygonal Mesh Normals II</vt:lpstr>
      <vt:lpstr>Mesh Shading</vt:lpstr>
      <vt:lpstr>Gouraud and Phong Shading</vt:lpstr>
      <vt:lpstr>Comparison</vt:lpstr>
      <vt:lpstr>Lighting and Shading in WebGL</vt:lpstr>
      <vt:lpstr>Objectives</vt:lpstr>
      <vt:lpstr>Phong Lighting Model</vt:lpstr>
      <vt:lpstr>Recall Details</vt:lpstr>
      <vt:lpstr>Normal for Triangle</vt:lpstr>
      <vt:lpstr>Specifying a Point Light Source</vt:lpstr>
      <vt:lpstr>Light Distance and Direction</vt:lpstr>
      <vt:lpstr>Spotlights</vt:lpstr>
      <vt:lpstr>Global Ambient Light</vt:lpstr>
      <vt:lpstr>Moving Light Sources</vt:lpstr>
      <vt:lpstr>Material Properties</vt:lpstr>
      <vt:lpstr>Using MV.js for Products</vt:lpstr>
      <vt:lpstr>Adding Normals for Quads</vt:lpstr>
      <vt:lpstr>Front and Back Faces</vt:lpstr>
      <vt:lpstr>Emissive Term</vt:lpstr>
      <vt:lpstr>Transparency</vt:lpstr>
      <vt:lpstr>Demos</vt:lpstr>
      <vt:lpstr>Mach Bands</vt:lpstr>
      <vt:lpstr>3D Data Generation for CG</vt:lpstr>
      <vt:lpstr>Primary CG Applications</vt:lpstr>
      <vt:lpstr>Engineering</vt:lpstr>
      <vt:lpstr>Animation: feature films</vt:lpstr>
      <vt:lpstr>Animation: advertising</vt:lpstr>
      <vt:lpstr>Games</vt:lpstr>
      <vt:lpstr>Visualization</vt:lpstr>
      <vt:lpstr>Creating 3D Data</vt:lpstr>
      <vt:lpstr>CAD Modeling System</vt:lpstr>
      <vt:lpstr>Entertainment Modeling System</vt:lpstr>
      <vt:lpstr>Digitizing</vt:lpstr>
      <vt:lpstr>Reverse Engineering Process</vt:lpstr>
      <vt:lpstr>PowerPoint Presentation</vt:lpstr>
      <vt:lpstr>PowerPoint Presentation</vt:lpstr>
      <vt:lpstr>Pixar Case Study: Characters</vt:lpstr>
      <vt:lpstr>PowerPoint Presentation</vt:lpstr>
      <vt:lpstr>Pixar Case Study: Modeling</vt:lpstr>
      <vt:lpstr> 3D Models</vt:lpstr>
      <vt:lpstr>Cel Shading</vt:lpstr>
      <vt:lpstr>Overview</vt:lpstr>
      <vt:lpstr>Why NPR?</vt:lpstr>
      <vt:lpstr>Example:</vt:lpstr>
      <vt:lpstr>Cel Shading</vt:lpstr>
      <vt:lpstr>Cel-Shading Example</vt:lpstr>
      <vt:lpstr>Shading</vt:lpstr>
      <vt:lpstr>Choosing Texture Coordinate</vt:lpstr>
      <vt:lpstr>Choosing Texture Coordinate</vt:lpstr>
      <vt:lpstr>Outlining</vt:lpstr>
      <vt:lpstr>Algorithms</vt:lpstr>
      <vt:lpstr>Using the OpenGL pipeline</vt:lpstr>
      <vt:lpstr>Using the Hardware (continued)</vt:lpstr>
      <vt:lpstr>Trade Offs</vt:lpstr>
      <vt:lpstr>Examples</vt:lpstr>
      <vt:lpstr>Related Resources</vt:lpstr>
      <vt:lpstr>Buffers in WebGL</vt:lpstr>
      <vt:lpstr>Objectives</vt:lpstr>
      <vt:lpstr>Buffer</vt:lpstr>
      <vt:lpstr>(WebGL) Framebuffer</vt:lpstr>
      <vt:lpstr>Where are the Buffers?</vt:lpstr>
      <vt:lpstr>More on the Framebuffer</vt:lpstr>
      <vt:lpstr>Images to Framebuffer</vt:lpstr>
      <vt:lpstr>Image Formats Packing and Unpacking</vt:lpstr>
      <vt:lpstr>Buffer Reading</vt:lpstr>
      <vt:lpstr>WebGL Pixel Function</vt:lpstr>
      <vt:lpstr>Render to Texture</vt:lpstr>
      <vt:lpstr>Texture Mapping</vt:lpstr>
      <vt:lpstr>Objectives</vt:lpstr>
      <vt:lpstr>Four Types of Mapping</vt:lpstr>
      <vt:lpstr>The Limits of Geometric Modeling</vt:lpstr>
      <vt:lpstr>Example: Modeling an Orange</vt:lpstr>
      <vt:lpstr>Texture Mapping</vt:lpstr>
      <vt:lpstr>Texture Mapping Examples</vt:lpstr>
      <vt:lpstr>Environment Mapping </vt:lpstr>
      <vt:lpstr>Bump Mapping</vt:lpstr>
      <vt:lpstr>Height Mapping</vt:lpstr>
      <vt:lpstr>Where does mapping take place?</vt:lpstr>
      <vt:lpstr>Texture Mapping</vt:lpstr>
      <vt:lpstr>Coordinate Systems</vt:lpstr>
      <vt:lpstr>Texture Mapping Coordinate Systems</vt:lpstr>
      <vt:lpstr>Texture  Surface Mapping</vt:lpstr>
      <vt:lpstr>Texture  Surface Mapping Parametric Surface Domain</vt:lpstr>
      <vt:lpstr>Texture  Surface Mapping Auxiliary Surface Method * Step 1</vt:lpstr>
      <vt:lpstr>Cylindrical Mapping</vt:lpstr>
      <vt:lpstr>Spherical Map</vt:lpstr>
      <vt:lpstr>Cube Mapping</vt:lpstr>
      <vt:lpstr>Texture  Surface Mapping  Auxiliary Surface Method * Step 2</vt:lpstr>
      <vt:lpstr>Texture   Surface Mapping Flatten the Surface Method</vt:lpstr>
      <vt:lpstr>Texture Mapping Big Picture</vt:lpstr>
      <vt:lpstr>Texture Coordinates</vt:lpstr>
      <vt:lpstr>Pixels &amp; Texture Coordinates</vt:lpstr>
      <vt:lpstr>Texture Coordinates to Polygons</vt:lpstr>
      <vt:lpstr>Modes of Operation</vt:lpstr>
      <vt:lpstr>Texture Mapping Issues</vt:lpstr>
      <vt:lpstr>Aliasing</vt:lpstr>
      <vt:lpstr>Area Averaging</vt:lpstr>
      <vt:lpstr>Texture to Surface Mapping</vt:lpstr>
      <vt:lpstr>Zoom In: Magnification Problem</vt:lpstr>
      <vt:lpstr>Zoom-In: Magnification Filter</vt:lpstr>
      <vt:lpstr>Zoom-In: Magnification Filter</vt:lpstr>
      <vt:lpstr>Zoom Out: Minification Filter </vt:lpstr>
      <vt:lpstr>Mipmap Improvements</vt:lpstr>
      <vt:lpstr>Better Min Filter: Mipmaps</vt:lpstr>
      <vt:lpstr>Mipmap Representation I</vt:lpstr>
      <vt:lpstr>Mipmap Representation II</vt:lpstr>
      <vt:lpstr>Filtering in Summary</vt:lpstr>
      <vt:lpstr>Wrapping Modes: Repeat or Clamp</vt:lpstr>
      <vt:lpstr>1D Textures</vt:lpstr>
      <vt:lpstr>3D Textures</vt:lpstr>
      <vt:lpstr>Next</vt:lpstr>
      <vt:lpstr>Texture Mapping with WebGL</vt:lpstr>
      <vt:lpstr>Objectives</vt:lpstr>
      <vt:lpstr>Basic Stragegy</vt:lpstr>
      <vt:lpstr>Texture Mapping</vt:lpstr>
      <vt:lpstr>Texture Example</vt:lpstr>
      <vt:lpstr>Texture Mapping and the WebGL Pipeline</vt:lpstr>
      <vt:lpstr>Specifying a Texture Image</vt:lpstr>
      <vt:lpstr>Define  Image as a Texture</vt:lpstr>
      <vt:lpstr>A Checkerboard Image</vt:lpstr>
      <vt:lpstr>Using a GIF image</vt:lpstr>
      <vt:lpstr>Mapping a Texture</vt:lpstr>
      <vt:lpstr>Cube Example</vt:lpstr>
      <vt:lpstr>Interpolation</vt:lpstr>
      <vt:lpstr>Using Texture Objects</vt:lpstr>
      <vt:lpstr>Texture Parameters</vt:lpstr>
      <vt:lpstr>Wrapping Mode</vt:lpstr>
      <vt:lpstr>Magnification and Minification</vt:lpstr>
      <vt:lpstr>Filter Modes</vt:lpstr>
      <vt:lpstr>Mipmapped Textures</vt:lpstr>
      <vt:lpstr>Example</vt:lpstr>
      <vt:lpstr>Applying Textures</vt:lpstr>
      <vt:lpstr>Other Texture Features</vt:lpstr>
      <vt:lpstr>Applying Textures</vt:lpstr>
      <vt:lpstr>Vertex Shader</vt:lpstr>
      <vt:lpstr>Texture Object</vt:lpstr>
      <vt:lpstr>Linking with Shaders</vt:lpstr>
      <vt:lpstr>Environment Mapping</vt:lpstr>
      <vt:lpstr>Objectives</vt:lpstr>
      <vt:lpstr>Environment Mapping</vt:lpstr>
      <vt:lpstr>Environment Mapping</vt:lpstr>
      <vt:lpstr>Environment Mapping</vt:lpstr>
      <vt:lpstr>Environment Mapping</vt:lpstr>
      <vt:lpstr>Reflecting the Environment</vt:lpstr>
      <vt:lpstr>Mapping to a Sphere</vt:lpstr>
      <vt:lpstr>Hemisphere Map as a Texture</vt:lpstr>
      <vt:lpstr>Cube Map</vt:lpstr>
      <vt:lpstr>Indexing into Cube Map</vt:lpstr>
      <vt:lpstr>WebGL Implementation</vt:lpstr>
      <vt:lpstr>Cube Maps</vt:lpstr>
      <vt:lpstr>Forming Cube Map</vt:lpstr>
      <vt:lpstr>Cube with cube map and cube map</vt:lpstr>
      <vt:lpstr>Doing it in WebGL</vt:lpstr>
      <vt:lpstr>ReflectionMap Demo</vt:lpstr>
      <vt:lpstr>Texture Object</vt:lpstr>
      <vt:lpstr>Vertex Shader</vt:lpstr>
      <vt:lpstr>Fragment Shader</vt:lpstr>
      <vt:lpstr>Sphere Mapping</vt:lpstr>
      <vt:lpstr>Sphere Map</vt:lpstr>
      <vt:lpstr>Environment Maps with Shaders</vt:lpstr>
      <vt:lpstr>Issues</vt:lpstr>
      <vt:lpstr>Bump Mapping</vt:lpstr>
      <vt:lpstr>Objectives</vt:lpstr>
      <vt:lpstr>Modeling  an Orange</vt:lpstr>
      <vt:lpstr>Bump Mapping</vt:lpstr>
      <vt:lpstr>Bump Mapping (Blinn)</vt:lpstr>
      <vt:lpstr> Rougher Version</vt:lpstr>
      <vt:lpstr>Tangent Plane</vt:lpstr>
      <vt:lpstr>Equations</vt:lpstr>
      <vt:lpstr>Displacement Function</vt:lpstr>
      <vt:lpstr>Perturbed Normal</vt:lpstr>
      <vt:lpstr>Approximating the Normal</vt:lpstr>
      <vt:lpstr>Image Processing</vt:lpstr>
      <vt:lpstr>Example</vt:lpstr>
      <vt:lpstr>How to do this?</vt:lpstr>
      <vt:lpstr>Normal Maps</vt:lpstr>
      <vt:lpstr>Normal Maps</vt:lpstr>
      <vt:lpstr>Hierarchical Modeling</vt:lpstr>
      <vt:lpstr>Objectives</vt:lpstr>
      <vt:lpstr>Instance Transformation</vt:lpstr>
      <vt:lpstr>Symbol-Instance Table</vt:lpstr>
      <vt:lpstr>Relationships in Car Model</vt:lpstr>
      <vt:lpstr>Tree</vt:lpstr>
      <vt:lpstr>Tree Model of Car</vt:lpstr>
      <vt:lpstr>Robot Arm</vt:lpstr>
      <vt:lpstr>Articulated Models</vt:lpstr>
      <vt:lpstr>Relationships in Robot Arm</vt:lpstr>
      <vt:lpstr>Robot Design in “robotArm” demo</vt:lpstr>
      <vt:lpstr>Tree Model of Robot</vt:lpstr>
      <vt:lpstr>Base (B) Matrices</vt:lpstr>
      <vt:lpstr>Lower Arm Matrices</vt:lpstr>
      <vt:lpstr>Upper Arm Matrices</vt:lpstr>
      <vt:lpstr>WebGL Code for RobotArm</vt:lpstr>
      <vt:lpstr>Humanoid Figure Demo</vt:lpstr>
      <vt:lpstr>Building the Model</vt:lpstr>
      <vt:lpstr>Tree Data Structure for Humanoid</vt:lpstr>
      <vt:lpstr>Tree with Matrices</vt:lpstr>
      <vt:lpstr>Left-Child, Right-Sibling Tree data structure</vt:lpstr>
      <vt:lpstr>Tree node Structure</vt:lpstr>
      <vt:lpstr>Creating a tree node</vt:lpstr>
      <vt:lpstr>More Details</vt:lpstr>
      <vt:lpstr>Traversal: track Stack</vt:lpstr>
      <vt:lpstr>Initializing Nodes</vt:lpstr>
      <vt:lpstr>Preorder Traversal Code</vt:lpstr>
      <vt:lpstr>Notes</vt:lpstr>
      <vt:lpstr>Animation</vt:lpstr>
      <vt:lpstr>Animate an Articulated Model</vt:lpstr>
      <vt:lpstr>Kinematics</vt:lpstr>
      <vt:lpstr>Key-frame Animation</vt:lpstr>
      <vt:lpstr>Animate a Hierarchical Model</vt:lpstr>
      <vt:lpstr>Scene Graphs</vt:lpstr>
      <vt:lpstr>Scene Descriptions</vt:lpstr>
      <vt:lpstr>Scene Graph</vt:lpstr>
      <vt:lpstr>Scene Graph Organization</vt:lpstr>
      <vt:lpstr>Benefits of Scene Graphs</vt:lpstr>
      <vt:lpstr>Some Scene Graph APIs</vt:lpstr>
      <vt:lpstr>More H-modeling Concepts</vt:lpstr>
      <vt:lpstr>Compositing and Blending</vt:lpstr>
      <vt:lpstr>Objectives</vt:lpstr>
      <vt:lpstr>Opacity and Transparency</vt:lpstr>
      <vt:lpstr>Physical Models</vt:lpstr>
      <vt:lpstr>Blending Model</vt:lpstr>
      <vt:lpstr>Blending Equation</vt:lpstr>
      <vt:lpstr>WebGL Blending and Compositing</vt:lpstr>
      <vt:lpstr>Blending Example</vt:lpstr>
      <vt:lpstr>HTML Canvas</vt:lpstr>
      <vt:lpstr>Image Blending</vt:lpstr>
      <vt:lpstr>Order Dependency</vt:lpstr>
      <vt:lpstr>Improve Results</vt:lpstr>
      <vt:lpstr>Fog Example</vt:lpstr>
      <vt:lpstr>Fog</vt:lpstr>
      <vt:lpstr>Fog Functions</vt:lpstr>
      <vt:lpstr>Line Aliasing</vt:lpstr>
      <vt:lpstr>Antialiasing </vt:lpstr>
      <vt:lpstr>Clipping</vt:lpstr>
      <vt:lpstr>Objectives</vt:lpstr>
      <vt:lpstr>Clipping</vt:lpstr>
      <vt:lpstr>Clipping 2D Line Segments</vt:lpstr>
      <vt:lpstr>Cohen-Sutherland Algorithm</vt:lpstr>
      <vt:lpstr>The Cases</vt:lpstr>
      <vt:lpstr>The Cases</vt:lpstr>
      <vt:lpstr>Defining Outcodes</vt:lpstr>
      <vt:lpstr>Using Outcodes</vt:lpstr>
      <vt:lpstr>Efficiency</vt:lpstr>
      <vt:lpstr>Cohen Sutherland in 3D</vt:lpstr>
      <vt:lpstr>Clipping and Normalization</vt:lpstr>
      <vt:lpstr>Plane-Line Intersections</vt:lpstr>
      <vt:lpstr>Perspective Projection Normalization</vt:lpstr>
      <vt:lpstr>Polygon Clipping</vt:lpstr>
      <vt:lpstr>Tessellation and Convexity</vt:lpstr>
      <vt:lpstr>Line Segment Clipping</vt:lpstr>
      <vt:lpstr>Pipeline Clipping of Line Segments</vt:lpstr>
      <vt:lpstr>Pipeline Clipping of Polygons</vt:lpstr>
      <vt:lpstr>Bounding Boxes</vt:lpstr>
      <vt:lpstr>Bounding boxes</vt:lpstr>
      <vt:lpstr>Clipping and Visibility</vt:lpstr>
      <vt:lpstr>Rasterization</vt:lpstr>
      <vt:lpstr>Objectives</vt:lpstr>
      <vt:lpstr>Rasterization</vt:lpstr>
      <vt:lpstr>Scan Conversion of Line Segments</vt:lpstr>
      <vt:lpstr>DDA Algorithm</vt:lpstr>
      <vt:lpstr>Problem</vt:lpstr>
      <vt:lpstr>Using Symmetry</vt:lpstr>
      <vt:lpstr>Bresenham’s Algorithm</vt:lpstr>
      <vt:lpstr>Candidate Pixels</vt:lpstr>
      <vt:lpstr>Key Idea: Decision Variable</vt:lpstr>
      <vt:lpstr>Incremental Form</vt:lpstr>
      <vt:lpstr>Polygon Scan Conversion</vt:lpstr>
      <vt:lpstr>Filling in the Frame Buffer</vt:lpstr>
      <vt:lpstr>Interpolation</vt:lpstr>
      <vt:lpstr>Flood Fill</vt:lpstr>
      <vt:lpstr>Scan Line Fill </vt:lpstr>
      <vt:lpstr>Data Structure</vt:lpstr>
      <vt:lpstr>Aliasing</vt:lpstr>
      <vt:lpstr>Antialiasing by Area Averaging</vt:lpstr>
      <vt:lpstr>Antialiasing with Supersampling</vt:lpstr>
      <vt:lpstr>Antialiasing with Compositing</vt:lpstr>
      <vt:lpstr> Hidden Surface Removal</vt:lpstr>
      <vt:lpstr>Objectives</vt:lpstr>
      <vt:lpstr>Hidden Surface Removal</vt:lpstr>
      <vt:lpstr>Painter’s Algorithm</vt:lpstr>
      <vt:lpstr>Depth Sort</vt:lpstr>
      <vt:lpstr>Easy Cases</vt:lpstr>
      <vt:lpstr>Hard Cases</vt:lpstr>
      <vt:lpstr>Back-Face Removal (Culling)</vt:lpstr>
      <vt:lpstr>Image Space Approach</vt:lpstr>
      <vt:lpstr>z-Buffer Algorithm</vt:lpstr>
      <vt:lpstr>Efficiency</vt:lpstr>
      <vt:lpstr>Scan-Line Algorithm</vt:lpstr>
      <vt:lpstr>Implementation</vt:lpstr>
      <vt:lpstr>Visibility Testing</vt:lpstr>
      <vt:lpstr>Simple Example</vt:lpstr>
      <vt:lpstr>BSP Tree</vt:lpstr>
      <vt:lpstr>Global Illumination</vt:lpstr>
      <vt:lpstr>Overview</vt:lpstr>
      <vt:lpstr>Global Illumination</vt:lpstr>
      <vt:lpstr>The Rendering Equation</vt:lpstr>
      <vt:lpstr>Rendering Equation (Kajia)</vt:lpstr>
      <vt:lpstr>BRDF</vt:lpstr>
      <vt:lpstr>Monte Carlo Methods</vt:lpstr>
      <vt:lpstr>Raytracing</vt:lpstr>
      <vt:lpstr>Raytracing</vt:lpstr>
      <vt:lpstr>Ray Tracing</vt:lpstr>
      <vt:lpstr>Ray Casting</vt:lpstr>
      <vt:lpstr>Path Tracing</vt:lpstr>
      <vt:lpstr>Raycasting vs. Raytracing</vt:lpstr>
      <vt:lpstr>Shadow Rays</vt:lpstr>
      <vt:lpstr>Reflection</vt:lpstr>
      <vt:lpstr>Reflection and Transmission</vt:lpstr>
      <vt:lpstr>Ray Trees</vt:lpstr>
      <vt:lpstr>Raytracing - Pros</vt:lpstr>
      <vt:lpstr>Raytracing - Cons</vt:lpstr>
      <vt:lpstr>Supersampling I</vt:lpstr>
      <vt:lpstr>Supersampling II</vt:lpstr>
      <vt:lpstr>Soft Shadows</vt:lpstr>
      <vt:lpstr>Soft Shadow Example</vt:lpstr>
      <vt:lpstr>Radiosity</vt:lpstr>
      <vt:lpstr>Radiosity - Basics</vt:lpstr>
      <vt:lpstr>Radiosity</vt:lpstr>
      <vt:lpstr>Form Factors</vt:lpstr>
      <vt:lpstr>Radiosity Rendering</vt:lpstr>
      <vt:lpstr>Radiosity - Pros</vt:lpstr>
      <vt:lpstr>Radiosity - Cons</vt:lpstr>
      <vt:lpstr>Photon Mapping</vt:lpstr>
      <vt:lpstr>Photon Mapping Basics</vt:lpstr>
      <vt:lpstr>Photon Mapping</vt:lpstr>
      <vt:lpstr>Photon Mapping</vt:lpstr>
      <vt:lpstr>Photon Mapping - Pros</vt:lpstr>
      <vt:lpstr>Photon Mapping - Cons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Lighting and Shading</dc:title>
  <dc:creator>Dianne Hansford</dc:creator>
  <cp:lastModifiedBy>Sean Campbell</cp:lastModifiedBy>
  <cp:revision>2</cp:revision>
  <dcterms:created xsi:type="dcterms:W3CDTF">2020-03-14T21:35:50Z</dcterms:created>
  <dcterms:modified xsi:type="dcterms:W3CDTF">2022-05-04T23:54:00Z</dcterms:modified>
</cp:coreProperties>
</file>